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1.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2974_624B568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modernComment_11D4_ADCED8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0.xml" ContentType="application/vnd.openxmlformats-officedocument.presentationml.notesSlide+xml"/>
  <Override PartName="/ppt/media/image205.jpg" ContentType="image/png"/>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689" r:id="rId3"/>
    <p:sldMasterId id="2147483715" r:id="rId4"/>
    <p:sldMasterId id="2147483755" r:id="rId5"/>
    <p:sldMasterId id="2147483773" r:id="rId6"/>
    <p:sldMasterId id="2147483807" r:id="rId7"/>
    <p:sldMasterId id="2147483831" r:id="rId8"/>
    <p:sldMasterId id="2147483870" r:id="rId9"/>
    <p:sldMasterId id="2147483876" r:id="rId10"/>
    <p:sldMasterId id="2147483905" r:id="rId11"/>
    <p:sldMasterId id="2147483941" r:id="rId12"/>
    <p:sldMasterId id="2147483954" r:id="rId13"/>
  </p:sldMasterIdLst>
  <p:notesMasterIdLst>
    <p:notesMasterId r:id="rId142"/>
  </p:notesMasterIdLst>
  <p:sldIdLst>
    <p:sldId id="1661" r:id="rId14"/>
    <p:sldId id="11413" r:id="rId15"/>
    <p:sldId id="11424" r:id="rId16"/>
    <p:sldId id="11414" r:id="rId17"/>
    <p:sldId id="11438" r:id="rId18"/>
    <p:sldId id="11439" r:id="rId19"/>
    <p:sldId id="11426" r:id="rId20"/>
    <p:sldId id="11429" r:id="rId21"/>
    <p:sldId id="11430" r:id="rId22"/>
    <p:sldId id="11431" r:id="rId23"/>
    <p:sldId id="11432" r:id="rId24"/>
    <p:sldId id="11425" r:id="rId25"/>
    <p:sldId id="11459" r:id="rId26"/>
    <p:sldId id="2076137308" r:id="rId27"/>
    <p:sldId id="2076137309" r:id="rId28"/>
    <p:sldId id="10546" r:id="rId29"/>
    <p:sldId id="10547" r:id="rId30"/>
    <p:sldId id="10612" r:id="rId31"/>
    <p:sldId id="10623" r:id="rId32"/>
    <p:sldId id="4598" r:id="rId33"/>
    <p:sldId id="4564" r:id="rId34"/>
    <p:sldId id="10622" r:id="rId35"/>
    <p:sldId id="4848" r:id="rId36"/>
    <p:sldId id="4590" r:id="rId37"/>
    <p:sldId id="2076137302" r:id="rId38"/>
    <p:sldId id="11433" r:id="rId39"/>
    <p:sldId id="11434" r:id="rId40"/>
    <p:sldId id="2400" r:id="rId41"/>
    <p:sldId id="1982" r:id="rId42"/>
    <p:sldId id="2017" r:id="rId43"/>
    <p:sldId id="11441" r:id="rId44"/>
    <p:sldId id="11442" r:id="rId45"/>
    <p:sldId id="1620" r:id="rId46"/>
    <p:sldId id="11440" r:id="rId47"/>
    <p:sldId id="317" r:id="rId48"/>
    <p:sldId id="1961" r:id="rId49"/>
    <p:sldId id="2312" r:id="rId50"/>
    <p:sldId id="2398" r:id="rId51"/>
    <p:sldId id="1964" r:id="rId52"/>
    <p:sldId id="2394" r:id="rId53"/>
    <p:sldId id="2344" r:id="rId54"/>
    <p:sldId id="1962" r:id="rId55"/>
    <p:sldId id="1684" r:id="rId56"/>
    <p:sldId id="1969" r:id="rId57"/>
    <p:sldId id="11448" r:id="rId58"/>
    <p:sldId id="2317" r:id="rId59"/>
    <p:sldId id="2314" r:id="rId60"/>
    <p:sldId id="11445" r:id="rId61"/>
    <p:sldId id="11375" r:id="rId62"/>
    <p:sldId id="2076137301" r:id="rId63"/>
    <p:sldId id="2076137295" r:id="rId64"/>
    <p:sldId id="11376" r:id="rId65"/>
    <p:sldId id="11447" r:id="rId66"/>
    <p:sldId id="11449" r:id="rId67"/>
    <p:sldId id="2076137304" r:id="rId68"/>
    <p:sldId id="11378" r:id="rId69"/>
    <p:sldId id="11451" r:id="rId70"/>
    <p:sldId id="11359" r:id="rId71"/>
    <p:sldId id="11360" r:id="rId72"/>
    <p:sldId id="11382" r:id="rId73"/>
    <p:sldId id="337" r:id="rId74"/>
    <p:sldId id="2076137290" r:id="rId75"/>
    <p:sldId id="2076137291" r:id="rId76"/>
    <p:sldId id="3749" r:id="rId77"/>
    <p:sldId id="269" r:id="rId78"/>
    <p:sldId id="1522" r:id="rId79"/>
    <p:sldId id="1526" r:id="rId80"/>
    <p:sldId id="270" r:id="rId81"/>
    <p:sldId id="1520" r:id="rId82"/>
    <p:sldId id="1516" r:id="rId83"/>
    <p:sldId id="1529" r:id="rId84"/>
    <p:sldId id="1512" r:id="rId85"/>
    <p:sldId id="272" r:id="rId86"/>
    <p:sldId id="2076137292" r:id="rId87"/>
    <p:sldId id="11415" r:id="rId88"/>
    <p:sldId id="11452" r:id="rId89"/>
    <p:sldId id="2076137305" r:id="rId90"/>
    <p:sldId id="11417" r:id="rId91"/>
    <p:sldId id="11453" r:id="rId92"/>
    <p:sldId id="11450" r:id="rId93"/>
    <p:sldId id="4709" r:id="rId94"/>
    <p:sldId id="4716" r:id="rId95"/>
    <p:sldId id="4717" r:id="rId96"/>
    <p:sldId id="11454" r:id="rId97"/>
    <p:sldId id="2076137306" r:id="rId98"/>
    <p:sldId id="11457" r:id="rId99"/>
    <p:sldId id="11458" r:id="rId100"/>
    <p:sldId id="2076137289" r:id="rId101"/>
    <p:sldId id="11419" r:id="rId102"/>
    <p:sldId id="11455" r:id="rId103"/>
    <p:sldId id="2076137307" r:id="rId104"/>
    <p:sldId id="11421" r:id="rId105"/>
    <p:sldId id="11456" r:id="rId106"/>
    <p:sldId id="2076137254" r:id="rId107"/>
    <p:sldId id="2076137286" r:id="rId108"/>
    <p:sldId id="2076137275" r:id="rId109"/>
    <p:sldId id="2076137276" r:id="rId110"/>
    <p:sldId id="2076137277" r:id="rId111"/>
    <p:sldId id="2076137278" r:id="rId112"/>
    <p:sldId id="2076136895" r:id="rId113"/>
    <p:sldId id="2076136973" r:id="rId114"/>
    <p:sldId id="4711" r:id="rId115"/>
    <p:sldId id="281" r:id="rId116"/>
    <p:sldId id="8616" r:id="rId117"/>
    <p:sldId id="2076136869" r:id="rId118"/>
    <p:sldId id="2076136478" r:id="rId119"/>
    <p:sldId id="2076136875" r:id="rId120"/>
    <p:sldId id="2076136873" r:id="rId121"/>
    <p:sldId id="2076136874" r:id="rId122"/>
    <p:sldId id="10543" r:id="rId123"/>
    <p:sldId id="10544" r:id="rId124"/>
    <p:sldId id="2076136468" r:id="rId125"/>
    <p:sldId id="2076136469" r:id="rId126"/>
    <p:sldId id="2076136470" r:id="rId127"/>
    <p:sldId id="2076136474" r:id="rId128"/>
    <p:sldId id="2076136471" r:id="rId129"/>
    <p:sldId id="2076136473" r:id="rId130"/>
    <p:sldId id="11345" r:id="rId131"/>
    <p:sldId id="2076137310" r:id="rId132"/>
    <p:sldId id="11405" r:id="rId133"/>
    <p:sldId id="11435" r:id="rId134"/>
    <p:sldId id="11436" r:id="rId135"/>
    <p:sldId id="11437" r:id="rId136"/>
    <p:sldId id="2076137293" r:id="rId137"/>
    <p:sldId id="1826" r:id="rId138"/>
    <p:sldId id="2076137287" r:id="rId139"/>
    <p:sldId id="2076137288" r:id="rId140"/>
    <p:sldId id="11374"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C5169598-1B31-4DFE-BF41-276F34057B13}">
          <p14:sldIdLst>
            <p14:sldId id="1661"/>
            <p14:sldId id="11413"/>
            <p14:sldId id="11424"/>
          </p14:sldIdLst>
        </p14:section>
        <p14:section name="Introductions &amp; Goal Setting" id="{4B529734-E2BE-4FE0-93F1-5B3816ECA26B}">
          <p14:sldIdLst>
            <p14:sldId id="11414"/>
            <p14:sldId id="11438"/>
            <p14:sldId id="11439"/>
            <p14:sldId id="11426"/>
            <p14:sldId id="11429"/>
            <p14:sldId id="11430"/>
          </p14:sldIdLst>
        </p14:section>
        <p14:section name="Customer Scenario" id="{EB105197-0D4B-4196-A4BC-BCA99233A3A5}">
          <p14:sldIdLst>
            <p14:sldId id="11431"/>
            <p14:sldId id="11432"/>
          </p14:sldIdLst>
        </p14:section>
        <p14:section name="Governance + Security Overview" id="{57A23300-E088-4377-8FA3-2CC0C25574AE}">
          <p14:sldIdLst>
            <p14:sldId id="11425"/>
            <p14:sldId id="11459"/>
            <p14:sldId id="2076137308"/>
            <p14:sldId id="2076137309"/>
            <p14:sldId id="10546"/>
            <p14:sldId id="10547"/>
            <p14:sldId id="10612"/>
            <p14:sldId id="10623"/>
            <p14:sldId id="4598"/>
            <p14:sldId id="4564"/>
            <p14:sldId id="10622"/>
            <p14:sldId id="4848"/>
            <p14:sldId id="4590"/>
            <p14:sldId id="2076137302"/>
          </p14:sldIdLst>
        </p14:section>
        <p14:section name="Cluster Design" id="{7249B802-A966-46A0-B8E7-A2EFAC41F27E}">
          <p14:sldIdLst>
            <p14:sldId id="11433"/>
            <p14:sldId id="11434"/>
            <p14:sldId id="2400"/>
            <p14:sldId id="1982"/>
            <p14:sldId id="2017"/>
            <p14:sldId id="11441"/>
            <p14:sldId id="11442"/>
            <p14:sldId id="1620"/>
            <p14:sldId id="11440"/>
            <p14:sldId id="317"/>
            <p14:sldId id="1961"/>
            <p14:sldId id="2312"/>
            <p14:sldId id="2398"/>
            <p14:sldId id="1964"/>
            <p14:sldId id="2394"/>
            <p14:sldId id="2344"/>
            <p14:sldId id="1962"/>
            <p14:sldId id="1684"/>
            <p14:sldId id="1969"/>
            <p14:sldId id="11448"/>
            <p14:sldId id="2317"/>
            <p14:sldId id="2314"/>
            <p14:sldId id="11445"/>
          </p14:sldIdLst>
        </p14:section>
        <p14:section name="Cluster Pre-Provisioning" id="{AD79A028-7AAA-4CD4-B8EF-F9FA8750A050}">
          <p14:sldIdLst>
            <p14:sldId id="11375"/>
            <p14:sldId id="2076137301"/>
            <p14:sldId id="2076137295"/>
          </p14:sldIdLst>
        </p14:section>
        <p14:section name="Cluster Provisioning" id="{D4BAF9C8-DCF0-4300-9931-35698F9EBA10}">
          <p14:sldIdLst>
            <p14:sldId id="11376"/>
            <p14:sldId id="11447"/>
            <p14:sldId id="11449"/>
            <p14:sldId id="2076137304"/>
          </p14:sldIdLst>
        </p14:section>
        <p14:section name="Cluster Post-Provisioning" id="{991858E9-2D0C-4208-9034-4E9879CEBD9C}">
          <p14:sldIdLst>
            <p14:sldId id="11378"/>
            <p14:sldId id="11451"/>
            <p14:sldId id="11359"/>
            <p14:sldId id="11360"/>
            <p14:sldId id="11382"/>
            <p14:sldId id="337"/>
            <p14:sldId id="2076137290"/>
            <p14:sldId id="2076137291"/>
            <p14:sldId id="3749"/>
            <p14:sldId id="269"/>
            <p14:sldId id="1522"/>
            <p14:sldId id="1526"/>
            <p14:sldId id="270"/>
            <p14:sldId id="1520"/>
            <p14:sldId id="1516"/>
            <p14:sldId id="1529"/>
            <p14:sldId id="1512"/>
            <p14:sldId id="272"/>
            <p14:sldId id="2076137292"/>
          </p14:sldIdLst>
        </p14:section>
        <p14:section name="Cost Governance" id="{B8E40837-3A78-46CF-9EEC-8817D536A3FF}">
          <p14:sldIdLst>
            <p14:sldId id="11415"/>
            <p14:sldId id="11452"/>
            <p14:sldId id="2076137305"/>
          </p14:sldIdLst>
        </p14:section>
        <p14:section name="Application Deployment" id="{CCC19A17-CA38-4B11-AE41-83B99489A1ED}">
          <p14:sldIdLst>
            <p14:sldId id="11417"/>
            <p14:sldId id="11453"/>
          </p14:sldIdLst>
        </p14:section>
        <p14:section name="Service Mesh" id="{38824B79-5243-41E6-852C-BC08DB453E33}">
          <p14:sldIdLst>
            <p14:sldId id="11450"/>
            <p14:sldId id="4709"/>
            <p14:sldId id="4716"/>
            <p14:sldId id="4717"/>
            <p14:sldId id="11454"/>
            <p14:sldId id="2076137306"/>
          </p14:sldIdLst>
        </p14:section>
        <p14:section name="Day 2 Operations" id="{21FF29F2-9919-48A5-BB59-8DD9309B00AB}">
          <p14:sldIdLst>
            <p14:sldId id="11457"/>
            <p14:sldId id="11458"/>
            <p14:sldId id="2076137289"/>
          </p14:sldIdLst>
        </p14:section>
        <p14:section name="Validate Scenarios" id="{5256E375-9BBF-4DB3-B38B-03AA623A42D9}">
          <p14:sldIdLst>
            <p14:sldId id="11419"/>
            <p14:sldId id="11455"/>
            <p14:sldId id="2076137307"/>
          </p14:sldIdLst>
        </p14:section>
        <p14:section name="Thought Leadership" id="{E9C1A944-7E7A-4E2B-A298-0F98322C060D}">
          <p14:sldIdLst>
            <p14:sldId id="11421"/>
            <p14:sldId id="11456"/>
            <p14:sldId id="2076137254"/>
            <p14:sldId id="2076137286"/>
            <p14:sldId id="2076137275"/>
            <p14:sldId id="2076137276"/>
            <p14:sldId id="2076137277"/>
            <p14:sldId id="2076137278"/>
            <p14:sldId id="2076136895"/>
            <p14:sldId id="2076136973"/>
            <p14:sldId id="4711"/>
            <p14:sldId id="281"/>
            <p14:sldId id="8616"/>
            <p14:sldId id="2076136869"/>
            <p14:sldId id="2076136478"/>
            <p14:sldId id="2076136875"/>
            <p14:sldId id="2076136873"/>
            <p14:sldId id="2076136874"/>
            <p14:sldId id="10543"/>
            <p14:sldId id="10544"/>
            <p14:sldId id="2076136468"/>
            <p14:sldId id="2076136469"/>
            <p14:sldId id="2076136470"/>
            <p14:sldId id="2076136474"/>
            <p14:sldId id="2076136471"/>
            <p14:sldId id="2076136473"/>
            <p14:sldId id="11345"/>
            <p14:sldId id="2076137310"/>
          </p14:sldIdLst>
        </p14:section>
        <p14:section name="Wrapping Up &amp; Next Steps" id="{4F9BE806-CDB9-48FB-949E-E294FDCDDA19}">
          <p14:sldIdLst>
            <p14:sldId id="11405"/>
            <p14:sldId id="11435"/>
            <p14:sldId id="11436"/>
            <p14:sldId id="11437"/>
            <p14:sldId id="2076137293"/>
          </p14:sldIdLst>
        </p14:section>
        <p14:section name="Questions" id="{02BDBA36-A8A7-4CD9-A291-12877A15DBBF}">
          <p14:sldIdLst>
            <p14:sldId id="1826"/>
            <p14:sldId id="2076137287"/>
            <p14:sldId id="2076137288"/>
            <p14:sldId id="1137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715E4F-88AC-F5A2-EB01-40437ABBA6D9}" name="Ray Kao" initials="RK" userId="S::rakao@microsoft.com::22c99d31-0281-4487-99dd-06aaae303535" providerId="AD"/>
  <p188:author id="{1C1847C0-56E7-D9AB-CBAA-A6B2ADF87461}" name="Natalia Konokhova" initials="NK" userId="S::nataliak@microsoft.com::a9d84526-668b-48dc-aba6-c094cb72b32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0C34B-8B3A-4040-886B-9DA1BC187AB6}" v="145" dt="2019-12-09T13:21:18.167"/>
    <p1510:client id="{58A5FFED-F3E9-F246-90B5-4003385F0889}" v="2" dt="2019-12-09T19:32:38.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3"/>
  </p:normalViewPr>
  <p:slideViewPr>
    <p:cSldViewPr snapToGrid="0">
      <p:cViewPr varScale="1">
        <p:scale>
          <a:sx n="169" d="100"/>
          <a:sy n="169" d="100"/>
        </p:scale>
        <p:origin x="2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presProps" Target="presProps.xml"/><Relationship Id="rId148"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i="1">
                <a:solidFill>
                  <a:schemeClr val="tx1"/>
                </a:solidFill>
                <a:latin typeface="Segoe UI" panose="020B0502040204020203" pitchFamily="34" charset="0"/>
                <a:cs typeface="Segoe UI" panose="020B0502040204020203" pitchFamily="34" charset="0"/>
              </a:rPr>
              <a:t>Q:</a:t>
            </a:r>
            <a:r>
              <a:rPr lang="en-US" sz="1200" i="1" baseline="0">
                <a:solidFill>
                  <a:schemeClr val="tx1"/>
                </a:solidFill>
                <a:latin typeface="Segoe UI" panose="020B0502040204020203" pitchFamily="34" charset="0"/>
                <a:cs typeface="Segoe UI" panose="020B0502040204020203" pitchFamily="34" charset="0"/>
              </a:rPr>
              <a:t> How would you characterize your company’s use of microservices</a:t>
            </a:r>
            <a:endParaRPr lang="en-US" sz="1200"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Survey!$C$5:$C$9</c:f>
              <c:strCache>
                <c:ptCount val="5"/>
                <c:pt idx="0">
                  <c:v>No plans to use</c:v>
                </c:pt>
                <c:pt idx="1">
                  <c:v>Planning to develop, but have not started </c:v>
                </c:pt>
                <c:pt idx="2">
                  <c:v>Currently developing, but not yet deployed</c:v>
                </c:pt>
                <c:pt idx="3">
                  <c:v>Running a PoC with microservices</c:v>
                </c:pt>
                <c:pt idx="4">
                  <c:v>Depend on microservices in production today</c:v>
                </c:pt>
              </c:strCache>
            </c:strRef>
          </c:cat>
          <c:val>
            <c:numRef>
              <c:f>Survey!$D$5:$D$9</c:f>
              <c:numCache>
                <c:formatCode>0%</c:formatCode>
                <c:ptCount val="5"/>
                <c:pt idx="0">
                  <c:v>0.09</c:v>
                </c:pt>
                <c:pt idx="1">
                  <c:v>0.17</c:v>
                </c:pt>
                <c:pt idx="2">
                  <c:v>0.14000000000000001</c:v>
                </c:pt>
                <c:pt idx="3">
                  <c:v>0.31</c:v>
                </c:pt>
                <c:pt idx="4">
                  <c:v>0.28999999999999998</c:v>
                </c:pt>
              </c:numCache>
            </c:numRef>
          </c:val>
          <c:extLst>
            <c:ext xmlns:c16="http://schemas.microsoft.com/office/drawing/2014/chart" uri="{C3380CC4-5D6E-409C-BE32-E72D297353CC}">
              <c16:uniqueId val="{00000000-EEFC-41D6-804A-0A6426AAF723}"/>
            </c:ext>
          </c:extLst>
        </c:ser>
        <c:dLbls>
          <c:dLblPos val="outEnd"/>
          <c:showLegendKey val="0"/>
          <c:showVal val="1"/>
          <c:showCatName val="0"/>
          <c:showSerName val="0"/>
          <c:showPercent val="0"/>
          <c:showBubbleSize val="0"/>
        </c:dLbls>
        <c:gapWidth val="182"/>
        <c:axId val="1047217664"/>
        <c:axId val="1047609840"/>
      </c:barChart>
      <c:catAx>
        <c:axId val="1047217664"/>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047609840"/>
        <c:crosses val="autoZero"/>
        <c:auto val="1"/>
        <c:lblAlgn val="ctr"/>
        <c:lblOffset val="100"/>
        <c:noMultiLvlLbl val="0"/>
      </c:catAx>
      <c:valAx>
        <c:axId val="1047609840"/>
        <c:scaling>
          <c:orientation val="minMax"/>
        </c:scaling>
        <c:delete val="1"/>
        <c:axPos val="b"/>
        <c:numFmt formatCode="0%" sourceLinked="1"/>
        <c:majorTickMark val="none"/>
        <c:minorTickMark val="none"/>
        <c:tickLblPos val="nextTo"/>
        <c:crossAx val="104721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i="1">
                <a:solidFill>
                  <a:schemeClr val="tx1"/>
                </a:solidFill>
                <a:latin typeface="Segoe UI" panose="020B0502040204020203" pitchFamily="34" charset="0"/>
                <a:cs typeface="Segoe UI" panose="020B0502040204020203" pitchFamily="34" charset="0"/>
              </a:rPr>
              <a:t>Q: When do you expect microservices</a:t>
            </a:r>
            <a:r>
              <a:rPr lang="en-US" sz="1200" i="1" baseline="0">
                <a:solidFill>
                  <a:schemeClr val="tx1"/>
                </a:solidFill>
                <a:latin typeface="Segoe UI" panose="020B0502040204020203" pitchFamily="34" charset="0"/>
                <a:cs typeface="Segoe UI" panose="020B0502040204020203" pitchFamily="34" charset="0"/>
              </a:rPr>
              <a:t> architecture to become the default for your development team?</a:t>
            </a:r>
            <a:endParaRPr lang="en-US" sz="1200"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Survey!$C$14:$C$18</c:f>
              <c:strCache>
                <c:ptCount val="5"/>
                <c:pt idx="0">
                  <c:v>Never</c:v>
                </c:pt>
                <c:pt idx="1">
                  <c:v>5+ years</c:v>
                </c:pt>
                <c:pt idx="2">
                  <c:v>2 - 5 years</c:v>
                </c:pt>
                <c:pt idx="3">
                  <c:v>Within the year </c:v>
                </c:pt>
                <c:pt idx="4">
                  <c:v>It already is</c:v>
                </c:pt>
              </c:strCache>
            </c:strRef>
          </c:cat>
          <c:val>
            <c:numRef>
              <c:f>Survey!$D$14:$D$18</c:f>
              <c:numCache>
                <c:formatCode>0%</c:formatCode>
                <c:ptCount val="5"/>
                <c:pt idx="0">
                  <c:v>0.02</c:v>
                </c:pt>
                <c:pt idx="1">
                  <c:v>0.12</c:v>
                </c:pt>
                <c:pt idx="2">
                  <c:v>0.51</c:v>
                </c:pt>
                <c:pt idx="3">
                  <c:v>0.19</c:v>
                </c:pt>
                <c:pt idx="4">
                  <c:v>0.16</c:v>
                </c:pt>
              </c:numCache>
            </c:numRef>
          </c:val>
          <c:extLst>
            <c:ext xmlns:c16="http://schemas.microsoft.com/office/drawing/2014/chart" uri="{C3380CC4-5D6E-409C-BE32-E72D297353CC}">
              <c16:uniqueId val="{00000000-6B66-489C-A7FA-9A90336A23A0}"/>
            </c:ext>
          </c:extLst>
        </c:ser>
        <c:dLbls>
          <c:dLblPos val="outEnd"/>
          <c:showLegendKey val="0"/>
          <c:showVal val="1"/>
          <c:showCatName val="0"/>
          <c:showSerName val="0"/>
          <c:showPercent val="0"/>
          <c:showBubbleSize val="0"/>
        </c:dLbls>
        <c:gapWidth val="182"/>
        <c:axId val="1751090480"/>
        <c:axId val="1614968576"/>
      </c:barChart>
      <c:catAx>
        <c:axId val="1751090480"/>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614968576"/>
        <c:crosses val="autoZero"/>
        <c:auto val="1"/>
        <c:lblAlgn val="ctr"/>
        <c:lblOffset val="100"/>
        <c:noMultiLvlLbl val="0"/>
      </c:catAx>
      <c:valAx>
        <c:axId val="1614968576"/>
        <c:scaling>
          <c:orientation val="minMax"/>
        </c:scaling>
        <c:delete val="1"/>
        <c:axPos val="b"/>
        <c:numFmt formatCode="0%" sourceLinked="1"/>
        <c:majorTickMark val="none"/>
        <c:minorTickMark val="none"/>
        <c:tickLblPos val="nextTo"/>
        <c:crossAx val="1751090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i="1">
                <a:solidFill>
                  <a:schemeClr val="tx1"/>
                </a:solidFill>
                <a:latin typeface="Segoe UI" panose="020B0502040204020203" pitchFamily="34" charset="0"/>
                <a:cs typeface="Segoe UI" panose="020B0502040204020203" pitchFamily="34" charset="0"/>
              </a:rPr>
              <a:t>Q: What challenges do you face with your use of microservices?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Survey!$D$42</c:f>
              <c:strCache>
                <c:ptCount val="1"/>
                <c:pt idx="0">
                  <c:v>Production</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Survey!$D$43:$D$47</c:f>
              <c:numCache>
                <c:formatCode>0%</c:formatCode>
                <c:ptCount val="5"/>
                <c:pt idx="0">
                  <c:v>0.26</c:v>
                </c:pt>
                <c:pt idx="1">
                  <c:v>0.27</c:v>
                </c:pt>
                <c:pt idx="2">
                  <c:v>0.59</c:v>
                </c:pt>
                <c:pt idx="3">
                  <c:v>0.56000000000000005</c:v>
                </c:pt>
                <c:pt idx="4">
                  <c:v>0.28000000000000003</c:v>
                </c:pt>
              </c:numCache>
            </c:numRef>
          </c:val>
          <c:extLst>
            <c:ext xmlns:c16="http://schemas.microsoft.com/office/drawing/2014/chart" uri="{C3380CC4-5D6E-409C-BE32-E72D297353CC}">
              <c16:uniqueId val="{00000000-432D-4B84-B387-0916BB5B3D9C}"/>
            </c:ext>
          </c:extLst>
        </c:ser>
        <c:ser>
          <c:idx val="1"/>
          <c:order val="1"/>
          <c:tx>
            <c:strRef>
              <c:f>Survey!$E$42</c:f>
              <c:strCache>
                <c:ptCount val="1"/>
                <c:pt idx="0">
                  <c:v>Pilot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Survey!$E$43:$E$47</c:f>
              <c:numCache>
                <c:formatCode>0%</c:formatCode>
                <c:ptCount val="5"/>
                <c:pt idx="0">
                  <c:v>0.54</c:v>
                </c:pt>
                <c:pt idx="1">
                  <c:v>0.51</c:v>
                </c:pt>
                <c:pt idx="2">
                  <c:v>0.56999999999999995</c:v>
                </c:pt>
                <c:pt idx="3">
                  <c:v>0.39</c:v>
                </c:pt>
                <c:pt idx="4">
                  <c:v>0.24</c:v>
                </c:pt>
              </c:numCache>
            </c:numRef>
          </c:val>
          <c:extLst>
            <c:ext xmlns:c16="http://schemas.microsoft.com/office/drawing/2014/chart" uri="{C3380CC4-5D6E-409C-BE32-E72D297353CC}">
              <c16:uniqueId val="{00000001-432D-4B84-B387-0916BB5B3D9C}"/>
            </c:ext>
          </c:extLst>
        </c:ser>
        <c:ser>
          <c:idx val="2"/>
          <c:order val="2"/>
          <c:tx>
            <c:strRef>
              <c:f>Survey!$F$42</c:f>
              <c:strCache>
                <c:ptCount val="1"/>
                <c:pt idx="0">
                  <c:v>Planning</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Survey!$F$43:$F$47</c:f>
              <c:numCache>
                <c:formatCode>0%</c:formatCode>
                <c:ptCount val="5"/>
                <c:pt idx="0">
                  <c:v>0.76</c:v>
                </c:pt>
                <c:pt idx="1">
                  <c:v>0.61</c:v>
                </c:pt>
                <c:pt idx="2">
                  <c:v>0.47</c:v>
                </c:pt>
                <c:pt idx="3">
                  <c:v>0.36</c:v>
                </c:pt>
                <c:pt idx="4">
                  <c:v>7.0000000000000007E-2</c:v>
                </c:pt>
              </c:numCache>
            </c:numRef>
          </c:val>
          <c:extLst>
            <c:ext xmlns:c16="http://schemas.microsoft.com/office/drawing/2014/chart" uri="{C3380CC4-5D6E-409C-BE32-E72D297353CC}">
              <c16:uniqueId val="{00000002-432D-4B84-B387-0916BB5B3D9C}"/>
            </c:ext>
          </c:extLst>
        </c:ser>
        <c:dLbls>
          <c:dLblPos val="outEnd"/>
          <c:showLegendKey val="0"/>
          <c:showVal val="1"/>
          <c:showCatName val="0"/>
          <c:showSerName val="0"/>
          <c:showPercent val="0"/>
          <c:showBubbleSize val="0"/>
        </c:dLbls>
        <c:gapWidth val="182"/>
        <c:axId val="1875333008"/>
        <c:axId val="1865298608"/>
      </c:barChart>
      <c:catAx>
        <c:axId val="1875333008"/>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865298608"/>
        <c:crosses val="autoZero"/>
        <c:auto val="1"/>
        <c:lblAlgn val="ctr"/>
        <c:lblOffset val="100"/>
        <c:noMultiLvlLbl val="0"/>
      </c:catAx>
      <c:valAx>
        <c:axId val="1865298608"/>
        <c:scaling>
          <c:orientation val="minMax"/>
        </c:scaling>
        <c:delete val="1"/>
        <c:axPos val="b"/>
        <c:numFmt formatCode="0%" sourceLinked="1"/>
        <c:majorTickMark val="none"/>
        <c:minorTickMark val="none"/>
        <c:tickLblPos val="nextTo"/>
        <c:crossAx val="187533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i="1">
                <a:solidFill>
                  <a:schemeClr val="tx1"/>
                </a:solidFill>
                <a:latin typeface="Segoe UI" panose="020B0502040204020203" pitchFamily="34" charset="0"/>
                <a:cs typeface="Segoe UI" panose="020B0502040204020203" pitchFamily="34" charset="0"/>
              </a:rPr>
              <a:t>Q: How important is it to</a:t>
            </a:r>
            <a:r>
              <a:rPr lang="en-US" i="1" baseline="0">
                <a:solidFill>
                  <a:schemeClr val="tx1"/>
                </a:solidFill>
                <a:latin typeface="Segoe UI" panose="020B0502040204020203" pitchFamily="34" charset="0"/>
                <a:cs typeface="Segoe UI" panose="020B0502040204020203" pitchFamily="34" charset="0"/>
              </a:rPr>
              <a:t> optimize for the following features in your microservices environment?</a:t>
            </a:r>
            <a:endParaRPr lang="en-US"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tx>
            <c:strRef>
              <c:f>Survey!$D$62</c:f>
              <c:strCache>
                <c:ptCount val="1"/>
                <c:pt idx="0">
                  <c:v>Important</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Survey!$D$63:$D$69</c:f>
              <c:numCache>
                <c:formatCode>0%</c:formatCode>
                <c:ptCount val="7"/>
                <c:pt idx="0">
                  <c:v>0.24</c:v>
                </c:pt>
                <c:pt idx="1">
                  <c:v>0.08</c:v>
                </c:pt>
                <c:pt idx="2">
                  <c:v>0.04</c:v>
                </c:pt>
                <c:pt idx="3">
                  <c:v>0.16</c:v>
                </c:pt>
                <c:pt idx="4">
                  <c:v>0.08</c:v>
                </c:pt>
                <c:pt idx="5">
                  <c:v>0.16</c:v>
                </c:pt>
                <c:pt idx="6">
                  <c:v>0.2</c:v>
                </c:pt>
              </c:numCache>
            </c:numRef>
          </c:val>
          <c:extLst>
            <c:ext xmlns:c16="http://schemas.microsoft.com/office/drawing/2014/chart" uri="{C3380CC4-5D6E-409C-BE32-E72D297353CC}">
              <c16:uniqueId val="{00000000-C86D-4106-BDED-DC5512E37943}"/>
            </c:ext>
          </c:extLst>
        </c:ser>
        <c:ser>
          <c:idx val="1"/>
          <c:order val="1"/>
          <c:tx>
            <c:strRef>
              <c:f>Survey!$E$62</c:f>
              <c:strCache>
                <c:ptCount val="1"/>
                <c:pt idx="0">
                  <c:v>Fairly important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Survey!$E$63:$E$69</c:f>
              <c:numCache>
                <c:formatCode>0%</c:formatCode>
                <c:ptCount val="7"/>
                <c:pt idx="0">
                  <c:v>0.16</c:v>
                </c:pt>
                <c:pt idx="1">
                  <c:v>0.28000000000000003</c:v>
                </c:pt>
                <c:pt idx="2">
                  <c:v>0.24</c:v>
                </c:pt>
                <c:pt idx="3">
                  <c:v>0.12</c:v>
                </c:pt>
                <c:pt idx="4">
                  <c:v>0.16</c:v>
                </c:pt>
                <c:pt idx="5">
                  <c:v>0.08</c:v>
                </c:pt>
                <c:pt idx="6">
                  <c:v>0.04</c:v>
                </c:pt>
              </c:numCache>
            </c:numRef>
          </c:val>
          <c:extLst>
            <c:ext xmlns:c16="http://schemas.microsoft.com/office/drawing/2014/chart" uri="{C3380CC4-5D6E-409C-BE32-E72D297353CC}">
              <c16:uniqueId val="{00000001-C86D-4106-BDED-DC5512E37943}"/>
            </c:ext>
          </c:extLst>
        </c:ser>
        <c:ser>
          <c:idx val="2"/>
          <c:order val="2"/>
          <c:tx>
            <c:strRef>
              <c:f>Survey!$F$62</c:f>
              <c:strCache>
                <c:ptCount val="1"/>
                <c:pt idx="0">
                  <c:v>Very important</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Survey!$F$63:$F$69</c:f>
              <c:numCache>
                <c:formatCode>0%</c:formatCode>
                <c:ptCount val="7"/>
                <c:pt idx="0">
                  <c:v>0.16</c:v>
                </c:pt>
                <c:pt idx="1">
                  <c:v>0.28000000000000003</c:v>
                </c:pt>
                <c:pt idx="2">
                  <c:v>0.28000000000000003</c:v>
                </c:pt>
                <c:pt idx="3">
                  <c:v>0.32</c:v>
                </c:pt>
                <c:pt idx="4">
                  <c:v>0.4</c:v>
                </c:pt>
                <c:pt idx="5">
                  <c:v>0.4</c:v>
                </c:pt>
                <c:pt idx="6">
                  <c:v>0.4</c:v>
                </c:pt>
              </c:numCache>
            </c:numRef>
          </c:val>
          <c:extLst>
            <c:ext xmlns:c16="http://schemas.microsoft.com/office/drawing/2014/chart" uri="{C3380CC4-5D6E-409C-BE32-E72D297353CC}">
              <c16:uniqueId val="{00000002-C86D-4106-BDED-DC5512E37943}"/>
            </c:ext>
          </c:extLst>
        </c:ser>
        <c:dLbls>
          <c:dLblPos val="outEnd"/>
          <c:showLegendKey val="0"/>
          <c:showVal val="1"/>
          <c:showCatName val="0"/>
          <c:showSerName val="0"/>
          <c:showPercent val="0"/>
          <c:showBubbleSize val="0"/>
        </c:dLbls>
        <c:gapWidth val="182"/>
        <c:axId val="1751092480"/>
        <c:axId val="1865284048"/>
      </c:barChart>
      <c:catAx>
        <c:axId val="1751092480"/>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865284048"/>
        <c:crosses val="autoZero"/>
        <c:auto val="1"/>
        <c:lblAlgn val="ctr"/>
        <c:lblOffset val="100"/>
        <c:noMultiLvlLbl val="0"/>
      </c:catAx>
      <c:valAx>
        <c:axId val="1865284048"/>
        <c:scaling>
          <c:orientation val="minMax"/>
        </c:scaling>
        <c:delete val="1"/>
        <c:axPos val="b"/>
        <c:numFmt formatCode="0%" sourceLinked="1"/>
        <c:majorTickMark val="none"/>
        <c:minorTickMark val="none"/>
        <c:tickLblPos val="nextTo"/>
        <c:crossAx val="1751092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D4_ADCED8D.xml><?xml version="1.0" encoding="utf-8"?>
<p188:cmLst xmlns:a="http://schemas.openxmlformats.org/drawingml/2006/main" xmlns:r="http://schemas.openxmlformats.org/officeDocument/2006/relationships" xmlns:p188="http://schemas.microsoft.com/office/powerpoint/2018/8/main">
  <p188:cm id="{C4538FE3-D079-491A-A157-5C0526CA42B5}" authorId="{D9715E4F-88AC-F5A2-EB01-40437ABBA6D9}" created="2019-10-01T23:07:30.001">
    <pc:sldMkLst xmlns:pc="http://schemas.microsoft.com/office/powerpoint/2013/main/command">
      <pc:docMk/>
      <pc:sldMk cId="896948159" sldId="4564"/>
    </pc:sldMkLst>
    <p188:replyLst>
      <p188:reply id="{6B82698F-5638-414D-AC88-AB16E975BF0C}" authorId="{1C1847C0-56E7-D9AB-CBAA-A6B2ADF87461}" created="2019-10-02T14:03:41.814">
        <p188:txBody>
          <a:bodyPr/>
          <a:lstStyle/>
          <a:p>
            <a:r>
              <a:rPr lang="en-US"/>
              <a:t>should i make the slide 12 pretty ? 
and take out slide 11</a:t>
            </a:r>
          </a:p>
        </p188:txBody>
      </p188:reply>
    </p188:replyLst>
    <p188:txBody>
      <a:bodyPr/>
      <a:lstStyle/>
      <a:p>
        <a:r>
          <a:rPr lang="en-US"/>
          <a:t>I really like this slide
It's missing 2 core things:
- Source Control
- Pipelines that will run the CRUD operations against the Policy Engine/ARM</a:t>
        </a:r>
      </a:p>
    </p188:txBody>
  </p188:cm>
</p188:cmLst>
</file>

<file path=ppt/comments/modernComment_2974_624B5688.xml><?xml version="1.0" encoding="utf-8"?>
<p188:cmLst xmlns:a="http://schemas.openxmlformats.org/drawingml/2006/main" xmlns:r="http://schemas.openxmlformats.org/officeDocument/2006/relationships" xmlns:p188="http://schemas.microsoft.com/office/powerpoint/2018/8/main">
  <p188:cm id="{12E6CE2C-5AEB-4DD7-B3E6-22F216F15D2C}" authorId="{D9715E4F-88AC-F5A2-EB01-40437ABBA6D9}" created="2019-10-01T22:55:10.817">
    <ac:deMkLst xmlns:ac="http://schemas.microsoft.com/office/drawing/2013/main/command">
      <pc:docMk xmlns:pc="http://schemas.microsoft.com/office/powerpoint/2013/main/command"/>
      <pc:sldMk xmlns:pc="http://schemas.microsoft.com/office/powerpoint/2013/main/command" cId="1649104520" sldId="10612"/>
      <ac:graphicFrameMk id="5" creationId="{1D399B8F-A702-4625-AFD1-9843D49EACF7}"/>
    </ac:deMkLst>
    <p188:replyLst>
      <p188:reply id="{8347DFD1-9D59-4109-8120-5A1C11EEB9E3}" authorId="{1C1847C0-56E7-D9AB-CBAA-A6B2ADF87461}" created="2019-10-02T14:55:18.556">
        <p188:txBody>
          <a:bodyPr/>
          <a:lstStyle/>
          <a:p>
            <a:r>
              <a:rPr lang="en-US"/>
              <a:t>This is grey area. ECP should ensure that there are spending gurdrails that prevent from expensive $$$ oops</a:t>
            </a:r>
          </a:p>
        </p188:txBody>
      </p188:reply>
    </p188:replyLst>
    <p188:txBody>
      <a:bodyPr/>
      <a:lstStyle/>
      <a:p>
        <a:r>
          <a:rPr lang="en-US"/>
          <a:t>Not sure If Billing/Chargeback in my opinon belongs in ECP.
I know I put something like that in the RBC deck but that was more as a starting/reference to what they would like to achieve.
Billing/Chargeback should be something that ECP might help narrowdown/help target but it's not ECP responsibility to track this.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65.png"/><Relationship Id="rId6" Type="http://schemas.openxmlformats.org/officeDocument/2006/relationships/image" Target="../media/image58.svg"/><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72.svg"/><Relationship Id="rId1" Type="http://schemas.openxmlformats.org/officeDocument/2006/relationships/image" Target="../media/image81.png"/><Relationship Id="rId6" Type="http://schemas.openxmlformats.org/officeDocument/2006/relationships/image" Target="../media/image76.svg"/><Relationship Id="rId5" Type="http://schemas.openxmlformats.org/officeDocument/2006/relationships/image" Target="../media/image83.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8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B56B2-2F04-4F98-B18F-0A4C903DBEC9}"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AE9D0F3-B922-41BD-9C24-1683B1CFBE35}">
      <dgm:prSet/>
      <dgm:spPr/>
      <dgm:t>
        <a:bodyPr/>
        <a:lstStyle/>
        <a:p>
          <a:pPr>
            <a:lnSpc>
              <a:spcPct val="100000"/>
            </a:lnSpc>
            <a:defRPr b="1"/>
          </a:pPr>
          <a:r>
            <a:rPr lang="en-US"/>
            <a:t>Organize Azure resources:</a:t>
          </a:r>
        </a:p>
      </dgm:t>
    </dgm:pt>
    <dgm:pt modelId="{76001A2F-6DC7-4750-8B48-7D0DF14531EB}" type="parTrans" cxnId="{B237A676-9B6C-4E94-BC98-C81D2668C223}">
      <dgm:prSet/>
      <dgm:spPr/>
      <dgm:t>
        <a:bodyPr/>
        <a:lstStyle/>
        <a:p>
          <a:endParaRPr lang="en-US"/>
        </a:p>
      </dgm:t>
    </dgm:pt>
    <dgm:pt modelId="{D07273F4-0E89-4CE8-9FD5-CBE849086D44}" type="sibTrans" cxnId="{B237A676-9B6C-4E94-BC98-C81D2668C223}">
      <dgm:prSet/>
      <dgm:spPr/>
      <dgm:t>
        <a:bodyPr/>
        <a:lstStyle/>
        <a:p>
          <a:endParaRPr lang="en-US"/>
        </a:p>
      </dgm:t>
    </dgm:pt>
    <dgm:pt modelId="{C407C1F5-62C0-4CA5-BEC8-BB0B7ED9901A}">
      <dgm:prSet/>
      <dgm:spPr/>
      <dgm:t>
        <a:bodyPr/>
        <a:lstStyle/>
        <a:p>
          <a:pPr>
            <a:lnSpc>
              <a:spcPct val="100000"/>
            </a:lnSpc>
          </a:pPr>
          <a:r>
            <a:rPr lang="en-US"/>
            <a:t>Management groups, subscriptions, resources groups and resources</a:t>
          </a:r>
        </a:p>
      </dgm:t>
    </dgm:pt>
    <dgm:pt modelId="{5A28A0F4-1959-4E74-A6E2-3FA41FB52717}" type="parTrans" cxnId="{F9D5209E-D670-4A66-BD73-B0741B854D44}">
      <dgm:prSet/>
      <dgm:spPr/>
      <dgm:t>
        <a:bodyPr/>
        <a:lstStyle/>
        <a:p>
          <a:endParaRPr lang="en-US"/>
        </a:p>
      </dgm:t>
    </dgm:pt>
    <dgm:pt modelId="{46A9F75B-E422-4015-AF47-F6F218F9FE56}" type="sibTrans" cxnId="{F9D5209E-D670-4A66-BD73-B0741B854D44}">
      <dgm:prSet/>
      <dgm:spPr/>
      <dgm:t>
        <a:bodyPr/>
        <a:lstStyle/>
        <a:p>
          <a:endParaRPr lang="en-US"/>
        </a:p>
      </dgm:t>
    </dgm:pt>
    <dgm:pt modelId="{ECFC4095-6016-478D-B1C4-8D4CBD580FF2}">
      <dgm:prSet/>
      <dgm:spPr/>
      <dgm:t>
        <a:bodyPr/>
        <a:lstStyle/>
        <a:p>
          <a:pPr>
            <a:lnSpc>
              <a:spcPct val="100000"/>
            </a:lnSpc>
          </a:pPr>
          <a:r>
            <a:rPr lang="en-US"/>
            <a:t>Tags</a:t>
          </a:r>
        </a:p>
      </dgm:t>
    </dgm:pt>
    <dgm:pt modelId="{B0FDC7DD-52F9-41CE-9825-CCE48241A16A}" type="parTrans" cxnId="{24AA813D-AFC2-4D22-AD36-09BFD46CB813}">
      <dgm:prSet/>
      <dgm:spPr/>
      <dgm:t>
        <a:bodyPr/>
        <a:lstStyle/>
        <a:p>
          <a:endParaRPr lang="en-US"/>
        </a:p>
      </dgm:t>
    </dgm:pt>
    <dgm:pt modelId="{F8B3E047-440D-4FA1-9BA2-A9B0B8911D8D}" type="sibTrans" cxnId="{24AA813D-AFC2-4D22-AD36-09BFD46CB813}">
      <dgm:prSet/>
      <dgm:spPr/>
      <dgm:t>
        <a:bodyPr/>
        <a:lstStyle/>
        <a:p>
          <a:endParaRPr lang="en-US"/>
        </a:p>
      </dgm:t>
    </dgm:pt>
    <dgm:pt modelId="{24AE6009-21D8-4021-BAE1-1C64F1550C42}">
      <dgm:prSet/>
      <dgm:spPr/>
      <dgm:t>
        <a:bodyPr/>
        <a:lstStyle/>
        <a:p>
          <a:pPr>
            <a:lnSpc>
              <a:spcPct val="100000"/>
            </a:lnSpc>
          </a:pPr>
          <a:r>
            <a:rPr lang="en-US"/>
            <a:t>Naming standards</a:t>
          </a:r>
        </a:p>
      </dgm:t>
    </dgm:pt>
    <dgm:pt modelId="{25C885B7-7146-44F0-BEF8-60A078EA9CC7}" type="parTrans" cxnId="{C5E7CEA3-E18D-435A-8B19-CE342C701D30}">
      <dgm:prSet/>
      <dgm:spPr/>
      <dgm:t>
        <a:bodyPr/>
        <a:lstStyle/>
        <a:p>
          <a:endParaRPr lang="en-US"/>
        </a:p>
      </dgm:t>
    </dgm:pt>
    <dgm:pt modelId="{DB3C9BCE-1CD2-4B41-AEC4-8AB4D1AE7819}" type="sibTrans" cxnId="{C5E7CEA3-E18D-435A-8B19-CE342C701D30}">
      <dgm:prSet/>
      <dgm:spPr/>
      <dgm:t>
        <a:bodyPr/>
        <a:lstStyle/>
        <a:p>
          <a:endParaRPr lang="en-US"/>
        </a:p>
      </dgm:t>
    </dgm:pt>
    <dgm:pt modelId="{EE4687B6-FCF3-4170-9E6E-15C19EC5EE6E}">
      <dgm:prSet/>
      <dgm:spPr/>
      <dgm:t>
        <a:bodyPr/>
        <a:lstStyle/>
        <a:p>
          <a:pPr>
            <a:lnSpc>
              <a:spcPct val="100000"/>
            </a:lnSpc>
            <a:defRPr b="1"/>
          </a:pPr>
          <a:r>
            <a:rPr lang="en-US"/>
            <a:t>Manage access to Azure resources:</a:t>
          </a:r>
        </a:p>
      </dgm:t>
    </dgm:pt>
    <dgm:pt modelId="{8DB780A2-5D28-49AF-AC10-982C9575F3FD}" type="parTrans" cxnId="{E7FDB2D3-C7F7-44A1-B9A0-52045764B21D}">
      <dgm:prSet/>
      <dgm:spPr/>
      <dgm:t>
        <a:bodyPr/>
        <a:lstStyle/>
        <a:p>
          <a:endParaRPr lang="en-US"/>
        </a:p>
      </dgm:t>
    </dgm:pt>
    <dgm:pt modelId="{12603A3B-5887-4B17-BFD7-0F0305D36983}" type="sibTrans" cxnId="{E7FDB2D3-C7F7-44A1-B9A0-52045764B21D}">
      <dgm:prSet/>
      <dgm:spPr/>
      <dgm:t>
        <a:bodyPr/>
        <a:lstStyle/>
        <a:p>
          <a:endParaRPr lang="en-US"/>
        </a:p>
      </dgm:t>
    </dgm:pt>
    <dgm:pt modelId="{C0F5F19D-48CC-406C-A5BC-C17772FC3F3C}">
      <dgm:prSet/>
      <dgm:spPr/>
      <dgm:t>
        <a:bodyPr/>
        <a:lstStyle/>
        <a:p>
          <a:pPr>
            <a:lnSpc>
              <a:spcPct val="100000"/>
            </a:lnSpc>
          </a:pPr>
          <a:r>
            <a:rPr lang="en-US"/>
            <a:t>Who has access and at what level ? RBAC and scope</a:t>
          </a:r>
        </a:p>
      </dgm:t>
    </dgm:pt>
    <dgm:pt modelId="{05BC0839-6723-4815-B033-4B2BC62348C3}" type="parTrans" cxnId="{96B23364-6466-4AAB-9395-897A42C65AE0}">
      <dgm:prSet/>
      <dgm:spPr/>
      <dgm:t>
        <a:bodyPr/>
        <a:lstStyle/>
        <a:p>
          <a:endParaRPr lang="en-US"/>
        </a:p>
      </dgm:t>
    </dgm:pt>
    <dgm:pt modelId="{458403A3-E5C2-432B-9292-3F71DEE4B611}" type="sibTrans" cxnId="{96B23364-6466-4AAB-9395-897A42C65AE0}">
      <dgm:prSet/>
      <dgm:spPr/>
      <dgm:t>
        <a:bodyPr/>
        <a:lstStyle/>
        <a:p>
          <a:endParaRPr lang="en-US"/>
        </a:p>
      </dgm:t>
    </dgm:pt>
    <dgm:pt modelId="{09F39335-A3C6-4D76-A72E-2BD9971A0FEF}">
      <dgm:prSet/>
      <dgm:spPr/>
      <dgm:t>
        <a:bodyPr/>
        <a:lstStyle/>
        <a:p>
          <a:pPr>
            <a:lnSpc>
              <a:spcPct val="100000"/>
            </a:lnSpc>
            <a:defRPr b="1"/>
          </a:pPr>
          <a:r>
            <a:rPr lang="en-US"/>
            <a:t>Billing and Chargeback</a:t>
          </a:r>
        </a:p>
      </dgm:t>
    </dgm:pt>
    <dgm:pt modelId="{C22C4EC0-7A7C-4D4E-A92D-C08574C9D4FE}" type="parTrans" cxnId="{9967D69D-8D2E-49A2-A90A-E9264AAE9BE9}">
      <dgm:prSet/>
      <dgm:spPr/>
      <dgm:t>
        <a:bodyPr/>
        <a:lstStyle/>
        <a:p>
          <a:endParaRPr lang="en-US"/>
        </a:p>
      </dgm:t>
    </dgm:pt>
    <dgm:pt modelId="{B8F229B7-78A4-4BA8-A112-4862F4B7B9A3}" type="sibTrans" cxnId="{9967D69D-8D2E-49A2-A90A-E9264AAE9BE9}">
      <dgm:prSet/>
      <dgm:spPr/>
      <dgm:t>
        <a:bodyPr/>
        <a:lstStyle/>
        <a:p>
          <a:endParaRPr lang="en-US"/>
        </a:p>
      </dgm:t>
    </dgm:pt>
    <dgm:pt modelId="{58A8985F-1DEF-484A-AD4C-67EF9C0B1EAC}">
      <dgm:prSet/>
      <dgm:spPr/>
      <dgm:t>
        <a:bodyPr/>
        <a:lstStyle/>
        <a:p>
          <a:pPr>
            <a:lnSpc>
              <a:spcPct val="100000"/>
            </a:lnSpc>
          </a:pPr>
          <a:r>
            <a:rPr lang="en-US"/>
            <a:t>Pass on the cost to application owners. Ensure the cost transparency.</a:t>
          </a:r>
        </a:p>
      </dgm:t>
    </dgm:pt>
    <dgm:pt modelId="{3B002C36-AE07-4CC2-8048-FE6E38120D39}" type="parTrans" cxnId="{878A968E-45DC-4B44-A0E2-64D8AFD227F4}">
      <dgm:prSet/>
      <dgm:spPr/>
      <dgm:t>
        <a:bodyPr/>
        <a:lstStyle/>
        <a:p>
          <a:endParaRPr lang="en-US"/>
        </a:p>
      </dgm:t>
    </dgm:pt>
    <dgm:pt modelId="{56DD2ED6-EF3D-493A-8D26-EAFE88FA5CA5}" type="sibTrans" cxnId="{878A968E-45DC-4B44-A0E2-64D8AFD227F4}">
      <dgm:prSet/>
      <dgm:spPr/>
      <dgm:t>
        <a:bodyPr/>
        <a:lstStyle/>
        <a:p>
          <a:endParaRPr lang="en-US"/>
        </a:p>
      </dgm:t>
    </dgm:pt>
    <dgm:pt modelId="{617B0893-BF5F-4985-9B6F-E406C2DA8248}">
      <dgm:prSet/>
      <dgm:spPr/>
      <dgm:t>
        <a:bodyPr/>
        <a:lstStyle/>
        <a:p>
          <a:pPr>
            <a:lnSpc>
              <a:spcPct val="100000"/>
            </a:lnSpc>
            <a:defRPr b="1"/>
          </a:pPr>
          <a:r>
            <a:rPr lang="en-US"/>
            <a:t>Governance, security and compliance:</a:t>
          </a:r>
        </a:p>
      </dgm:t>
    </dgm:pt>
    <dgm:pt modelId="{FC09F796-1BF5-4CE9-9F67-2463D5EE5374}" type="parTrans" cxnId="{95DD8BBE-2B8A-4A9E-8A0D-E0D497E05F79}">
      <dgm:prSet/>
      <dgm:spPr/>
      <dgm:t>
        <a:bodyPr/>
        <a:lstStyle/>
        <a:p>
          <a:endParaRPr lang="en-US"/>
        </a:p>
      </dgm:t>
    </dgm:pt>
    <dgm:pt modelId="{80B5FD43-C13B-4B0A-BDBC-DE3186D2C562}" type="sibTrans" cxnId="{95DD8BBE-2B8A-4A9E-8A0D-E0D497E05F79}">
      <dgm:prSet/>
      <dgm:spPr/>
      <dgm:t>
        <a:bodyPr/>
        <a:lstStyle/>
        <a:p>
          <a:endParaRPr lang="en-US"/>
        </a:p>
      </dgm:t>
    </dgm:pt>
    <dgm:pt modelId="{F0BF71BE-1FD1-4408-87B5-3B34D2793EDB}">
      <dgm:prSet/>
      <dgm:spPr/>
      <dgm:t>
        <a:bodyPr/>
        <a:lstStyle/>
        <a:p>
          <a:pPr>
            <a:lnSpc>
              <a:spcPct val="100000"/>
            </a:lnSpc>
          </a:pPr>
          <a:r>
            <a:rPr lang="en-US"/>
            <a:t>How are Azure resources deployed and configured?</a:t>
          </a:r>
        </a:p>
      </dgm:t>
    </dgm:pt>
    <dgm:pt modelId="{8F3C3BC7-0806-429C-825A-D4EDC0D3C30C}" type="parTrans" cxnId="{7D805801-8EA5-4EEB-98DA-25AAA888AE11}">
      <dgm:prSet/>
      <dgm:spPr/>
      <dgm:t>
        <a:bodyPr/>
        <a:lstStyle/>
        <a:p>
          <a:endParaRPr lang="en-US"/>
        </a:p>
      </dgm:t>
    </dgm:pt>
    <dgm:pt modelId="{93BE21C9-26F2-4DB6-9A43-FEF794F95E30}" type="sibTrans" cxnId="{7D805801-8EA5-4EEB-98DA-25AAA888AE11}">
      <dgm:prSet/>
      <dgm:spPr/>
      <dgm:t>
        <a:bodyPr/>
        <a:lstStyle/>
        <a:p>
          <a:endParaRPr lang="en-US"/>
        </a:p>
      </dgm:t>
    </dgm:pt>
    <dgm:pt modelId="{9A3A2328-6122-4F2A-B67D-21AC44E33141}">
      <dgm:prSet/>
      <dgm:spPr/>
      <dgm:t>
        <a:bodyPr/>
        <a:lstStyle/>
        <a:p>
          <a:pPr>
            <a:lnSpc>
              <a:spcPct val="100000"/>
            </a:lnSpc>
          </a:pPr>
          <a:r>
            <a:rPr lang="en-US"/>
            <a:t>How are Azure resources managed?</a:t>
          </a:r>
        </a:p>
      </dgm:t>
    </dgm:pt>
    <dgm:pt modelId="{E8AA5794-23B6-446E-B606-93B928328FD8}" type="parTrans" cxnId="{321877F5-216C-49AB-90E7-95CF6D2D4FE1}">
      <dgm:prSet/>
      <dgm:spPr/>
      <dgm:t>
        <a:bodyPr/>
        <a:lstStyle/>
        <a:p>
          <a:endParaRPr lang="en-US"/>
        </a:p>
      </dgm:t>
    </dgm:pt>
    <dgm:pt modelId="{FF1AFE05-96AF-45AE-A0F9-1643391311DE}" type="sibTrans" cxnId="{321877F5-216C-49AB-90E7-95CF6D2D4FE1}">
      <dgm:prSet/>
      <dgm:spPr/>
      <dgm:t>
        <a:bodyPr/>
        <a:lstStyle/>
        <a:p>
          <a:endParaRPr lang="en-US"/>
        </a:p>
      </dgm:t>
    </dgm:pt>
    <dgm:pt modelId="{A1592C9F-2E48-471A-AC89-A97A01238998}">
      <dgm:prSet/>
      <dgm:spPr/>
      <dgm:t>
        <a:bodyPr/>
        <a:lstStyle/>
        <a:p>
          <a:pPr>
            <a:lnSpc>
              <a:spcPct val="100000"/>
            </a:lnSpc>
            <a:defRPr b="1"/>
          </a:pPr>
          <a:r>
            <a:rPr lang="en-US"/>
            <a:t>Monitoring and reporting:</a:t>
          </a:r>
        </a:p>
      </dgm:t>
    </dgm:pt>
    <dgm:pt modelId="{7FBE12CE-C174-45A7-913C-6E7EBA392A00}" type="parTrans" cxnId="{0DD78DFC-912C-43F2-B88E-8E0C562F633C}">
      <dgm:prSet/>
      <dgm:spPr/>
      <dgm:t>
        <a:bodyPr/>
        <a:lstStyle/>
        <a:p>
          <a:endParaRPr lang="en-US"/>
        </a:p>
      </dgm:t>
    </dgm:pt>
    <dgm:pt modelId="{67F4BDC2-595E-453B-8FB7-AA8F68783EE0}" type="sibTrans" cxnId="{0DD78DFC-912C-43F2-B88E-8E0C562F633C}">
      <dgm:prSet/>
      <dgm:spPr/>
      <dgm:t>
        <a:bodyPr/>
        <a:lstStyle/>
        <a:p>
          <a:endParaRPr lang="en-US"/>
        </a:p>
      </dgm:t>
    </dgm:pt>
    <dgm:pt modelId="{FD24B241-0D59-4E53-8D03-184E4B7FC5D8}">
      <dgm:prSet/>
      <dgm:spPr/>
      <dgm:t>
        <a:bodyPr/>
        <a:lstStyle/>
        <a:p>
          <a:pPr>
            <a:lnSpc>
              <a:spcPct val="100000"/>
            </a:lnSpc>
          </a:pPr>
          <a:r>
            <a:rPr lang="en-US"/>
            <a:t>Centralized view of  Azure environment</a:t>
          </a:r>
        </a:p>
      </dgm:t>
    </dgm:pt>
    <dgm:pt modelId="{6BB76424-E03E-4CE7-9F7C-5A4151914810}" type="parTrans" cxnId="{113A6A80-2297-44C9-AB95-7893DB7AE8A8}">
      <dgm:prSet/>
      <dgm:spPr/>
      <dgm:t>
        <a:bodyPr/>
        <a:lstStyle/>
        <a:p>
          <a:endParaRPr lang="en-US"/>
        </a:p>
      </dgm:t>
    </dgm:pt>
    <dgm:pt modelId="{A7B3A933-93B3-486E-BADF-04B6D4C3740C}" type="sibTrans" cxnId="{113A6A80-2297-44C9-AB95-7893DB7AE8A8}">
      <dgm:prSet/>
      <dgm:spPr/>
      <dgm:t>
        <a:bodyPr/>
        <a:lstStyle/>
        <a:p>
          <a:endParaRPr lang="en-US"/>
        </a:p>
      </dgm:t>
    </dgm:pt>
    <dgm:pt modelId="{A9B15A8F-ECF7-45B0-8223-062C3C01A89F}">
      <dgm:prSet/>
      <dgm:spPr/>
      <dgm:t>
        <a:bodyPr/>
        <a:lstStyle/>
        <a:p>
          <a:pPr>
            <a:lnSpc>
              <a:spcPct val="100000"/>
            </a:lnSpc>
            <a:defRPr b="1"/>
          </a:pPr>
          <a:r>
            <a:rPr lang="en-US"/>
            <a:t>Controls currency </a:t>
          </a:r>
        </a:p>
      </dgm:t>
    </dgm:pt>
    <dgm:pt modelId="{6D621C17-06C7-4FD5-B531-984A1C416948}" type="parTrans" cxnId="{235E611E-6C8A-4AB0-956C-64E212AD96D8}">
      <dgm:prSet/>
      <dgm:spPr/>
      <dgm:t>
        <a:bodyPr/>
        <a:lstStyle/>
        <a:p>
          <a:endParaRPr lang="en-US"/>
        </a:p>
      </dgm:t>
    </dgm:pt>
    <dgm:pt modelId="{21AFAC4E-3AF3-4E74-987A-A289E0BE60D6}" type="sibTrans" cxnId="{235E611E-6C8A-4AB0-956C-64E212AD96D8}">
      <dgm:prSet/>
      <dgm:spPr/>
      <dgm:t>
        <a:bodyPr/>
        <a:lstStyle/>
        <a:p>
          <a:endParaRPr lang="en-US"/>
        </a:p>
      </dgm:t>
    </dgm:pt>
    <dgm:pt modelId="{D0369F5C-A1AE-4C55-92D3-C0044B05D02D}">
      <dgm:prSet/>
      <dgm:spPr/>
      <dgm:t>
        <a:bodyPr/>
        <a:lstStyle/>
        <a:p>
          <a:pPr>
            <a:lnSpc>
              <a:spcPct val="100000"/>
            </a:lnSpc>
          </a:pPr>
          <a:r>
            <a:rPr lang="en-US"/>
            <a:t>Adopt Azure evolving features to enhance BMO Enterprise Control plane</a:t>
          </a:r>
        </a:p>
      </dgm:t>
    </dgm:pt>
    <dgm:pt modelId="{B5359128-D0AA-40FA-A18B-A4F6970E2023}" type="parTrans" cxnId="{8C3A44E1-4A57-42DE-8A08-342EB4C90CC1}">
      <dgm:prSet/>
      <dgm:spPr/>
      <dgm:t>
        <a:bodyPr/>
        <a:lstStyle/>
        <a:p>
          <a:endParaRPr lang="en-US"/>
        </a:p>
      </dgm:t>
    </dgm:pt>
    <dgm:pt modelId="{0BD5014F-AE15-403B-9C07-8B78A08F8421}" type="sibTrans" cxnId="{8C3A44E1-4A57-42DE-8A08-342EB4C90CC1}">
      <dgm:prSet/>
      <dgm:spPr/>
      <dgm:t>
        <a:bodyPr/>
        <a:lstStyle/>
        <a:p>
          <a:endParaRPr lang="en-US"/>
        </a:p>
      </dgm:t>
    </dgm:pt>
    <dgm:pt modelId="{42CF8312-654E-44A3-95B4-506BB5403EB2}" type="pres">
      <dgm:prSet presAssocID="{D0EB56B2-2F04-4F98-B18F-0A4C903DBEC9}" presName="root" presStyleCnt="0">
        <dgm:presLayoutVars>
          <dgm:dir/>
          <dgm:resizeHandles val="exact"/>
        </dgm:presLayoutVars>
      </dgm:prSet>
      <dgm:spPr/>
    </dgm:pt>
    <dgm:pt modelId="{CEBDE416-6189-40C0-A51A-D661F3D99F13}" type="pres">
      <dgm:prSet presAssocID="{7AE9D0F3-B922-41BD-9C24-1683B1CFBE35}" presName="compNode" presStyleCnt="0"/>
      <dgm:spPr/>
    </dgm:pt>
    <dgm:pt modelId="{778F8362-8051-4152-9558-667221705A90}" type="pres">
      <dgm:prSet presAssocID="{7AE9D0F3-B922-41BD-9C24-1683B1CFBE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1C7F39B-55D0-48ED-9A0B-5BD0DA11D3D8}" type="pres">
      <dgm:prSet presAssocID="{7AE9D0F3-B922-41BD-9C24-1683B1CFBE35}" presName="iconSpace" presStyleCnt="0"/>
      <dgm:spPr/>
    </dgm:pt>
    <dgm:pt modelId="{CAD1E40E-F3C2-477D-8E4C-715E24D21353}" type="pres">
      <dgm:prSet presAssocID="{7AE9D0F3-B922-41BD-9C24-1683B1CFBE35}" presName="parTx" presStyleLbl="revTx" presStyleIdx="0" presStyleCnt="12">
        <dgm:presLayoutVars>
          <dgm:chMax val="0"/>
          <dgm:chPref val="0"/>
        </dgm:presLayoutVars>
      </dgm:prSet>
      <dgm:spPr/>
    </dgm:pt>
    <dgm:pt modelId="{7DD6F3F2-0D0F-4B99-A10B-3AF0D22AA154}" type="pres">
      <dgm:prSet presAssocID="{7AE9D0F3-B922-41BD-9C24-1683B1CFBE35}" presName="txSpace" presStyleCnt="0"/>
      <dgm:spPr/>
    </dgm:pt>
    <dgm:pt modelId="{622F1983-D0A4-4014-BEF2-0A371F62FB91}" type="pres">
      <dgm:prSet presAssocID="{7AE9D0F3-B922-41BD-9C24-1683B1CFBE35}" presName="desTx" presStyleLbl="revTx" presStyleIdx="1" presStyleCnt="12">
        <dgm:presLayoutVars/>
      </dgm:prSet>
      <dgm:spPr/>
    </dgm:pt>
    <dgm:pt modelId="{56DA0200-2B04-4369-863D-F51F7612786A}" type="pres">
      <dgm:prSet presAssocID="{D07273F4-0E89-4CE8-9FD5-CBE849086D44}" presName="sibTrans" presStyleCnt="0"/>
      <dgm:spPr/>
    </dgm:pt>
    <dgm:pt modelId="{47398872-80E1-482A-A3E5-3B967288E564}" type="pres">
      <dgm:prSet presAssocID="{EE4687B6-FCF3-4170-9E6E-15C19EC5EE6E}" presName="compNode" presStyleCnt="0"/>
      <dgm:spPr/>
    </dgm:pt>
    <dgm:pt modelId="{28FF79D7-CC3B-43F2-AC0A-52A4A356CE74}" type="pres">
      <dgm:prSet presAssocID="{EE4687B6-FCF3-4170-9E6E-15C19EC5EE6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804929D-632D-4CAE-9B5E-B262C1C19DAE}" type="pres">
      <dgm:prSet presAssocID="{EE4687B6-FCF3-4170-9E6E-15C19EC5EE6E}" presName="iconSpace" presStyleCnt="0"/>
      <dgm:spPr/>
    </dgm:pt>
    <dgm:pt modelId="{35070F73-A87B-499C-B1A0-98B0AAD3FF12}" type="pres">
      <dgm:prSet presAssocID="{EE4687B6-FCF3-4170-9E6E-15C19EC5EE6E}" presName="parTx" presStyleLbl="revTx" presStyleIdx="2" presStyleCnt="12">
        <dgm:presLayoutVars>
          <dgm:chMax val="0"/>
          <dgm:chPref val="0"/>
        </dgm:presLayoutVars>
      </dgm:prSet>
      <dgm:spPr/>
    </dgm:pt>
    <dgm:pt modelId="{C34DD983-21F2-4538-9CCE-0BC26321E0B4}" type="pres">
      <dgm:prSet presAssocID="{EE4687B6-FCF3-4170-9E6E-15C19EC5EE6E}" presName="txSpace" presStyleCnt="0"/>
      <dgm:spPr/>
    </dgm:pt>
    <dgm:pt modelId="{A0020128-99D5-4CB6-96FF-1A424BD9BB2B}" type="pres">
      <dgm:prSet presAssocID="{EE4687B6-FCF3-4170-9E6E-15C19EC5EE6E}" presName="desTx" presStyleLbl="revTx" presStyleIdx="3" presStyleCnt="12">
        <dgm:presLayoutVars/>
      </dgm:prSet>
      <dgm:spPr/>
    </dgm:pt>
    <dgm:pt modelId="{39EB7441-4853-4EBF-8503-AEE6367C24FB}" type="pres">
      <dgm:prSet presAssocID="{12603A3B-5887-4B17-BFD7-0F0305D36983}" presName="sibTrans" presStyleCnt="0"/>
      <dgm:spPr/>
    </dgm:pt>
    <dgm:pt modelId="{1A5AEEEC-37E1-44AF-A2C5-10FE3611EBFB}" type="pres">
      <dgm:prSet presAssocID="{09F39335-A3C6-4D76-A72E-2BD9971A0FEF}" presName="compNode" presStyleCnt="0"/>
      <dgm:spPr/>
    </dgm:pt>
    <dgm:pt modelId="{04678B5B-1AA9-4757-9CD0-DF6475AC938D}" type="pres">
      <dgm:prSet presAssocID="{09F39335-A3C6-4D76-A72E-2BD9971A0F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C2960C9-7C49-4628-8684-7AC2FA2ADA14}" type="pres">
      <dgm:prSet presAssocID="{09F39335-A3C6-4D76-A72E-2BD9971A0FEF}" presName="iconSpace" presStyleCnt="0"/>
      <dgm:spPr/>
    </dgm:pt>
    <dgm:pt modelId="{A00C6FC8-CF00-4C07-98F1-180A5ED34442}" type="pres">
      <dgm:prSet presAssocID="{09F39335-A3C6-4D76-A72E-2BD9971A0FEF}" presName="parTx" presStyleLbl="revTx" presStyleIdx="4" presStyleCnt="12">
        <dgm:presLayoutVars>
          <dgm:chMax val="0"/>
          <dgm:chPref val="0"/>
        </dgm:presLayoutVars>
      </dgm:prSet>
      <dgm:spPr/>
    </dgm:pt>
    <dgm:pt modelId="{1F44EFD8-CF13-4675-A55D-54F3B73FEA5D}" type="pres">
      <dgm:prSet presAssocID="{09F39335-A3C6-4D76-A72E-2BD9971A0FEF}" presName="txSpace" presStyleCnt="0"/>
      <dgm:spPr/>
    </dgm:pt>
    <dgm:pt modelId="{8A5A613A-D646-4D7B-87B6-4DE9AC24DD27}" type="pres">
      <dgm:prSet presAssocID="{09F39335-A3C6-4D76-A72E-2BD9971A0FEF}" presName="desTx" presStyleLbl="revTx" presStyleIdx="5" presStyleCnt="12">
        <dgm:presLayoutVars/>
      </dgm:prSet>
      <dgm:spPr/>
    </dgm:pt>
    <dgm:pt modelId="{8D97C931-928B-41E9-9562-7002831F8DC8}" type="pres">
      <dgm:prSet presAssocID="{B8F229B7-78A4-4BA8-A112-4862F4B7B9A3}" presName="sibTrans" presStyleCnt="0"/>
      <dgm:spPr/>
    </dgm:pt>
    <dgm:pt modelId="{D7360502-26D0-4194-81D1-07685D55D920}" type="pres">
      <dgm:prSet presAssocID="{617B0893-BF5F-4985-9B6F-E406C2DA8248}" presName="compNode" presStyleCnt="0"/>
      <dgm:spPr/>
    </dgm:pt>
    <dgm:pt modelId="{F809421F-86E9-4536-AC3E-689B7D9C1520}" type="pres">
      <dgm:prSet presAssocID="{617B0893-BF5F-4985-9B6F-E406C2DA824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E8204EB-7292-4DD6-878B-5BA7BF1B68F6}" type="pres">
      <dgm:prSet presAssocID="{617B0893-BF5F-4985-9B6F-E406C2DA8248}" presName="iconSpace" presStyleCnt="0"/>
      <dgm:spPr/>
    </dgm:pt>
    <dgm:pt modelId="{B6FBDD2D-55E1-4D7F-A686-EC6F2A3A40F3}" type="pres">
      <dgm:prSet presAssocID="{617B0893-BF5F-4985-9B6F-E406C2DA8248}" presName="parTx" presStyleLbl="revTx" presStyleIdx="6" presStyleCnt="12">
        <dgm:presLayoutVars>
          <dgm:chMax val="0"/>
          <dgm:chPref val="0"/>
        </dgm:presLayoutVars>
      </dgm:prSet>
      <dgm:spPr/>
    </dgm:pt>
    <dgm:pt modelId="{EA59BFE0-74C9-4B37-AE24-3B2168926762}" type="pres">
      <dgm:prSet presAssocID="{617B0893-BF5F-4985-9B6F-E406C2DA8248}" presName="txSpace" presStyleCnt="0"/>
      <dgm:spPr/>
    </dgm:pt>
    <dgm:pt modelId="{F457938D-7A19-4F66-B30B-C242FE42B8B5}" type="pres">
      <dgm:prSet presAssocID="{617B0893-BF5F-4985-9B6F-E406C2DA8248}" presName="desTx" presStyleLbl="revTx" presStyleIdx="7" presStyleCnt="12">
        <dgm:presLayoutVars/>
      </dgm:prSet>
      <dgm:spPr/>
    </dgm:pt>
    <dgm:pt modelId="{D5E9552C-DA80-43A1-8B5A-F5C924C6CB9A}" type="pres">
      <dgm:prSet presAssocID="{80B5FD43-C13B-4B0A-BDBC-DE3186D2C562}" presName="sibTrans" presStyleCnt="0"/>
      <dgm:spPr/>
    </dgm:pt>
    <dgm:pt modelId="{D2C9C47B-9E5A-42B7-B93F-4C4E1E4E7006}" type="pres">
      <dgm:prSet presAssocID="{A1592C9F-2E48-471A-AC89-A97A01238998}" presName="compNode" presStyleCnt="0"/>
      <dgm:spPr/>
    </dgm:pt>
    <dgm:pt modelId="{0C29F4D8-56B3-4DDC-AC4F-FFA56D147FCC}" type="pres">
      <dgm:prSet presAssocID="{A1592C9F-2E48-471A-AC89-A97A01238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740EB350-D624-4A6D-B01E-4D8BE3345A18}" type="pres">
      <dgm:prSet presAssocID="{A1592C9F-2E48-471A-AC89-A97A01238998}" presName="iconSpace" presStyleCnt="0"/>
      <dgm:spPr/>
    </dgm:pt>
    <dgm:pt modelId="{690E4F81-84A6-4D4C-B1B4-9ADF136DC2F9}" type="pres">
      <dgm:prSet presAssocID="{A1592C9F-2E48-471A-AC89-A97A01238998}" presName="parTx" presStyleLbl="revTx" presStyleIdx="8" presStyleCnt="12">
        <dgm:presLayoutVars>
          <dgm:chMax val="0"/>
          <dgm:chPref val="0"/>
        </dgm:presLayoutVars>
      </dgm:prSet>
      <dgm:spPr/>
    </dgm:pt>
    <dgm:pt modelId="{E40FFD34-DB11-4C50-BE76-0B426547D8C2}" type="pres">
      <dgm:prSet presAssocID="{A1592C9F-2E48-471A-AC89-A97A01238998}" presName="txSpace" presStyleCnt="0"/>
      <dgm:spPr/>
    </dgm:pt>
    <dgm:pt modelId="{12A0CAE7-50CC-4AC1-B93D-E4F3AE0FC64A}" type="pres">
      <dgm:prSet presAssocID="{A1592C9F-2E48-471A-AC89-A97A01238998}" presName="desTx" presStyleLbl="revTx" presStyleIdx="9" presStyleCnt="12">
        <dgm:presLayoutVars/>
      </dgm:prSet>
      <dgm:spPr/>
    </dgm:pt>
    <dgm:pt modelId="{7902A52D-E354-4F0A-8025-A5461BEF2C90}" type="pres">
      <dgm:prSet presAssocID="{67F4BDC2-595E-453B-8FB7-AA8F68783EE0}" presName="sibTrans" presStyleCnt="0"/>
      <dgm:spPr/>
    </dgm:pt>
    <dgm:pt modelId="{A8DB703F-2076-4D47-B7A3-006F672B9B1F}" type="pres">
      <dgm:prSet presAssocID="{A9B15A8F-ECF7-45B0-8223-062C3C01A89F}" presName="compNode" presStyleCnt="0"/>
      <dgm:spPr/>
    </dgm:pt>
    <dgm:pt modelId="{99E3A244-E933-4443-9EB8-10946CFC4A05}" type="pres">
      <dgm:prSet presAssocID="{A9B15A8F-ECF7-45B0-8223-062C3C01A89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AEC2121E-58DA-42FD-AED0-B4C1AD09200D}" type="pres">
      <dgm:prSet presAssocID="{A9B15A8F-ECF7-45B0-8223-062C3C01A89F}" presName="iconSpace" presStyleCnt="0"/>
      <dgm:spPr/>
    </dgm:pt>
    <dgm:pt modelId="{0C50DB0F-8C59-4675-997A-75F458EF2C23}" type="pres">
      <dgm:prSet presAssocID="{A9B15A8F-ECF7-45B0-8223-062C3C01A89F}" presName="parTx" presStyleLbl="revTx" presStyleIdx="10" presStyleCnt="12">
        <dgm:presLayoutVars>
          <dgm:chMax val="0"/>
          <dgm:chPref val="0"/>
        </dgm:presLayoutVars>
      </dgm:prSet>
      <dgm:spPr/>
    </dgm:pt>
    <dgm:pt modelId="{93F9DE49-7D36-41A0-BFEE-E6FE673B20D7}" type="pres">
      <dgm:prSet presAssocID="{A9B15A8F-ECF7-45B0-8223-062C3C01A89F}" presName="txSpace" presStyleCnt="0"/>
      <dgm:spPr/>
    </dgm:pt>
    <dgm:pt modelId="{598F38B3-43F1-4334-9CE7-EBD1185F8089}" type="pres">
      <dgm:prSet presAssocID="{A9B15A8F-ECF7-45B0-8223-062C3C01A89F}" presName="desTx" presStyleLbl="revTx" presStyleIdx="11" presStyleCnt="12">
        <dgm:presLayoutVars/>
      </dgm:prSet>
      <dgm:spPr/>
    </dgm:pt>
  </dgm:ptLst>
  <dgm:cxnLst>
    <dgm:cxn modelId="{7D805801-8EA5-4EEB-98DA-25AAA888AE11}" srcId="{617B0893-BF5F-4985-9B6F-E406C2DA8248}" destId="{F0BF71BE-1FD1-4408-87B5-3B34D2793EDB}" srcOrd="0" destOrd="0" parTransId="{8F3C3BC7-0806-429C-825A-D4EDC0D3C30C}" sibTransId="{93BE21C9-26F2-4DB6-9A43-FEF794F95E30}"/>
    <dgm:cxn modelId="{C0A5E00A-D1CD-41F4-ACD8-A80B879C54B8}" type="presOf" srcId="{ECFC4095-6016-478D-B1C4-8D4CBD580FF2}" destId="{622F1983-D0A4-4014-BEF2-0A371F62FB91}" srcOrd="0" destOrd="1" presId="urn:microsoft.com/office/officeart/2018/5/layout/CenteredIconLabelDescriptionList"/>
    <dgm:cxn modelId="{235E611E-6C8A-4AB0-956C-64E212AD96D8}" srcId="{D0EB56B2-2F04-4F98-B18F-0A4C903DBEC9}" destId="{A9B15A8F-ECF7-45B0-8223-062C3C01A89F}" srcOrd="5" destOrd="0" parTransId="{6D621C17-06C7-4FD5-B531-984A1C416948}" sibTransId="{21AFAC4E-3AF3-4E74-987A-A289E0BE60D6}"/>
    <dgm:cxn modelId="{1537CC1F-7A23-4C18-8867-CBFE1065836E}" type="presOf" srcId="{D0EB56B2-2F04-4F98-B18F-0A4C903DBEC9}" destId="{42CF8312-654E-44A3-95B4-506BB5403EB2}" srcOrd="0" destOrd="0" presId="urn:microsoft.com/office/officeart/2018/5/layout/CenteredIconLabelDescriptionList"/>
    <dgm:cxn modelId="{E0BE4F27-D7B5-48D6-9132-B1942707AA4F}" type="presOf" srcId="{A9B15A8F-ECF7-45B0-8223-062C3C01A89F}" destId="{0C50DB0F-8C59-4675-997A-75F458EF2C23}" srcOrd="0" destOrd="0" presId="urn:microsoft.com/office/officeart/2018/5/layout/CenteredIconLabelDescriptionList"/>
    <dgm:cxn modelId="{649B472D-0735-4A88-9A91-2EC582E6F19D}" type="presOf" srcId="{617B0893-BF5F-4985-9B6F-E406C2DA8248}" destId="{B6FBDD2D-55E1-4D7F-A686-EC6F2A3A40F3}" srcOrd="0" destOrd="0" presId="urn:microsoft.com/office/officeart/2018/5/layout/CenteredIconLabelDescriptionList"/>
    <dgm:cxn modelId="{1F4AD02F-EF2F-4FC4-97D3-8D297B2117A2}" type="presOf" srcId="{D0369F5C-A1AE-4C55-92D3-C0044B05D02D}" destId="{598F38B3-43F1-4334-9CE7-EBD1185F8089}" srcOrd="0" destOrd="0" presId="urn:microsoft.com/office/officeart/2018/5/layout/CenteredIconLabelDescriptionList"/>
    <dgm:cxn modelId="{24AA813D-AFC2-4D22-AD36-09BFD46CB813}" srcId="{7AE9D0F3-B922-41BD-9C24-1683B1CFBE35}" destId="{ECFC4095-6016-478D-B1C4-8D4CBD580FF2}" srcOrd="1" destOrd="0" parTransId="{B0FDC7DD-52F9-41CE-9825-CCE48241A16A}" sibTransId="{F8B3E047-440D-4FA1-9BA2-A9B0B8911D8D}"/>
    <dgm:cxn modelId="{3AF0C43E-9F45-4BE0-AD58-3C2F3921D952}" type="presOf" srcId="{58A8985F-1DEF-484A-AD4C-67EF9C0B1EAC}" destId="{8A5A613A-D646-4D7B-87B6-4DE9AC24DD27}" srcOrd="0" destOrd="0" presId="urn:microsoft.com/office/officeart/2018/5/layout/CenteredIconLabelDescriptionList"/>
    <dgm:cxn modelId="{D62CFB50-9E4F-4F87-A52E-0316493A5FA5}" type="presOf" srcId="{C0F5F19D-48CC-406C-A5BC-C17772FC3F3C}" destId="{A0020128-99D5-4CB6-96FF-1A424BD9BB2B}" srcOrd="0" destOrd="0" presId="urn:microsoft.com/office/officeart/2018/5/layout/CenteredIconLabelDescriptionList"/>
    <dgm:cxn modelId="{96B23364-6466-4AAB-9395-897A42C65AE0}" srcId="{EE4687B6-FCF3-4170-9E6E-15C19EC5EE6E}" destId="{C0F5F19D-48CC-406C-A5BC-C17772FC3F3C}" srcOrd="0" destOrd="0" parTransId="{05BC0839-6723-4815-B033-4B2BC62348C3}" sibTransId="{458403A3-E5C2-432B-9292-3F71DEE4B611}"/>
    <dgm:cxn modelId="{3D680566-3710-45BD-A161-C9285492E738}" type="presOf" srcId="{EE4687B6-FCF3-4170-9E6E-15C19EC5EE6E}" destId="{35070F73-A87B-499C-B1A0-98B0AAD3FF12}" srcOrd="0" destOrd="0" presId="urn:microsoft.com/office/officeart/2018/5/layout/CenteredIconLabelDescriptionList"/>
    <dgm:cxn modelId="{EDA9BA66-FACA-4EC7-A6AF-5C7D2B8BBAE0}" type="presOf" srcId="{FD24B241-0D59-4E53-8D03-184E4B7FC5D8}" destId="{12A0CAE7-50CC-4AC1-B93D-E4F3AE0FC64A}" srcOrd="0" destOrd="0" presId="urn:microsoft.com/office/officeart/2018/5/layout/CenteredIconLabelDescriptionList"/>
    <dgm:cxn modelId="{D9C96271-0ABE-4C57-9B50-8EB5D4786617}" type="presOf" srcId="{F0BF71BE-1FD1-4408-87B5-3B34D2793EDB}" destId="{F457938D-7A19-4F66-B30B-C242FE42B8B5}" srcOrd="0" destOrd="0" presId="urn:microsoft.com/office/officeart/2018/5/layout/CenteredIconLabelDescriptionList"/>
    <dgm:cxn modelId="{B237A676-9B6C-4E94-BC98-C81D2668C223}" srcId="{D0EB56B2-2F04-4F98-B18F-0A4C903DBEC9}" destId="{7AE9D0F3-B922-41BD-9C24-1683B1CFBE35}" srcOrd="0" destOrd="0" parTransId="{76001A2F-6DC7-4750-8B48-7D0DF14531EB}" sibTransId="{D07273F4-0E89-4CE8-9FD5-CBE849086D44}"/>
    <dgm:cxn modelId="{113A6A80-2297-44C9-AB95-7893DB7AE8A8}" srcId="{A1592C9F-2E48-471A-AC89-A97A01238998}" destId="{FD24B241-0D59-4E53-8D03-184E4B7FC5D8}" srcOrd="0" destOrd="0" parTransId="{6BB76424-E03E-4CE7-9F7C-5A4151914810}" sibTransId="{A7B3A933-93B3-486E-BADF-04B6D4C3740C}"/>
    <dgm:cxn modelId="{31D92289-F2DC-4C38-ACDA-706F376D5587}" type="presOf" srcId="{7AE9D0F3-B922-41BD-9C24-1683B1CFBE35}" destId="{CAD1E40E-F3C2-477D-8E4C-715E24D21353}" srcOrd="0" destOrd="0" presId="urn:microsoft.com/office/officeart/2018/5/layout/CenteredIconLabelDescriptionList"/>
    <dgm:cxn modelId="{878A968E-45DC-4B44-A0E2-64D8AFD227F4}" srcId="{09F39335-A3C6-4D76-A72E-2BD9971A0FEF}" destId="{58A8985F-1DEF-484A-AD4C-67EF9C0B1EAC}" srcOrd="0" destOrd="0" parTransId="{3B002C36-AE07-4CC2-8048-FE6E38120D39}" sibTransId="{56DD2ED6-EF3D-493A-8D26-EAFE88FA5CA5}"/>
    <dgm:cxn modelId="{9967D69D-8D2E-49A2-A90A-E9264AAE9BE9}" srcId="{D0EB56B2-2F04-4F98-B18F-0A4C903DBEC9}" destId="{09F39335-A3C6-4D76-A72E-2BD9971A0FEF}" srcOrd="2" destOrd="0" parTransId="{C22C4EC0-7A7C-4D4E-A92D-C08574C9D4FE}" sibTransId="{B8F229B7-78A4-4BA8-A112-4862F4B7B9A3}"/>
    <dgm:cxn modelId="{F9D5209E-D670-4A66-BD73-B0741B854D44}" srcId="{7AE9D0F3-B922-41BD-9C24-1683B1CFBE35}" destId="{C407C1F5-62C0-4CA5-BEC8-BB0B7ED9901A}" srcOrd="0" destOrd="0" parTransId="{5A28A0F4-1959-4E74-A6E2-3FA41FB52717}" sibTransId="{46A9F75B-E422-4015-AF47-F6F218F9FE56}"/>
    <dgm:cxn modelId="{C5E7CEA3-E18D-435A-8B19-CE342C701D30}" srcId="{7AE9D0F3-B922-41BD-9C24-1683B1CFBE35}" destId="{24AE6009-21D8-4021-BAE1-1C64F1550C42}" srcOrd="2" destOrd="0" parTransId="{25C885B7-7146-44F0-BEF8-60A078EA9CC7}" sibTransId="{DB3C9BCE-1CD2-4B41-AEC4-8AB4D1AE7819}"/>
    <dgm:cxn modelId="{574CADB7-9987-4380-8DC7-93A90ED70A5B}" type="presOf" srcId="{9A3A2328-6122-4F2A-B67D-21AC44E33141}" destId="{F457938D-7A19-4F66-B30B-C242FE42B8B5}" srcOrd="0" destOrd="1" presId="urn:microsoft.com/office/officeart/2018/5/layout/CenteredIconLabelDescriptionList"/>
    <dgm:cxn modelId="{7BD7B2BB-9860-411E-A427-3B092FEFE301}" type="presOf" srcId="{24AE6009-21D8-4021-BAE1-1C64F1550C42}" destId="{622F1983-D0A4-4014-BEF2-0A371F62FB91}" srcOrd="0" destOrd="2" presId="urn:microsoft.com/office/officeart/2018/5/layout/CenteredIconLabelDescriptionList"/>
    <dgm:cxn modelId="{95DD8BBE-2B8A-4A9E-8A0D-E0D497E05F79}" srcId="{D0EB56B2-2F04-4F98-B18F-0A4C903DBEC9}" destId="{617B0893-BF5F-4985-9B6F-E406C2DA8248}" srcOrd="3" destOrd="0" parTransId="{FC09F796-1BF5-4CE9-9F67-2463D5EE5374}" sibTransId="{80B5FD43-C13B-4B0A-BDBC-DE3186D2C562}"/>
    <dgm:cxn modelId="{074508C6-BF42-47F0-ACBD-6311A1789062}" type="presOf" srcId="{09F39335-A3C6-4D76-A72E-2BD9971A0FEF}" destId="{A00C6FC8-CF00-4C07-98F1-180A5ED34442}" srcOrd="0" destOrd="0" presId="urn:microsoft.com/office/officeart/2018/5/layout/CenteredIconLabelDescriptionList"/>
    <dgm:cxn modelId="{E7FDB2D3-C7F7-44A1-B9A0-52045764B21D}" srcId="{D0EB56B2-2F04-4F98-B18F-0A4C903DBEC9}" destId="{EE4687B6-FCF3-4170-9E6E-15C19EC5EE6E}" srcOrd="1" destOrd="0" parTransId="{8DB780A2-5D28-49AF-AC10-982C9575F3FD}" sibTransId="{12603A3B-5887-4B17-BFD7-0F0305D36983}"/>
    <dgm:cxn modelId="{E51201D5-585B-4722-B4EC-A43E7719C30A}" type="presOf" srcId="{C407C1F5-62C0-4CA5-BEC8-BB0B7ED9901A}" destId="{622F1983-D0A4-4014-BEF2-0A371F62FB91}" srcOrd="0" destOrd="0" presId="urn:microsoft.com/office/officeart/2018/5/layout/CenteredIconLabelDescriptionList"/>
    <dgm:cxn modelId="{8C3A44E1-4A57-42DE-8A08-342EB4C90CC1}" srcId="{A9B15A8F-ECF7-45B0-8223-062C3C01A89F}" destId="{D0369F5C-A1AE-4C55-92D3-C0044B05D02D}" srcOrd="0" destOrd="0" parTransId="{B5359128-D0AA-40FA-A18B-A4F6970E2023}" sibTransId="{0BD5014F-AE15-403B-9C07-8B78A08F8421}"/>
    <dgm:cxn modelId="{321877F5-216C-49AB-90E7-95CF6D2D4FE1}" srcId="{617B0893-BF5F-4985-9B6F-E406C2DA8248}" destId="{9A3A2328-6122-4F2A-B67D-21AC44E33141}" srcOrd="1" destOrd="0" parTransId="{E8AA5794-23B6-446E-B606-93B928328FD8}" sibTransId="{FF1AFE05-96AF-45AE-A0F9-1643391311DE}"/>
    <dgm:cxn modelId="{C4F172F9-B44E-4C18-8E25-36815063D6B2}" type="presOf" srcId="{A1592C9F-2E48-471A-AC89-A97A01238998}" destId="{690E4F81-84A6-4D4C-B1B4-9ADF136DC2F9}" srcOrd="0" destOrd="0" presId="urn:microsoft.com/office/officeart/2018/5/layout/CenteredIconLabelDescriptionList"/>
    <dgm:cxn modelId="{0DD78DFC-912C-43F2-B88E-8E0C562F633C}" srcId="{D0EB56B2-2F04-4F98-B18F-0A4C903DBEC9}" destId="{A1592C9F-2E48-471A-AC89-A97A01238998}" srcOrd="4" destOrd="0" parTransId="{7FBE12CE-C174-45A7-913C-6E7EBA392A00}" sibTransId="{67F4BDC2-595E-453B-8FB7-AA8F68783EE0}"/>
    <dgm:cxn modelId="{A5633411-CCEE-4583-8E07-FE7F46CC1A84}" type="presParOf" srcId="{42CF8312-654E-44A3-95B4-506BB5403EB2}" destId="{CEBDE416-6189-40C0-A51A-D661F3D99F13}" srcOrd="0" destOrd="0" presId="urn:microsoft.com/office/officeart/2018/5/layout/CenteredIconLabelDescriptionList"/>
    <dgm:cxn modelId="{8AB8746F-AD52-46F7-A42B-FB235A0EA2A1}" type="presParOf" srcId="{CEBDE416-6189-40C0-A51A-D661F3D99F13}" destId="{778F8362-8051-4152-9558-667221705A90}" srcOrd="0" destOrd="0" presId="urn:microsoft.com/office/officeart/2018/5/layout/CenteredIconLabelDescriptionList"/>
    <dgm:cxn modelId="{8D226DD6-AD79-4582-BA8E-8FA4D8A2C80C}" type="presParOf" srcId="{CEBDE416-6189-40C0-A51A-D661F3D99F13}" destId="{A1C7F39B-55D0-48ED-9A0B-5BD0DA11D3D8}" srcOrd="1" destOrd="0" presId="urn:microsoft.com/office/officeart/2018/5/layout/CenteredIconLabelDescriptionList"/>
    <dgm:cxn modelId="{75841538-702B-4AA8-93CE-52337F637776}" type="presParOf" srcId="{CEBDE416-6189-40C0-A51A-D661F3D99F13}" destId="{CAD1E40E-F3C2-477D-8E4C-715E24D21353}" srcOrd="2" destOrd="0" presId="urn:microsoft.com/office/officeart/2018/5/layout/CenteredIconLabelDescriptionList"/>
    <dgm:cxn modelId="{DC52C7CB-5F4A-406E-A4BB-639ECAF52477}" type="presParOf" srcId="{CEBDE416-6189-40C0-A51A-D661F3D99F13}" destId="{7DD6F3F2-0D0F-4B99-A10B-3AF0D22AA154}" srcOrd="3" destOrd="0" presId="urn:microsoft.com/office/officeart/2018/5/layout/CenteredIconLabelDescriptionList"/>
    <dgm:cxn modelId="{84133DD3-22AC-46FA-8747-5BB1A6C9631C}" type="presParOf" srcId="{CEBDE416-6189-40C0-A51A-D661F3D99F13}" destId="{622F1983-D0A4-4014-BEF2-0A371F62FB91}" srcOrd="4" destOrd="0" presId="urn:microsoft.com/office/officeart/2018/5/layout/CenteredIconLabelDescriptionList"/>
    <dgm:cxn modelId="{4245F133-B94F-44E1-B244-D1492D5AC37A}" type="presParOf" srcId="{42CF8312-654E-44A3-95B4-506BB5403EB2}" destId="{56DA0200-2B04-4369-863D-F51F7612786A}" srcOrd="1" destOrd="0" presId="urn:microsoft.com/office/officeart/2018/5/layout/CenteredIconLabelDescriptionList"/>
    <dgm:cxn modelId="{AC073F64-2E63-45D8-8FA9-B291A66934FB}" type="presParOf" srcId="{42CF8312-654E-44A3-95B4-506BB5403EB2}" destId="{47398872-80E1-482A-A3E5-3B967288E564}" srcOrd="2" destOrd="0" presId="urn:microsoft.com/office/officeart/2018/5/layout/CenteredIconLabelDescriptionList"/>
    <dgm:cxn modelId="{B1CCFC69-FF8F-4D5B-A631-2B14E935631E}" type="presParOf" srcId="{47398872-80E1-482A-A3E5-3B967288E564}" destId="{28FF79D7-CC3B-43F2-AC0A-52A4A356CE74}" srcOrd="0" destOrd="0" presId="urn:microsoft.com/office/officeart/2018/5/layout/CenteredIconLabelDescriptionList"/>
    <dgm:cxn modelId="{192F2295-6433-4E11-8AFA-CFCA92701756}" type="presParOf" srcId="{47398872-80E1-482A-A3E5-3B967288E564}" destId="{D804929D-632D-4CAE-9B5E-B262C1C19DAE}" srcOrd="1" destOrd="0" presId="urn:microsoft.com/office/officeart/2018/5/layout/CenteredIconLabelDescriptionList"/>
    <dgm:cxn modelId="{18DAB615-F37D-4A3A-99F4-9E90338A30E0}" type="presParOf" srcId="{47398872-80E1-482A-A3E5-3B967288E564}" destId="{35070F73-A87B-499C-B1A0-98B0AAD3FF12}" srcOrd="2" destOrd="0" presId="urn:microsoft.com/office/officeart/2018/5/layout/CenteredIconLabelDescriptionList"/>
    <dgm:cxn modelId="{5B87F3D9-0D1D-4E7E-BA38-40E5D61C3AFC}" type="presParOf" srcId="{47398872-80E1-482A-A3E5-3B967288E564}" destId="{C34DD983-21F2-4538-9CCE-0BC26321E0B4}" srcOrd="3" destOrd="0" presId="urn:microsoft.com/office/officeart/2018/5/layout/CenteredIconLabelDescriptionList"/>
    <dgm:cxn modelId="{F12CA4E5-45F9-4827-BAEC-7E10808981C9}" type="presParOf" srcId="{47398872-80E1-482A-A3E5-3B967288E564}" destId="{A0020128-99D5-4CB6-96FF-1A424BD9BB2B}" srcOrd="4" destOrd="0" presId="urn:microsoft.com/office/officeart/2018/5/layout/CenteredIconLabelDescriptionList"/>
    <dgm:cxn modelId="{C361CA0E-C0AF-4DEF-9CCF-11D82BACECF2}" type="presParOf" srcId="{42CF8312-654E-44A3-95B4-506BB5403EB2}" destId="{39EB7441-4853-4EBF-8503-AEE6367C24FB}" srcOrd="3" destOrd="0" presId="urn:microsoft.com/office/officeart/2018/5/layout/CenteredIconLabelDescriptionList"/>
    <dgm:cxn modelId="{4B2CB186-4AF0-4C3F-B1EB-7489F9B8993C}" type="presParOf" srcId="{42CF8312-654E-44A3-95B4-506BB5403EB2}" destId="{1A5AEEEC-37E1-44AF-A2C5-10FE3611EBFB}" srcOrd="4" destOrd="0" presId="urn:microsoft.com/office/officeart/2018/5/layout/CenteredIconLabelDescriptionList"/>
    <dgm:cxn modelId="{DD5B6295-52B2-4B3E-8DEC-FEC648BE9BBB}" type="presParOf" srcId="{1A5AEEEC-37E1-44AF-A2C5-10FE3611EBFB}" destId="{04678B5B-1AA9-4757-9CD0-DF6475AC938D}" srcOrd="0" destOrd="0" presId="urn:microsoft.com/office/officeart/2018/5/layout/CenteredIconLabelDescriptionList"/>
    <dgm:cxn modelId="{0DD31DDD-E16A-4C43-A20B-F7B3DDFC1694}" type="presParOf" srcId="{1A5AEEEC-37E1-44AF-A2C5-10FE3611EBFB}" destId="{FC2960C9-7C49-4628-8684-7AC2FA2ADA14}" srcOrd="1" destOrd="0" presId="urn:microsoft.com/office/officeart/2018/5/layout/CenteredIconLabelDescriptionList"/>
    <dgm:cxn modelId="{81CD010D-4BFB-44E7-88FA-5A151A82978E}" type="presParOf" srcId="{1A5AEEEC-37E1-44AF-A2C5-10FE3611EBFB}" destId="{A00C6FC8-CF00-4C07-98F1-180A5ED34442}" srcOrd="2" destOrd="0" presId="urn:microsoft.com/office/officeart/2018/5/layout/CenteredIconLabelDescriptionList"/>
    <dgm:cxn modelId="{B3065225-FD0E-4CAE-AFD6-3EB8BB0BC8F6}" type="presParOf" srcId="{1A5AEEEC-37E1-44AF-A2C5-10FE3611EBFB}" destId="{1F44EFD8-CF13-4675-A55D-54F3B73FEA5D}" srcOrd="3" destOrd="0" presId="urn:microsoft.com/office/officeart/2018/5/layout/CenteredIconLabelDescriptionList"/>
    <dgm:cxn modelId="{564CB1AB-CBE2-4723-A532-12D83C6EA515}" type="presParOf" srcId="{1A5AEEEC-37E1-44AF-A2C5-10FE3611EBFB}" destId="{8A5A613A-D646-4D7B-87B6-4DE9AC24DD27}" srcOrd="4" destOrd="0" presId="urn:microsoft.com/office/officeart/2018/5/layout/CenteredIconLabelDescriptionList"/>
    <dgm:cxn modelId="{D7E7D87C-5EB0-496A-9541-8026F3B5091F}" type="presParOf" srcId="{42CF8312-654E-44A3-95B4-506BB5403EB2}" destId="{8D97C931-928B-41E9-9562-7002831F8DC8}" srcOrd="5" destOrd="0" presId="urn:microsoft.com/office/officeart/2018/5/layout/CenteredIconLabelDescriptionList"/>
    <dgm:cxn modelId="{2AA64E78-A0F8-4FDE-B1F6-AFE57DEBD6CE}" type="presParOf" srcId="{42CF8312-654E-44A3-95B4-506BB5403EB2}" destId="{D7360502-26D0-4194-81D1-07685D55D920}" srcOrd="6" destOrd="0" presId="urn:microsoft.com/office/officeart/2018/5/layout/CenteredIconLabelDescriptionList"/>
    <dgm:cxn modelId="{2F0D0876-F7C6-4E60-9C05-76CD4B612044}" type="presParOf" srcId="{D7360502-26D0-4194-81D1-07685D55D920}" destId="{F809421F-86E9-4536-AC3E-689B7D9C1520}" srcOrd="0" destOrd="0" presId="urn:microsoft.com/office/officeart/2018/5/layout/CenteredIconLabelDescriptionList"/>
    <dgm:cxn modelId="{2CB02140-7C2D-4292-8866-9A3C94C1C1D6}" type="presParOf" srcId="{D7360502-26D0-4194-81D1-07685D55D920}" destId="{8E8204EB-7292-4DD6-878B-5BA7BF1B68F6}" srcOrd="1" destOrd="0" presId="urn:microsoft.com/office/officeart/2018/5/layout/CenteredIconLabelDescriptionList"/>
    <dgm:cxn modelId="{26FEA258-8E8D-49BC-BFF2-AE7EA39CF4DF}" type="presParOf" srcId="{D7360502-26D0-4194-81D1-07685D55D920}" destId="{B6FBDD2D-55E1-4D7F-A686-EC6F2A3A40F3}" srcOrd="2" destOrd="0" presId="urn:microsoft.com/office/officeart/2018/5/layout/CenteredIconLabelDescriptionList"/>
    <dgm:cxn modelId="{62741276-04EE-4857-B7A5-8FCFC6C398FE}" type="presParOf" srcId="{D7360502-26D0-4194-81D1-07685D55D920}" destId="{EA59BFE0-74C9-4B37-AE24-3B2168926762}" srcOrd="3" destOrd="0" presId="urn:microsoft.com/office/officeart/2018/5/layout/CenteredIconLabelDescriptionList"/>
    <dgm:cxn modelId="{5B14D04D-C6AF-4A72-BBF2-F51C6B1DD706}" type="presParOf" srcId="{D7360502-26D0-4194-81D1-07685D55D920}" destId="{F457938D-7A19-4F66-B30B-C242FE42B8B5}" srcOrd="4" destOrd="0" presId="urn:microsoft.com/office/officeart/2018/5/layout/CenteredIconLabelDescriptionList"/>
    <dgm:cxn modelId="{9EFE3050-0EE3-4E95-BF29-C57A01F7C218}" type="presParOf" srcId="{42CF8312-654E-44A3-95B4-506BB5403EB2}" destId="{D5E9552C-DA80-43A1-8B5A-F5C924C6CB9A}" srcOrd="7" destOrd="0" presId="urn:microsoft.com/office/officeart/2018/5/layout/CenteredIconLabelDescriptionList"/>
    <dgm:cxn modelId="{27474DE9-9046-46E8-A9BA-D29D1D89C1F4}" type="presParOf" srcId="{42CF8312-654E-44A3-95B4-506BB5403EB2}" destId="{D2C9C47B-9E5A-42B7-B93F-4C4E1E4E7006}" srcOrd="8" destOrd="0" presId="urn:microsoft.com/office/officeart/2018/5/layout/CenteredIconLabelDescriptionList"/>
    <dgm:cxn modelId="{143E4FFB-8432-48CE-8142-C3B86ABABA42}" type="presParOf" srcId="{D2C9C47B-9E5A-42B7-B93F-4C4E1E4E7006}" destId="{0C29F4D8-56B3-4DDC-AC4F-FFA56D147FCC}" srcOrd="0" destOrd="0" presId="urn:microsoft.com/office/officeart/2018/5/layout/CenteredIconLabelDescriptionList"/>
    <dgm:cxn modelId="{19D42711-5ED8-43C6-A3EC-87F868D49964}" type="presParOf" srcId="{D2C9C47B-9E5A-42B7-B93F-4C4E1E4E7006}" destId="{740EB350-D624-4A6D-B01E-4D8BE3345A18}" srcOrd="1" destOrd="0" presId="urn:microsoft.com/office/officeart/2018/5/layout/CenteredIconLabelDescriptionList"/>
    <dgm:cxn modelId="{E854AEBE-DE48-49BE-BF07-859EF7E32695}" type="presParOf" srcId="{D2C9C47B-9E5A-42B7-B93F-4C4E1E4E7006}" destId="{690E4F81-84A6-4D4C-B1B4-9ADF136DC2F9}" srcOrd="2" destOrd="0" presId="urn:microsoft.com/office/officeart/2018/5/layout/CenteredIconLabelDescriptionList"/>
    <dgm:cxn modelId="{9E93269F-BA62-4DA4-83CF-25EBFD192FA2}" type="presParOf" srcId="{D2C9C47B-9E5A-42B7-B93F-4C4E1E4E7006}" destId="{E40FFD34-DB11-4C50-BE76-0B426547D8C2}" srcOrd="3" destOrd="0" presId="urn:microsoft.com/office/officeart/2018/5/layout/CenteredIconLabelDescriptionList"/>
    <dgm:cxn modelId="{816CBB55-D2B8-4AD1-9A49-5343840738E7}" type="presParOf" srcId="{D2C9C47B-9E5A-42B7-B93F-4C4E1E4E7006}" destId="{12A0CAE7-50CC-4AC1-B93D-E4F3AE0FC64A}" srcOrd="4" destOrd="0" presId="urn:microsoft.com/office/officeart/2018/5/layout/CenteredIconLabelDescriptionList"/>
    <dgm:cxn modelId="{72D19E1E-3BFC-4AF7-BE29-D30C33D7C99C}" type="presParOf" srcId="{42CF8312-654E-44A3-95B4-506BB5403EB2}" destId="{7902A52D-E354-4F0A-8025-A5461BEF2C90}" srcOrd="9" destOrd="0" presId="urn:microsoft.com/office/officeart/2018/5/layout/CenteredIconLabelDescriptionList"/>
    <dgm:cxn modelId="{EDD689DF-B241-4387-9105-72B92BF2014F}" type="presParOf" srcId="{42CF8312-654E-44A3-95B4-506BB5403EB2}" destId="{A8DB703F-2076-4D47-B7A3-006F672B9B1F}" srcOrd="10" destOrd="0" presId="urn:microsoft.com/office/officeart/2018/5/layout/CenteredIconLabelDescriptionList"/>
    <dgm:cxn modelId="{C998FB6C-1C92-4316-987D-7FF6717B0DD4}" type="presParOf" srcId="{A8DB703F-2076-4D47-B7A3-006F672B9B1F}" destId="{99E3A244-E933-4443-9EB8-10946CFC4A05}" srcOrd="0" destOrd="0" presId="urn:microsoft.com/office/officeart/2018/5/layout/CenteredIconLabelDescriptionList"/>
    <dgm:cxn modelId="{162A7E12-ACB2-4A5B-BB5B-CD51232D319C}" type="presParOf" srcId="{A8DB703F-2076-4D47-B7A3-006F672B9B1F}" destId="{AEC2121E-58DA-42FD-AED0-B4C1AD09200D}" srcOrd="1" destOrd="0" presId="urn:microsoft.com/office/officeart/2018/5/layout/CenteredIconLabelDescriptionList"/>
    <dgm:cxn modelId="{0D45FF0D-BE92-4311-B53A-8B20E661F36B}" type="presParOf" srcId="{A8DB703F-2076-4D47-B7A3-006F672B9B1F}" destId="{0C50DB0F-8C59-4675-997A-75F458EF2C23}" srcOrd="2" destOrd="0" presId="urn:microsoft.com/office/officeart/2018/5/layout/CenteredIconLabelDescriptionList"/>
    <dgm:cxn modelId="{7316021B-4CD8-4AB0-8E15-00A8E0B5FC73}" type="presParOf" srcId="{A8DB703F-2076-4D47-B7A3-006F672B9B1F}" destId="{93F9DE49-7D36-41A0-BFEE-E6FE673B20D7}" srcOrd="3" destOrd="0" presId="urn:microsoft.com/office/officeart/2018/5/layout/CenteredIconLabelDescriptionList"/>
    <dgm:cxn modelId="{FEF56932-60F4-4B20-8ACB-C37F92E6EBF3}" type="presParOf" srcId="{A8DB703F-2076-4D47-B7A3-006F672B9B1F}" destId="{598F38B3-43F1-4334-9CE7-EBD1185F808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94A1B1-19FC-4DDA-BC65-38BCCA3B5E8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871B93-7448-4EA9-9446-E7CD9E51DCEF}">
      <dgm:prSet/>
      <dgm:spPr/>
      <dgm:t>
        <a:bodyPr/>
        <a:lstStyle/>
        <a:p>
          <a:pPr>
            <a:lnSpc>
              <a:spcPct val="100000"/>
            </a:lnSpc>
            <a:defRPr cap="all"/>
          </a:pPr>
          <a:r>
            <a:rPr lang="en-CA"/>
            <a:t>Application Platform Pipeline – Hit the Ground Running, Not from Scratch</a:t>
          </a:r>
          <a:endParaRPr lang="en-US"/>
        </a:p>
      </dgm:t>
    </dgm:pt>
    <dgm:pt modelId="{C37D42D3-6AF4-400A-9CDE-E40689FEA170}" type="parTrans" cxnId="{D7311214-AA6D-4B06-8334-0725AA317BE1}">
      <dgm:prSet/>
      <dgm:spPr/>
      <dgm:t>
        <a:bodyPr/>
        <a:lstStyle/>
        <a:p>
          <a:endParaRPr lang="en-US"/>
        </a:p>
      </dgm:t>
    </dgm:pt>
    <dgm:pt modelId="{C3D86459-2439-4082-9823-7DCF4B3E2D79}" type="sibTrans" cxnId="{D7311214-AA6D-4B06-8334-0725AA317BE1}">
      <dgm:prSet/>
      <dgm:spPr/>
      <dgm:t>
        <a:bodyPr/>
        <a:lstStyle/>
        <a:p>
          <a:endParaRPr lang="en-US"/>
        </a:p>
      </dgm:t>
    </dgm:pt>
    <dgm:pt modelId="{EB9AC1CD-07EF-4757-8894-445EDA9FFB98}">
      <dgm:prSet/>
      <dgm:spPr/>
      <dgm:t>
        <a:bodyPr/>
        <a:lstStyle/>
        <a:p>
          <a:pPr>
            <a:lnSpc>
              <a:spcPct val="100000"/>
            </a:lnSpc>
            <a:defRPr cap="all"/>
          </a:pPr>
          <a:r>
            <a:rPr lang="en-CA"/>
            <a:t>Security Controls on Day 1 – Leverage work done with Security &amp; Risk Teams</a:t>
          </a:r>
          <a:endParaRPr lang="en-US"/>
        </a:p>
      </dgm:t>
    </dgm:pt>
    <dgm:pt modelId="{07FAC9E6-CD9C-490A-A717-64480C94FF15}" type="parTrans" cxnId="{8AC568A8-FA3A-4F0A-B55A-FEA02576DA79}">
      <dgm:prSet/>
      <dgm:spPr/>
      <dgm:t>
        <a:bodyPr/>
        <a:lstStyle/>
        <a:p>
          <a:endParaRPr lang="en-US"/>
        </a:p>
      </dgm:t>
    </dgm:pt>
    <dgm:pt modelId="{54702C31-389B-43A8-A5C5-87291374B7CC}" type="sibTrans" cxnId="{8AC568A8-FA3A-4F0A-B55A-FEA02576DA79}">
      <dgm:prSet/>
      <dgm:spPr/>
      <dgm:t>
        <a:bodyPr/>
        <a:lstStyle/>
        <a:p>
          <a:endParaRPr lang="en-US"/>
        </a:p>
      </dgm:t>
    </dgm:pt>
    <dgm:pt modelId="{757A19B0-4E44-4BC0-A2FF-AE9F8E1BA6C4}">
      <dgm:prSet/>
      <dgm:spPr/>
      <dgm:t>
        <a:bodyPr/>
        <a:lstStyle/>
        <a:p>
          <a:pPr>
            <a:lnSpc>
              <a:spcPct val="100000"/>
            </a:lnSpc>
            <a:defRPr cap="all"/>
          </a:pPr>
          <a:r>
            <a:rPr lang="en-US"/>
            <a:t>Observability – Ability to see which resources are not Compliant to assist with remediation</a:t>
          </a:r>
        </a:p>
      </dgm:t>
    </dgm:pt>
    <dgm:pt modelId="{C57E5B71-F7BF-48A9-B9B3-6B20C693D355}" type="parTrans" cxnId="{9A7E9D4F-3FBC-4F60-BE17-16034F16E873}">
      <dgm:prSet/>
      <dgm:spPr/>
      <dgm:t>
        <a:bodyPr/>
        <a:lstStyle/>
        <a:p>
          <a:endParaRPr lang="en-US"/>
        </a:p>
      </dgm:t>
    </dgm:pt>
    <dgm:pt modelId="{C7FC330C-36E9-4B18-9E52-86AACE9AD765}" type="sibTrans" cxnId="{9A7E9D4F-3FBC-4F60-BE17-16034F16E873}">
      <dgm:prSet/>
      <dgm:spPr/>
      <dgm:t>
        <a:bodyPr/>
        <a:lstStyle/>
        <a:p>
          <a:endParaRPr lang="en-US"/>
        </a:p>
      </dgm:t>
    </dgm:pt>
    <dgm:pt modelId="{A2840F06-E869-4DE3-B7F9-D8F057047B86}">
      <dgm:prSet/>
      <dgm:spPr/>
      <dgm:t>
        <a:bodyPr/>
        <a:lstStyle/>
        <a:p>
          <a:pPr>
            <a:lnSpc>
              <a:spcPct val="100000"/>
            </a:lnSpc>
            <a:defRPr cap="all"/>
          </a:pPr>
          <a:r>
            <a:rPr lang="en-US"/>
            <a:t>Identity &amp; RBAC – Access Cloud Resources with a single Identity secured via RBAC</a:t>
          </a:r>
        </a:p>
      </dgm:t>
    </dgm:pt>
    <dgm:pt modelId="{64679A63-8B7A-4B04-9F8C-98ECA015DB60}" type="parTrans" cxnId="{87C76785-3996-4887-BC21-1F5391AB5286}">
      <dgm:prSet/>
      <dgm:spPr/>
      <dgm:t>
        <a:bodyPr/>
        <a:lstStyle/>
        <a:p>
          <a:endParaRPr lang="en-US"/>
        </a:p>
      </dgm:t>
    </dgm:pt>
    <dgm:pt modelId="{82D24E17-87AC-4979-B6BD-1EDEEBF23A7F}" type="sibTrans" cxnId="{87C76785-3996-4887-BC21-1F5391AB5286}">
      <dgm:prSet/>
      <dgm:spPr/>
      <dgm:t>
        <a:bodyPr/>
        <a:lstStyle/>
        <a:p>
          <a:endParaRPr lang="en-US"/>
        </a:p>
      </dgm:t>
    </dgm:pt>
    <dgm:pt modelId="{1DA2FCF9-E847-4C66-AB47-F30DC103CF0D}">
      <dgm:prSet/>
      <dgm:spPr/>
      <dgm:t>
        <a:bodyPr/>
        <a:lstStyle/>
        <a:p>
          <a:pPr>
            <a:lnSpc>
              <a:spcPct val="100000"/>
            </a:lnSpc>
            <a:defRPr cap="all"/>
          </a:pPr>
          <a:r>
            <a:rPr lang="en-US"/>
            <a:t>Monitoring &amp; Logging – Centralized Monitoring &amp; Logging to assist with Troubleshooting</a:t>
          </a:r>
        </a:p>
      </dgm:t>
    </dgm:pt>
    <dgm:pt modelId="{1D3885B0-471F-4C86-8DC3-7C58935897F9}" type="parTrans" cxnId="{ECC7917C-8136-4BB9-A73E-533C4B0D8093}">
      <dgm:prSet/>
      <dgm:spPr/>
      <dgm:t>
        <a:bodyPr/>
        <a:lstStyle/>
        <a:p>
          <a:endParaRPr lang="en-US"/>
        </a:p>
      </dgm:t>
    </dgm:pt>
    <dgm:pt modelId="{0C5EFD58-968B-40C5-A4DC-D60211EA59F7}" type="sibTrans" cxnId="{ECC7917C-8136-4BB9-A73E-533C4B0D8093}">
      <dgm:prSet/>
      <dgm:spPr/>
      <dgm:t>
        <a:bodyPr/>
        <a:lstStyle/>
        <a:p>
          <a:endParaRPr lang="en-US"/>
        </a:p>
      </dgm:t>
    </dgm:pt>
    <dgm:pt modelId="{8150EEFE-A16B-49A1-836A-9D4FC435BC7E}" type="pres">
      <dgm:prSet presAssocID="{1694A1B1-19FC-4DDA-BC65-38BCCA3B5E86}" presName="root" presStyleCnt="0">
        <dgm:presLayoutVars>
          <dgm:dir/>
          <dgm:resizeHandles val="exact"/>
        </dgm:presLayoutVars>
      </dgm:prSet>
      <dgm:spPr/>
    </dgm:pt>
    <dgm:pt modelId="{E3D0BE8E-8F44-4D5B-8675-E80516FD98E1}" type="pres">
      <dgm:prSet presAssocID="{9E871B93-7448-4EA9-9446-E7CD9E51DCEF}" presName="compNode" presStyleCnt="0"/>
      <dgm:spPr/>
    </dgm:pt>
    <dgm:pt modelId="{FFDB7E60-EF8C-43E8-87E1-45AA22EFDA39}" type="pres">
      <dgm:prSet presAssocID="{9E871B93-7448-4EA9-9446-E7CD9E51DCEF}" presName="iconBgRect" presStyleLbl="bgShp" presStyleIdx="0" presStyleCnt="5"/>
      <dgm:spPr/>
    </dgm:pt>
    <dgm:pt modelId="{16506070-8E74-47E1-B6CA-FB84859ECD66}" type="pres">
      <dgm:prSet presAssocID="{9E871B93-7448-4EA9-9446-E7CD9E51DC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urdle"/>
        </a:ext>
      </dgm:extLst>
    </dgm:pt>
    <dgm:pt modelId="{977E1770-935F-4D84-B093-6D516BB1CCC9}" type="pres">
      <dgm:prSet presAssocID="{9E871B93-7448-4EA9-9446-E7CD9E51DCEF}" presName="spaceRect" presStyleCnt="0"/>
      <dgm:spPr/>
    </dgm:pt>
    <dgm:pt modelId="{298D7EBF-3020-4324-9A5A-594EF38FC2EB}" type="pres">
      <dgm:prSet presAssocID="{9E871B93-7448-4EA9-9446-E7CD9E51DCEF}" presName="textRect" presStyleLbl="revTx" presStyleIdx="0" presStyleCnt="5">
        <dgm:presLayoutVars>
          <dgm:chMax val="1"/>
          <dgm:chPref val="1"/>
        </dgm:presLayoutVars>
      </dgm:prSet>
      <dgm:spPr/>
    </dgm:pt>
    <dgm:pt modelId="{F9F6C2DF-B946-4C27-B4F7-63A62A80D691}" type="pres">
      <dgm:prSet presAssocID="{C3D86459-2439-4082-9823-7DCF4B3E2D79}" presName="sibTrans" presStyleCnt="0"/>
      <dgm:spPr/>
    </dgm:pt>
    <dgm:pt modelId="{E1160F98-C360-440E-A455-ED7709803C53}" type="pres">
      <dgm:prSet presAssocID="{EB9AC1CD-07EF-4757-8894-445EDA9FFB98}" presName="compNode" presStyleCnt="0"/>
      <dgm:spPr/>
    </dgm:pt>
    <dgm:pt modelId="{C22D979E-7692-4627-8EAB-3FC3B0AF0197}" type="pres">
      <dgm:prSet presAssocID="{EB9AC1CD-07EF-4757-8894-445EDA9FFB98}" presName="iconBgRect" presStyleLbl="bgShp" presStyleIdx="1" presStyleCnt="5"/>
      <dgm:spPr/>
    </dgm:pt>
    <dgm:pt modelId="{460F1ACD-7CE0-4E8D-B5E6-A1C821D1D0E6}" type="pres">
      <dgm:prSet presAssocID="{EB9AC1CD-07EF-4757-8894-445EDA9FFB9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40A9D42-A011-4DC1-8D70-E54EB997F227}" type="pres">
      <dgm:prSet presAssocID="{EB9AC1CD-07EF-4757-8894-445EDA9FFB98}" presName="spaceRect" presStyleCnt="0"/>
      <dgm:spPr/>
    </dgm:pt>
    <dgm:pt modelId="{0E11C3F1-B9D5-4889-874F-759041ED6C72}" type="pres">
      <dgm:prSet presAssocID="{EB9AC1CD-07EF-4757-8894-445EDA9FFB98}" presName="textRect" presStyleLbl="revTx" presStyleIdx="1" presStyleCnt="5">
        <dgm:presLayoutVars>
          <dgm:chMax val="1"/>
          <dgm:chPref val="1"/>
        </dgm:presLayoutVars>
      </dgm:prSet>
      <dgm:spPr/>
    </dgm:pt>
    <dgm:pt modelId="{C39F1A24-26F7-4677-BC14-F9A387322858}" type="pres">
      <dgm:prSet presAssocID="{54702C31-389B-43A8-A5C5-87291374B7CC}" presName="sibTrans" presStyleCnt="0"/>
      <dgm:spPr/>
    </dgm:pt>
    <dgm:pt modelId="{B8738866-9ACC-445C-90BF-D8B647A8F9DB}" type="pres">
      <dgm:prSet presAssocID="{757A19B0-4E44-4BC0-A2FF-AE9F8E1BA6C4}" presName="compNode" presStyleCnt="0"/>
      <dgm:spPr/>
    </dgm:pt>
    <dgm:pt modelId="{C28D73F6-FC7E-4519-B31B-78178887A296}" type="pres">
      <dgm:prSet presAssocID="{757A19B0-4E44-4BC0-A2FF-AE9F8E1BA6C4}" presName="iconBgRect" presStyleLbl="bgShp" presStyleIdx="2" presStyleCnt="5"/>
      <dgm:spPr/>
    </dgm:pt>
    <dgm:pt modelId="{E0ADA98C-6DA1-41BF-A9C2-118B3F83EF46}" type="pres">
      <dgm:prSet presAssocID="{757A19B0-4E44-4BC0-A2FF-AE9F8E1BA6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9E5FC6D-D5B2-4C83-804C-3946A37B26C0}" type="pres">
      <dgm:prSet presAssocID="{757A19B0-4E44-4BC0-A2FF-AE9F8E1BA6C4}" presName="spaceRect" presStyleCnt="0"/>
      <dgm:spPr/>
    </dgm:pt>
    <dgm:pt modelId="{10D49BED-BD11-42C7-BDFD-48D331967109}" type="pres">
      <dgm:prSet presAssocID="{757A19B0-4E44-4BC0-A2FF-AE9F8E1BA6C4}" presName="textRect" presStyleLbl="revTx" presStyleIdx="2" presStyleCnt="5">
        <dgm:presLayoutVars>
          <dgm:chMax val="1"/>
          <dgm:chPref val="1"/>
        </dgm:presLayoutVars>
      </dgm:prSet>
      <dgm:spPr/>
    </dgm:pt>
    <dgm:pt modelId="{4AE7DFF2-B0D4-449E-8E46-B9C0C3C5FD74}" type="pres">
      <dgm:prSet presAssocID="{C7FC330C-36E9-4B18-9E52-86AACE9AD765}" presName="sibTrans" presStyleCnt="0"/>
      <dgm:spPr/>
    </dgm:pt>
    <dgm:pt modelId="{667BF395-A836-485F-ADB3-D8339F8328D3}" type="pres">
      <dgm:prSet presAssocID="{A2840F06-E869-4DE3-B7F9-D8F057047B86}" presName="compNode" presStyleCnt="0"/>
      <dgm:spPr/>
    </dgm:pt>
    <dgm:pt modelId="{845B7FD7-5859-4FCD-AA1D-CD4EAC5E98B7}" type="pres">
      <dgm:prSet presAssocID="{A2840F06-E869-4DE3-B7F9-D8F057047B86}" presName="iconBgRect" presStyleLbl="bgShp" presStyleIdx="3" presStyleCnt="5"/>
      <dgm:spPr/>
    </dgm:pt>
    <dgm:pt modelId="{8EFD6B22-402E-48B3-BB62-5F2BAED72342}" type="pres">
      <dgm:prSet presAssocID="{A2840F06-E869-4DE3-B7F9-D8F057047B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422B2A75-AB4A-40C9-9679-8FADA69F4B82}" type="pres">
      <dgm:prSet presAssocID="{A2840F06-E869-4DE3-B7F9-D8F057047B86}" presName="spaceRect" presStyleCnt="0"/>
      <dgm:spPr/>
    </dgm:pt>
    <dgm:pt modelId="{8CE3BDD1-CDE3-46E2-A6E4-7FC75714B87D}" type="pres">
      <dgm:prSet presAssocID="{A2840F06-E869-4DE3-B7F9-D8F057047B86}" presName="textRect" presStyleLbl="revTx" presStyleIdx="3" presStyleCnt="5">
        <dgm:presLayoutVars>
          <dgm:chMax val="1"/>
          <dgm:chPref val="1"/>
        </dgm:presLayoutVars>
      </dgm:prSet>
      <dgm:spPr/>
    </dgm:pt>
    <dgm:pt modelId="{86E0AFBC-37E3-4868-9014-397F90C8AAE4}" type="pres">
      <dgm:prSet presAssocID="{82D24E17-87AC-4979-B6BD-1EDEEBF23A7F}" presName="sibTrans" presStyleCnt="0"/>
      <dgm:spPr/>
    </dgm:pt>
    <dgm:pt modelId="{AB761A9B-F676-46B5-805A-F7365B5D7CBC}" type="pres">
      <dgm:prSet presAssocID="{1DA2FCF9-E847-4C66-AB47-F30DC103CF0D}" presName="compNode" presStyleCnt="0"/>
      <dgm:spPr/>
    </dgm:pt>
    <dgm:pt modelId="{D02A67FB-112C-4D57-A57C-11D304892222}" type="pres">
      <dgm:prSet presAssocID="{1DA2FCF9-E847-4C66-AB47-F30DC103CF0D}" presName="iconBgRect" presStyleLbl="bgShp" presStyleIdx="4" presStyleCnt="5"/>
      <dgm:spPr/>
    </dgm:pt>
    <dgm:pt modelId="{D5C0C117-DF2C-439A-AE40-73E8C78AD29A}" type="pres">
      <dgm:prSet presAssocID="{1DA2FCF9-E847-4C66-AB47-F30DC103CF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078AA0EF-6ABB-4CC6-B088-2F884EA5DFB6}" type="pres">
      <dgm:prSet presAssocID="{1DA2FCF9-E847-4C66-AB47-F30DC103CF0D}" presName="spaceRect" presStyleCnt="0"/>
      <dgm:spPr/>
    </dgm:pt>
    <dgm:pt modelId="{AB2A13F4-963A-4B9B-BC33-01503B007C40}" type="pres">
      <dgm:prSet presAssocID="{1DA2FCF9-E847-4C66-AB47-F30DC103CF0D}" presName="textRect" presStyleLbl="revTx" presStyleIdx="4" presStyleCnt="5">
        <dgm:presLayoutVars>
          <dgm:chMax val="1"/>
          <dgm:chPref val="1"/>
        </dgm:presLayoutVars>
      </dgm:prSet>
      <dgm:spPr/>
    </dgm:pt>
  </dgm:ptLst>
  <dgm:cxnLst>
    <dgm:cxn modelId="{AFB8E613-328D-442F-B593-90F5E5CA7F64}" type="presOf" srcId="{757A19B0-4E44-4BC0-A2FF-AE9F8E1BA6C4}" destId="{10D49BED-BD11-42C7-BDFD-48D331967109}" srcOrd="0" destOrd="0" presId="urn:microsoft.com/office/officeart/2018/5/layout/IconCircleLabelList"/>
    <dgm:cxn modelId="{D7311214-AA6D-4B06-8334-0725AA317BE1}" srcId="{1694A1B1-19FC-4DDA-BC65-38BCCA3B5E86}" destId="{9E871B93-7448-4EA9-9446-E7CD9E51DCEF}" srcOrd="0" destOrd="0" parTransId="{C37D42D3-6AF4-400A-9CDE-E40689FEA170}" sibTransId="{C3D86459-2439-4082-9823-7DCF4B3E2D79}"/>
    <dgm:cxn modelId="{4712EF2E-FCFC-46E3-8F5C-E178557F64AB}" type="presOf" srcId="{1DA2FCF9-E847-4C66-AB47-F30DC103CF0D}" destId="{AB2A13F4-963A-4B9B-BC33-01503B007C40}" srcOrd="0" destOrd="0" presId="urn:microsoft.com/office/officeart/2018/5/layout/IconCircleLabelList"/>
    <dgm:cxn modelId="{0B033134-A709-4397-A8FD-CA96D96A7D28}" type="presOf" srcId="{EB9AC1CD-07EF-4757-8894-445EDA9FFB98}" destId="{0E11C3F1-B9D5-4889-874F-759041ED6C72}" srcOrd="0" destOrd="0" presId="urn:microsoft.com/office/officeart/2018/5/layout/IconCircleLabelList"/>
    <dgm:cxn modelId="{9A7E9D4F-3FBC-4F60-BE17-16034F16E873}" srcId="{1694A1B1-19FC-4DDA-BC65-38BCCA3B5E86}" destId="{757A19B0-4E44-4BC0-A2FF-AE9F8E1BA6C4}" srcOrd="2" destOrd="0" parTransId="{C57E5B71-F7BF-48A9-B9B3-6B20C693D355}" sibTransId="{C7FC330C-36E9-4B18-9E52-86AACE9AD765}"/>
    <dgm:cxn modelId="{ECC7917C-8136-4BB9-A73E-533C4B0D8093}" srcId="{1694A1B1-19FC-4DDA-BC65-38BCCA3B5E86}" destId="{1DA2FCF9-E847-4C66-AB47-F30DC103CF0D}" srcOrd="4" destOrd="0" parTransId="{1D3885B0-471F-4C86-8DC3-7C58935897F9}" sibTransId="{0C5EFD58-968B-40C5-A4DC-D60211EA59F7}"/>
    <dgm:cxn modelId="{87C76785-3996-4887-BC21-1F5391AB5286}" srcId="{1694A1B1-19FC-4DDA-BC65-38BCCA3B5E86}" destId="{A2840F06-E869-4DE3-B7F9-D8F057047B86}" srcOrd="3" destOrd="0" parTransId="{64679A63-8B7A-4B04-9F8C-98ECA015DB60}" sibTransId="{82D24E17-87AC-4979-B6BD-1EDEEBF23A7F}"/>
    <dgm:cxn modelId="{4D1BC687-9247-415A-AE69-D2E1E60D68FC}" type="presOf" srcId="{9E871B93-7448-4EA9-9446-E7CD9E51DCEF}" destId="{298D7EBF-3020-4324-9A5A-594EF38FC2EB}" srcOrd="0" destOrd="0" presId="urn:microsoft.com/office/officeart/2018/5/layout/IconCircleLabelList"/>
    <dgm:cxn modelId="{8AC568A8-FA3A-4F0A-B55A-FEA02576DA79}" srcId="{1694A1B1-19FC-4DDA-BC65-38BCCA3B5E86}" destId="{EB9AC1CD-07EF-4757-8894-445EDA9FFB98}" srcOrd="1" destOrd="0" parTransId="{07FAC9E6-CD9C-490A-A717-64480C94FF15}" sibTransId="{54702C31-389B-43A8-A5C5-87291374B7CC}"/>
    <dgm:cxn modelId="{0900FDD2-9001-4E90-8878-F6322840400B}" type="presOf" srcId="{1694A1B1-19FC-4DDA-BC65-38BCCA3B5E86}" destId="{8150EEFE-A16B-49A1-836A-9D4FC435BC7E}" srcOrd="0" destOrd="0" presId="urn:microsoft.com/office/officeart/2018/5/layout/IconCircleLabelList"/>
    <dgm:cxn modelId="{EA55B3E3-8B1C-4C9A-B9D3-991D6839D9C3}" type="presOf" srcId="{A2840F06-E869-4DE3-B7F9-D8F057047B86}" destId="{8CE3BDD1-CDE3-46E2-A6E4-7FC75714B87D}" srcOrd="0" destOrd="0" presId="urn:microsoft.com/office/officeart/2018/5/layout/IconCircleLabelList"/>
    <dgm:cxn modelId="{06AB180A-072D-41D2-8238-5494120B3C44}" type="presParOf" srcId="{8150EEFE-A16B-49A1-836A-9D4FC435BC7E}" destId="{E3D0BE8E-8F44-4D5B-8675-E80516FD98E1}" srcOrd="0" destOrd="0" presId="urn:microsoft.com/office/officeart/2018/5/layout/IconCircleLabelList"/>
    <dgm:cxn modelId="{0C637DE3-F68C-4E2E-8299-89A51456D441}" type="presParOf" srcId="{E3D0BE8E-8F44-4D5B-8675-E80516FD98E1}" destId="{FFDB7E60-EF8C-43E8-87E1-45AA22EFDA39}" srcOrd="0" destOrd="0" presId="urn:microsoft.com/office/officeart/2018/5/layout/IconCircleLabelList"/>
    <dgm:cxn modelId="{6812ACEF-B350-4DBD-AFD8-77441F617851}" type="presParOf" srcId="{E3D0BE8E-8F44-4D5B-8675-E80516FD98E1}" destId="{16506070-8E74-47E1-B6CA-FB84859ECD66}" srcOrd="1" destOrd="0" presId="urn:microsoft.com/office/officeart/2018/5/layout/IconCircleLabelList"/>
    <dgm:cxn modelId="{9ADA973D-A406-416C-AC78-76FBD138084B}" type="presParOf" srcId="{E3D0BE8E-8F44-4D5B-8675-E80516FD98E1}" destId="{977E1770-935F-4D84-B093-6D516BB1CCC9}" srcOrd="2" destOrd="0" presId="urn:microsoft.com/office/officeart/2018/5/layout/IconCircleLabelList"/>
    <dgm:cxn modelId="{51708BAE-0053-430C-AEAD-7DF3BBEBB7DA}" type="presParOf" srcId="{E3D0BE8E-8F44-4D5B-8675-E80516FD98E1}" destId="{298D7EBF-3020-4324-9A5A-594EF38FC2EB}" srcOrd="3" destOrd="0" presId="urn:microsoft.com/office/officeart/2018/5/layout/IconCircleLabelList"/>
    <dgm:cxn modelId="{4F63CC03-474B-48B2-92BF-BE9C5A0093AD}" type="presParOf" srcId="{8150EEFE-A16B-49A1-836A-9D4FC435BC7E}" destId="{F9F6C2DF-B946-4C27-B4F7-63A62A80D691}" srcOrd="1" destOrd="0" presId="urn:microsoft.com/office/officeart/2018/5/layout/IconCircleLabelList"/>
    <dgm:cxn modelId="{AB5D991A-A4FC-43CE-B8F7-F973EAA7234B}" type="presParOf" srcId="{8150EEFE-A16B-49A1-836A-9D4FC435BC7E}" destId="{E1160F98-C360-440E-A455-ED7709803C53}" srcOrd="2" destOrd="0" presId="urn:microsoft.com/office/officeart/2018/5/layout/IconCircleLabelList"/>
    <dgm:cxn modelId="{84456FF0-0785-4A22-B8F8-B91C92A0BB15}" type="presParOf" srcId="{E1160F98-C360-440E-A455-ED7709803C53}" destId="{C22D979E-7692-4627-8EAB-3FC3B0AF0197}" srcOrd="0" destOrd="0" presId="urn:microsoft.com/office/officeart/2018/5/layout/IconCircleLabelList"/>
    <dgm:cxn modelId="{B3435ABA-DC22-45C1-8B9D-FE754B5FDFB6}" type="presParOf" srcId="{E1160F98-C360-440E-A455-ED7709803C53}" destId="{460F1ACD-7CE0-4E8D-B5E6-A1C821D1D0E6}" srcOrd="1" destOrd="0" presId="urn:microsoft.com/office/officeart/2018/5/layout/IconCircleLabelList"/>
    <dgm:cxn modelId="{52960F44-1234-4DBD-94F7-35C797B67E5B}" type="presParOf" srcId="{E1160F98-C360-440E-A455-ED7709803C53}" destId="{240A9D42-A011-4DC1-8D70-E54EB997F227}" srcOrd="2" destOrd="0" presId="urn:microsoft.com/office/officeart/2018/5/layout/IconCircleLabelList"/>
    <dgm:cxn modelId="{DCFDD1B0-C95C-4448-AC54-1FD5730089FF}" type="presParOf" srcId="{E1160F98-C360-440E-A455-ED7709803C53}" destId="{0E11C3F1-B9D5-4889-874F-759041ED6C72}" srcOrd="3" destOrd="0" presId="urn:microsoft.com/office/officeart/2018/5/layout/IconCircleLabelList"/>
    <dgm:cxn modelId="{06B98F92-425B-4659-91C0-85AD7B68EA76}" type="presParOf" srcId="{8150EEFE-A16B-49A1-836A-9D4FC435BC7E}" destId="{C39F1A24-26F7-4677-BC14-F9A387322858}" srcOrd="3" destOrd="0" presId="urn:microsoft.com/office/officeart/2018/5/layout/IconCircleLabelList"/>
    <dgm:cxn modelId="{32745BE7-939F-4E5E-9D5B-E5C59A3ACD50}" type="presParOf" srcId="{8150EEFE-A16B-49A1-836A-9D4FC435BC7E}" destId="{B8738866-9ACC-445C-90BF-D8B647A8F9DB}" srcOrd="4" destOrd="0" presId="urn:microsoft.com/office/officeart/2018/5/layout/IconCircleLabelList"/>
    <dgm:cxn modelId="{0C8C40F9-D43F-4E7A-B84A-8788211D6B83}" type="presParOf" srcId="{B8738866-9ACC-445C-90BF-D8B647A8F9DB}" destId="{C28D73F6-FC7E-4519-B31B-78178887A296}" srcOrd="0" destOrd="0" presId="urn:microsoft.com/office/officeart/2018/5/layout/IconCircleLabelList"/>
    <dgm:cxn modelId="{06DAE3A8-3391-48C3-A909-DA7C084623EB}" type="presParOf" srcId="{B8738866-9ACC-445C-90BF-D8B647A8F9DB}" destId="{E0ADA98C-6DA1-41BF-A9C2-118B3F83EF46}" srcOrd="1" destOrd="0" presId="urn:microsoft.com/office/officeart/2018/5/layout/IconCircleLabelList"/>
    <dgm:cxn modelId="{88E27F6F-3941-4E50-9437-0612DEF09DDC}" type="presParOf" srcId="{B8738866-9ACC-445C-90BF-D8B647A8F9DB}" destId="{29E5FC6D-D5B2-4C83-804C-3946A37B26C0}" srcOrd="2" destOrd="0" presId="urn:microsoft.com/office/officeart/2018/5/layout/IconCircleLabelList"/>
    <dgm:cxn modelId="{DABEFA0F-9178-4C17-9ECB-7E913B527D37}" type="presParOf" srcId="{B8738866-9ACC-445C-90BF-D8B647A8F9DB}" destId="{10D49BED-BD11-42C7-BDFD-48D331967109}" srcOrd="3" destOrd="0" presId="urn:microsoft.com/office/officeart/2018/5/layout/IconCircleLabelList"/>
    <dgm:cxn modelId="{7A3F3AEB-38C0-44D3-B8DD-6A8723AE646A}" type="presParOf" srcId="{8150EEFE-A16B-49A1-836A-9D4FC435BC7E}" destId="{4AE7DFF2-B0D4-449E-8E46-B9C0C3C5FD74}" srcOrd="5" destOrd="0" presId="urn:microsoft.com/office/officeart/2018/5/layout/IconCircleLabelList"/>
    <dgm:cxn modelId="{33131FEF-B725-4E08-B2A2-17F72C815CB9}" type="presParOf" srcId="{8150EEFE-A16B-49A1-836A-9D4FC435BC7E}" destId="{667BF395-A836-485F-ADB3-D8339F8328D3}" srcOrd="6" destOrd="0" presId="urn:microsoft.com/office/officeart/2018/5/layout/IconCircleLabelList"/>
    <dgm:cxn modelId="{340B8787-038D-4317-8744-AD7A949B58C7}" type="presParOf" srcId="{667BF395-A836-485F-ADB3-D8339F8328D3}" destId="{845B7FD7-5859-4FCD-AA1D-CD4EAC5E98B7}" srcOrd="0" destOrd="0" presId="urn:microsoft.com/office/officeart/2018/5/layout/IconCircleLabelList"/>
    <dgm:cxn modelId="{A98B4111-CA96-43A5-A6B8-C4947A365A53}" type="presParOf" srcId="{667BF395-A836-485F-ADB3-D8339F8328D3}" destId="{8EFD6B22-402E-48B3-BB62-5F2BAED72342}" srcOrd="1" destOrd="0" presId="urn:microsoft.com/office/officeart/2018/5/layout/IconCircleLabelList"/>
    <dgm:cxn modelId="{14F517B9-221D-4773-912F-4AD4CDF8C77D}" type="presParOf" srcId="{667BF395-A836-485F-ADB3-D8339F8328D3}" destId="{422B2A75-AB4A-40C9-9679-8FADA69F4B82}" srcOrd="2" destOrd="0" presId="urn:microsoft.com/office/officeart/2018/5/layout/IconCircleLabelList"/>
    <dgm:cxn modelId="{376BA66B-AC80-4755-A1F5-A63B4167FA93}" type="presParOf" srcId="{667BF395-A836-485F-ADB3-D8339F8328D3}" destId="{8CE3BDD1-CDE3-46E2-A6E4-7FC75714B87D}" srcOrd="3" destOrd="0" presId="urn:microsoft.com/office/officeart/2018/5/layout/IconCircleLabelList"/>
    <dgm:cxn modelId="{C799B2F9-A0C3-4867-A29B-BB923E6B3610}" type="presParOf" srcId="{8150EEFE-A16B-49A1-836A-9D4FC435BC7E}" destId="{86E0AFBC-37E3-4868-9014-397F90C8AAE4}" srcOrd="7" destOrd="0" presId="urn:microsoft.com/office/officeart/2018/5/layout/IconCircleLabelList"/>
    <dgm:cxn modelId="{7156EF8A-9A3B-46A5-B75E-D243FFDB9600}" type="presParOf" srcId="{8150EEFE-A16B-49A1-836A-9D4FC435BC7E}" destId="{AB761A9B-F676-46B5-805A-F7365B5D7CBC}" srcOrd="8" destOrd="0" presId="urn:microsoft.com/office/officeart/2018/5/layout/IconCircleLabelList"/>
    <dgm:cxn modelId="{5A7EDA09-06B2-401D-A29F-77D7C88685E7}" type="presParOf" srcId="{AB761A9B-F676-46B5-805A-F7365B5D7CBC}" destId="{D02A67FB-112C-4D57-A57C-11D304892222}" srcOrd="0" destOrd="0" presId="urn:microsoft.com/office/officeart/2018/5/layout/IconCircleLabelList"/>
    <dgm:cxn modelId="{4379BFCA-761B-4089-9490-15CE4F2EDA44}" type="presParOf" srcId="{AB761A9B-F676-46B5-805A-F7365B5D7CBC}" destId="{D5C0C117-DF2C-439A-AE40-73E8C78AD29A}" srcOrd="1" destOrd="0" presId="urn:microsoft.com/office/officeart/2018/5/layout/IconCircleLabelList"/>
    <dgm:cxn modelId="{6A8213A7-241C-47D1-B050-E15FDEFBCF34}" type="presParOf" srcId="{AB761A9B-F676-46B5-805A-F7365B5D7CBC}" destId="{078AA0EF-6ABB-4CC6-B088-2F884EA5DFB6}" srcOrd="2" destOrd="0" presId="urn:microsoft.com/office/officeart/2018/5/layout/IconCircleLabelList"/>
    <dgm:cxn modelId="{F16DF8DA-5130-444B-AD43-5E31F35900F2}" type="presParOf" srcId="{AB761A9B-F676-46B5-805A-F7365B5D7CBC}" destId="{AB2A13F4-963A-4B9B-BC33-01503B007C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F8362-8051-4152-9558-667221705A90}">
      <dsp:nvSpPr>
        <dsp:cNvPr id="0" name=""/>
        <dsp:cNvSpPr/>
      </dsp:nvSpPr>
      <dsp:spPr>
        <a:xfrm>
          <a:off x="497863" y="1004739"/>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D1E40E-F3C2-477D-8E4C-715E24D21353}">
      <dsp:nvSpPr>
        <dsp:cNvPr id="0" name=""/>
        <dsp:cNvSpPr/>
      </dsp:nvSpPr>
      <dsp:spPr>
        <a:xfrm>
          <a:off x="84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Organize Azure resources:</a:t>
          </a:r>
        </a:p>
      </dsp:txBody>
      <dsp:txXfrm>
        <a:off x="841" y="1640693"/>
        <a:ext cx="1529296" cy="655924"/>
      </dsp:txXfrm>
    </dsp:sp>
    <dsp:sp modelId="{622F1983-D0A4-4014-BEF2-0A371F62FB91}">
      <dsp:nvSpPr>
        <dsp:cNvPr id="0" name=""/>
        <dsp:cNvSpPr/>
      </dsp:nvSpPr>
      <dsp:spPr>
        <a:xfrm>
          <a:off x="84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Management groups, subscriptions, resources groups and resources</a:t>
          </a:r>
        </a:p>
        <a:p>
          <a:pPr marL="0" lvl="0" indent="0" algn="ctr" defTabSz="488950">
            <a:lnSpc>
              <a:spcPct val="100000"/>
            </a:lnSpc>
            <a:spcBef>
              <a:spcPct val="0"/>
            </a:spcBef>
            <a:spcAft>
              <a:spcPct val="35000"/>
            </a:spcAft>
            <a:buNone/>
          </a:pPr>
          <a:r>
            <a:rPr lang="en-US" sz="1100" kern="1200"/>
            <a:t>Tags</a:t>
          </a:r>
        </a:p>
        <a:p>
          <a:pPr marL="0" lvl="0" indent="0" algn="ctr" defTabSz="488950">
            <a:lnSpc>
              <a:spcPct val="100000"/>
            </a:lnSpc>
            <a:spcBef>
              <a:spcPct val="0"/>
            </a:spcBef>
            <a:spcAft>
              <a:spcPct val="35000"/>
            </a:spcAft>
            <a:buNone/>
          </a:pPr>
          <a:r>
            <a:rPr lang="en-US" sz="1100" kern="1200"/>
            <a:t>Naming standards</a:t>
          </a:r>
        </a:p>
      </dsp:txBody>
      <dsp:txXfrm>
        <a:off x="841" y="2343455"/>
        <a:ext cx="1529296" cy="1003142"/>
      </dsp:txXfrm>
    </dsp:sp>
    <dsp:sp modelId="{28FF79D7-CC3B-43F2-AC0A-52A4A356CE74}">
      <dsp:nvSpPr>
        <dsp:cNvPr id="0" name=""/>
        <dsp:cNvSpPr/>
      </dsp:nvSpPr>
      <dsp:spPr>
        <a:xfrm>
          <a:off x="2294787" y="1004739"/>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70F73-A87B-499C-B1A0-98B0AAD3FF12}">
      <dsp:nvSpPr>
        <dsp:cNvPr id="0" name=""/>
        <dsp:cNvSpPr/>
      </dsp:nvSpPr>
      <dsp:spPr>
        <a:xfrm>
          <a:off x="1797765"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Manage access to Azure resources:</a:t>
          </a:r>
        </a:p>
      </dsp:txBody>
      <dsp:txXfrm>
        <a:off x="1797765" y="1640693"/>
        <a:ext cx="1529296" cy="655924"/>
      </dsp:txXfrm>
    </dsp:sp>
    <dsp:sp modelId="{A0020128-99D5-4CB6-96FF-1A424BD9BB2B}">
      <dsp:nvSpPr>
        <dsp:cNvPr id="0" name=""/>
        <dsp:cNvSpPr/>
      </dsp:nvSpPr>
      <dsp:spPr>
        <a:xfrm>
          <a:off x="1797765"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Who has access and at what level ? RBAC and scope</a:t>
          </a:r>
        </a:p>
      </dsp:txBody>
      <dsp:txXfrm>
        <a:off x="1797765" y="2343455"/>
        <a:ext cx="1529296" cy="1003142"/>
      </dsp:txXfrm>
    </dsp:sp>
    <dsp:sp modelId="{04678B5B-1AA9-4757-9CD0-DF6475AC938D}">
      <dsp:nvSpPr>
        <dsp:cNvPr id="0" name=""/>
        <dsp:cNvSpPr/>
      </dsp:nvSpPr>
      <dsp:spPr>
        <a:xfrm>
          <a:off x="4091711" y="1004739"/>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C6FC8-CF00-4C07-98F1-180A5ED34442}">
      <dsp:nvSpPr>
        <dsp:cNvPr id="0" name=""/>
        <dsp:cNvSpPr/>
      </dsp:nvSpPr>
      <dsp:spPr>
        <a:xfrm>
          <a:off x="3594689"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Billing and Chargeback</a:t>
          </a:r>
        </a:p>
      </dsp:txBody>
      <dsp:txXfrm>
        <a:off x="3594689" y="1640693"/>
        <a:ext cx="1529296" cy="655924"/>
      </dsp:txXfrm>
    </dsp:sp>
    <dsp:sp modelId="{8A5A613A-D646-4D7B-87B6-4DE9AC24DD27}">
      <dsp:nvSpPr>
        <dsp:cNvPr id="0" name=""/>
        <dsp:cNvSpPr/>
      </dsp:nvSpPr>
      <dsp:spPr>
        <a:xfrm>
          <a:off x="3594689"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Pass on the cost to application owners. Ensure the cost transparency.</a:t>
          </a:r>
        </a:p>
      </dsp:txBody>
      <dsp:txXfrm>
        <a:off x="3594689" y="2343455"/>
        <a:ext cx="1529296" cy="1003142"/>
      </dsp:txXfrm>
    </dsp:sp>
    <dsp:sp modelId="{F809421F-86E9-4536-AC3E-689B7D9C1520}">
      <dsp:nvSpPr>
        <dsp:cNvPr id="0" name=""/>
        <dsp:cNvSpPr/>
      </dsp:nvSpPr>
      <dsp:spPr>
        <a:xfrm>
          <a:off x="5888634" y="1004739"/>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BDD2D-55E1-4D7F-A686-EC6F2A3A40F3}">
      <dsp:nvSpPr>
        <dsp:cNvPr id="0" name=""/>
        <dsp:cNvSpPr/>
      </dsp:nvSpPr>
      <dsp:spPr>
        <a:xfrm>
          <a:off x="5391613"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Governance, security and compliance:</a:t>
          </a:r>
        </a:p>
      </dsp:txBody>
      <dsp:txXfrm>
        <a:off x="5391613" y="1640693"/>
        <a:ext cx="1529296" cy="655924"/>
      </dsp:txXfrm>
    </dsp:sp>
    <dsp:sp modelId="{F457938D-7A19-4F66-B30B-C242FE42B8B5}">
      <dsp:nvSpPr>
        <dsp:cNvPr id="0" name=""/>
        <dsp:cNvSpPr/>
      </dsp:nvSpPr>
      <dsp:spPr>
        <a:xfrm>
          <a:off x="5391613"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are Azure resources deployed and configured?</a:t>
          </a:r>
        </a:p>
        <a:p>
          <a:pPr marL="0" lvl="0" indent="0" algn="ctr" defTabSz="488950">
            <a:lnSpc>
              <a:spcPct val="100000"/>
            </a:lnSpc>
            <a:spcBef>
              <a:spcPct val="0"/>
            </a:spcBef>
            <a:spcAft>
              <a:spcPct val="35000"/>
            </a:spcAft>
            <a:buNone/>
          </a:pPr>
          <a:r>
            <a:rPr lang="en-US" sz="1100" kern="1200"/>
            <a:t>How are Azure resources managed?</a:t>
          </a:r>
        </a:p>
      </dsp:txBody>
      <dsp:txXfrm>
        <a:off x="5391613" y="2343455"/>
        <a:ext cx="1529296" cy="1003142"/>
      </dsp:txXfrm>
    </dsp:sp>
    <dsp:sp modelId="{0C29F4D8-56B3-4DDC-AC4F-FFA56D147FCC}">
      <dsp:nvSpPr>
        <dsp:cNvPr id="0" name=""/>
        <dsp:cNvSpPr/>
      </dsp:nvSpPr>
      <dsp:spPr>
        <a:xfrm>
          <a:off x="7685558" y="1004739"/>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0E4F81-84A6-4D4C-B1B4-9ADF136DC2F9}">
      <dsp:nvSpPr>
        <dsp:cNvPr id="0" name=""/>
        <dsp:cNvSpPr/>
      </dsp:nvSpPr>
      <dsp:spPr>
        <a:xfrm>
          <a:off x="7188537"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Monitoring and reporting:</a:t>
          </a:r>
        </a:p>
      </dsp:txBody>
      <dsp:txXfrm>
        <a:off x="7188537" y="1640693"/>
        <a:ext cx="1529296" cy="655924"/>
      </dsp:txXfrm>
    </dsp:sp>
    <dsp:sp modelId="{12A0CAE7-50CC-4AC1-B93D-E4F3AE0FC64A}">
      <dsp:nvSpPr>
        <dsp:cNvPr id="0" name=""/>
        <dsp:cNvSpPr/>
      </dsp:nvSpPr>
      <dsp:spPr>
        <a:xfrm>
          <a:off x="7188537"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Centralized view of  Azure environment</a:t>
          </a:r>
        </a:p>
      </dsp:txBody>
      <dsp:txXfrm>
        <a:off x="7188537" y="2343455"/>
        <a:ext cx="1529296" cy="1003142"/>
      </dsp:txXfrm>
    </dsp:sp>
    <dsp:sp modelId="{99E3A244-E933-4443-9EB8-10946CFC4A05}">
      <dsp:nvSpPr>
        <dsp:cNvPr id="0" name=""/>
        <dsp:cNvSpPr/>
      </dsp:nvSpPr>
      <dsp:spPr>
        <a:xfrm>
          <a:off x="9482482" y="1004739"/>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0DB0F-8C59-4675-997A-75F458EF2C23}">
      <dsp:nvSpPr>
        <dsp:cNvPr id="0" name=""/>
        <dsp:cNvSpPr/>
      </dsp:nvSpPr>
      <dsp:spPr>
        <a:xfrm>
          <a:off x="898546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Controls currency </a:t>
          </a:r>
        </a:p>
      </dsp:txBody>
      <dsp:txXfrm>
        <a:off x="8985461" y="1640693"/>
        <a:ext cx="1529296" cy="655924"/>
      </dsp:txXfrm>
    </dsp:sp>
    <dsp:sp modelId="{598F38B3-43F1-4334-9CE7-EBD1185F8089}">
      <dsp:nvSpPr>
        <dsp:cNvPr id="0" name=""/>
        <dsp:cNvSpPr/>
      </dsp:nvSpPr>
      <dsp:spPr>
        <a:xfrm>
          <a:off x="898546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Adopt Azure evolving features to enhance BMO Enterprise Control plane</a:t>
          </a:r>
        </a:p>
      </dsp:txBody>
      <dsp:txXfrm>
        <a:off x="8985461" y="2343455"/>
        <a:ext cx="1529296" cy="1003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B7E60-EF8C-43E8-87E1-45AA22EFDA39}">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06070-8E74-47E1-B6CA-FB84859ECD66}">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D7EBF-3020-4324-9A5A-594EF38FC2EB}">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Application Platform Pipeline – Hit the Ground Running, Not from Scratch</a:t>
          </a:r>
          <a:endParaRPr lang="en-US" sz="1100" kern="1200"/>
        </a:p>
      </dsp:txBody>
      <dsp:txXfrm>
        <a:off x="127800" y="2535669"/>
        <a:ext cx="1800000" cy="720000"/>
      </dsp:txXfrm>
    </dsp:sp>
    <dsp:sp modelId="{C22D979E-7692-4627-8EAB-3FC3B0AF0197}">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F1ACD-7CE0-4E8D-B5E6-A1C821D1D0E6}">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1C3F1-B9D5-4889-874F-759041ED6C72}">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Security Controls on Day 1 – Leverage work done with Security &amp; Risk Teams</a:t>
          </a:r>
          <a:endParaRPr lang="en-US" sz="1100" kern="1200"/>
        </a:p>
      </dsp:txBody>
      <dsp:txXfrm>
        <a:off x="2242800" y="2535669"/>
        <a:ext cx="1800000" cy="720000"/>
      </dsp:txXfrm>
    </dsp:sp>
    <dsp:sp modelId="{C28D73F6-FC7E-4519-B31B-78178887A296}">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DA98C-6DA1-41BF-A9C2-118B3F83EF46}">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D49BED-BD11-42C7-BDFD-48D331967109}">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Observability – Ability to see which resources are not Compliant to assist with remediation</a:t>
          </a:r>
        </a:p>
      </dsp:txBody>
      <dsp:txXfrm>
        <a:off x="4357800" y="2535669"/>
        <a:ext cx="1800000" cy="720000"/>
      </dsp:txXfrm>
    </dsp:sp>
    <dsp:sp modelId="{845B7FD7-5859-4FCD-AA1D-CD4EAC5E98B7}">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D6B22-402E-48B3-BB62-5F2BAED72342}">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E3BDD1-CDE3-46E2-A6E4-7FC75714B87D}">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Identity &amp; RBAC – Access Cloud Resources with a single Identity secured via RBAC</a:t>
          </a:r>
        </a:p>
      </dsp:txBody>
      <dsp:txXfrm>
        <a:off x="6472800" y="2535669"/>
        <a:ext cx="1800000" cy="720000"/>
      </dsp:txXfrm>
    </dsp:sp>
    <dsp:sp modelId="{D02A67FB-112C-4D57-A57C-11D304892222}">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0C117-DF2C-439A-AE40-73E8C78AD29A}">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A13F4-963A-4B9B-BC33-01503B007C40}">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Monitoring &amp; Logging – Centralized Monitoring &amp; Logging to assist with Troubleshooting</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DA594-3BD0-A84E-B24D-0D81B7F304C4}"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416F-43EF-114D-B65F-1265D22B0F74}" type="slidenum">
              <a:rPr lang="en-US" smtClean="0"/>
              <a:t>‹#›</a:t>
            </a:fld>
            <a:endParaRPr lang="en-US"/>
          </a:p>
        </p:txBody>
      </p:sp>
    </p:spTree>
    <p:extLst>
      <p:ext uri="{BB962C8B-B14F-4D97-AF65-F5344CB8AC3E}">
        <p14:creationId xmlns:p14="http://schemas.microsoft.com/office/powerpoint/2010/main" val="342191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vinetworks.com/what-are-microservices-and-container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2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That’s why we re-imagined the SIEM + SOAR tool to introduce a new cloud-native solution called Microsoft Azure Sentinel - providing intelligent security analytics at cloud scale for your entire enterprise.</a:t>
            </a:r>
          </a:p>
          <a:p>
            <a:r>
              <a:rPr lang="en-US" sz="1200" kern="1200">
                <a:solidFill>
                  <a:schemeClr val="tx1"/>
                </a:solidFill>
                <a:effectLst/>
                <a:latin typeface="+mn-lt"/>
                <a:ea typeface="+mn-ea"/>
                <a:cs typeface="+mn-cs"/>
              </a:rPr>
              <a:t> Azure Sentinel makes it easy to collect security data across your entire hybrid organization from devices, users, apps, servers and any cloud, it uses the power of artificial intelligence to ensure you are identifying real threats quickly, and unleashes you from the burden of traditional SIEMs by eliminating the need to spend time on setting up, maintaining and scaling infrastructure. </a:t>
            </a:r>
          </a:p>
          <a:p>
            <a:r>
              <a:rPr lang="en-US" sz="1200" kern="1200">
                <a:solidFill>
                  <a:schemeClr val="tx1"/>
                </a:solidFill>
                <a:effectLst/>
                <a:latin typeface="+mn-lt"/>
                <a:ea typeface="+mn-ea"/>
                <a:cs typeface="+mn-cs"/>
              </a:rPr>
              <a:t>Since it is built on Azure, it offers limitless cloud scale and speed, scaling automatically to address your needs. </a:t>
            </a:r>
          </a:p>
          <a:p>
            <a:r>
              <a:rPr lang="en-US" sz="1200" kern="1200">
                <a:solidFill>
                  <a:schemeClr val="tx1"/>
                </a:solidFill>
                <a:effectLst/>
                <a:latin typeface="+mn-lt"/>
                <a:ea typeface="+mn-ea"/>
                <a:cs typeface="+mn-cs"/>
              </a:rPr>
              <a:t>Traditional SIEMs have also proven to be expensive to own and operate, often requiring you to commit upfront and incur high cost for infrastructure maintenance and data ingestion. With Azure Sentinel there will be no upfront costs, you will only pay for what you use, and we are offering free Office 365 activity data import to help you reduce security costs significantly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6EE9F-37DA-4803-97B9-12D69F3858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03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1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19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Now, lets say that you have a web application and it needs to be exposed to the internet </a:t>
            </a:r>
          </a:p>
          <a:p>
            <a:pPr marL="171450" indent="-171450">
              <a:buFontTx/>
              <a:buChar char="-"/>
            </a:pPr>
            <a:r>
              <a:rPr lang="en-GB"/>
              <a:t>You will typically use the service Object in K8s</a:t>
            </a:r>
          </a:p>
          <a:p>
            <a:pPr marL="171450" indent="-171450">
              <a:buFontTx/>
              <a:buChar char="-"/>
            </a:pPr>
            <a:r>
              <a:rPr lang="en-GB"/>
              <a:t>In Azure you can change the Service Type to </a:t>
            </a:r>
            <a:r>
              <a:rPr lang="en-GB" err="1"/>
              <a:t>Loadbalancer</a:t>
            </a:r>
            <a:r>
              <a:rPr lang="en-GB"/>
              <a:t> and we will create a </a:t>
            </a:r>
            <a:r>
              <a:rPr lang="en-GB" err="1"/>
              <a:t>loadblancer</a:t>
            </a:r>
            <a:r>
              <a:rPr lang="en-GB"/>
              <a:t> for you and assign a front end IP address which will handle routing the traffic from the outside to the cluster, then the service will take over</a:t>
            </a:r>
          </a:p>
          <a:p>
            <a:pPr marL="171450" indent="-171450">
              <a:buFontTx/>
              <a:buChar char="-"/>
            </a:pPr>
            <a:r>
              <a:rPr lang="en-GB"/>
              <a:t>More service we will add more FIP to the LB</a:t>
            </a:r>
          </a:p>
          <a:p>
            <a:pPr marL="171450" indent="-171450">
              <a:buFontTx/>
              <a:buChar char="-"/>
            </a:pPr>
            <a:r>
              <a:rPr lang="en-GB"/>
              <a:t>You can also assign a static IP to the service by </a:t>
            </a:r>
            <a:r>
              <a:rPr lang="en-GB" err="1"/>
              <a:t>specfiing</a:t>
            </a:r>
            <a:r>
              <a:rPr lang="en-GB"/>
              <a:t> the </a:t>
            </a:r>
            <a:r>
              <a:rPr lang="en-GB" err="1"/>
              <a:t>LoadBalancerIP</a:t>
            </a:r>
            <a:r>
              <a:rPr lang="en-GB"/>
              <a:t> </a:t>
            </a:r>
            <a:r>
              <a:rPr lang="en-GB" err="1"/>
              <a:t>parameneter</a:t>
            </a:r>
            <a:r>
              <a:rPr lang="en-GB"/>
              <a:t> in your service definition</a:t>
            </a:r>
          </a:p>
          <a:p>
            <a:pPr marL="171450" indent="-171450">
              <a:buFontTx/>
              <a:buChar char="-"/>
            </a:pPr>
            <a:r>
              <a:rPr lang="en-GB"/>
              <a:t>On the diagram, traffic from the internet to the ALB, which in turn will send traffic on the cluster, there the service will take over and it will perform round robin on the pods</a:t>
            </a:r>
          </a:p>
          <a:p>
            <a:pPr marL="171450" indent="-171450">
              <a:buFontTx/>
              <a:buChar char="-"/>
            </a:pPr>
            <a:r>
              <a:rPr lang="en-GB"/>
              <a:t>K8s services support basic layer 4 TCP/UDP load </a:t>
            </a:r>
            <a:r>
              <a:rPr lang="en-GB" err="1"/>
              <a:t>balaning</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Now assuming that you have an internal application which needs to be accessed only from your other VNETs or On-Prem</a:t>
            </a:r>
          </a:p>
          <a:p>
            <a:pPr marL="171450" indent="-171450">
              <a:buFontTx/>
              <a:buChar char="-"/>
            </a:pPr>
            <a:r>
              <a:rPr lang="en-GB"/>
              <a:t>You will use the same definition as before, but in this case you will have an annotation that instructs azure to spin up an internal LB</a:t>
            </a:r>
          </a:p>
          <a:p>
            <a:pPr marL="171450" indent="-171450">
              <a:buFontTx/>
              <a:buChar char="-"/>
            </a:pPr>
            <a:r>
              <a:rPr lang="en-GB"/>
              <a:t>The IP for the service will be assigned from your VNET</a:t>
            </a:r>
          </a:p>
          <a:p>
            <a:pPr marL="171450" indent="-171450">
              <a:buFontTx/>
              <a:buChar char="-"/>
            </a:pPr>
            <a:r>
              <a:rPr lang="en-GB"/>
              <a:t>Traffic flow is the same, other </a:t>
            </a:r>
            <a:r>
              <a:rPr lang="en-GB" err="1"/>
              <a:t>vnet</a:t>
            </a:r>
            <a:r>
              <a:rPr lang="en-GB"/>
              <a:t> to IP, then to 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In this example I have an Ingress object for domain contoso.com, on contoso.com I have 2 services A and B and I need SSL termination</a:t>
            </a:r>
          </a:p>
          <a:p>
            <a:pPr marL="171450" indent="-171450">
              <a:buFontTx/>
              <a:buChar char="-"/>
            </a:pPr>
            <a:r>
              <a:rPr lang="en-GB"/>
              <a:t>So I have the TLS parameter and I’m referencing a secret holding my TLS cert</a:t>
            </a:r>
          </a:p>
          <a:p>
            <a:pPr marL="171450" indent="-171450">
              <a:buFontTx/>
              <a:buChar char="-"/>
            </a:pPr>
            <a:r>
              <a:rPr lang="en-GB"/>
              <a:t>Then I start defining the rules, if traffic Is hitting the /a then route to the service name </a:t>
            </a:r>
            <a:r>
              <a:rPr lang="en-GB" err="1"/>
              <a:t>sevicea</a:t>
            </a:r>
            <a:r>
              <a:rPr lang="en-GB"/>
              <a:t> and the same for </a:t>
            </a:r>
            <a:r>
              <a:rPr lang="en-GB" err="1"/>
              <a:t>serviceb</a:t>
            </a:r>
            <a:endParaRPr lang="en-GB"/>
          </a:p>
          <a:p>
            <a:pPr marL="171450" indent="-171450">
              <a:buFontTx/>
              <a:buChar char="-"/>
            </a:pPr>
            <a:r>
              <a:rPr lang="en-GB"/>
              <a:t>You can have this as subdomain based as well, like a.contoso.com and b.contoso.com both can be done using ingress</a:t>
            </a:r>
          </a:p>
          <a:p>
            <a:pPr marL="171450" indent="-171450">
              <a:buFontTx/>
              <a:buChar char="-"/>
            </a:pPr>
            <a:r>
              <a:rPr lang="en-GB"/>
              <a:t>But now this is a service that is exposed to the public, what If I need another service for internal access only, you can spin up another ingress controller in your cluster and expose it as internal, but note the class parameter which is used to tell which controller is responsible for which traffic</a:t>
            </a:r>
          </a:p>
          <a:p>
            <a:pPr marL="171450" indent="-171450">
              <a:buFontTx/>
              <a:buChar char="-"/>
            </a:pPr>
            <a:r>
              <a:rPr lang="en-GB"/>
              <a:t>Also note that now you’re saving on Public IPs as you only need one for the ingress controller, and all other service can be exposed as </a:t>
            </a:r>
            <a:r>
              <a:rPr lang="en-GB" err="1"/>
              <a:t>clusterIP</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02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So now what if we need a WAF to protect our services</a:t>
            </a:r>
          </a:p>
          <a:p>
            <a:pPr marL="171450" indent="-171450">
              <a:buFontTx/>
              <a:buChar char="-"/>
            </a:pPr>
            <a:r>
              <a:rPr lang="en-GB"/>
              <a:t>You can the same setup with ingress and internal services and have the internal </a:t>
            </a:r>
            <a:r>
              <a:rPr lang="en-GB" err="1"/>
              <a:t>loadbalancer</a:t>
            </a:r>
            <a:r>
              <a:rPr lang="en-GB"/>
              <a:t> as the backend for APP GW</a:t>
            </a:r>
          </a:p>
          <a:p>
            <a:pPr marL="171450" indent="-171450">
              <a:buFontTx/>
              <a:buChar char="-"/>
            </a:pPr>
            <a:r>
              <a:rPr lang="en-GB"/>
              <a:t>But in another subnet or VNET you can have Azure Application GW, which is a WAF that support OWASP 3.0 and 2.9.9 rule sets</a:t>
            </a:r>
          </a:p>
          <a:p>
            <a:pPr marL="171450" indent="-171450">
              <a:buFontTx/>
              <a:buChar char="-"/>
            </a:pPr>
            <a:r>
              <a:rPr lang="en-GB"/>
              <a:t>You can also Terminate SSL on the APP GW and have advanced routing mechanisms </a:t>
            </a:r>
          </a:p>
          <a:p>
            <a:pPr marL="171450" indent="-171450">
              <a:buFontTx/>
              <a:buChar char="-"/>
            </a:pPr>
            <a:r>
              <a:rPr lang="en-GB"/>
              <a:t>Now some are wondering why would I need Ingress in this case, you will need it if you need to secure the communication between APP GW and Ingress using SSL, and if you have the need to do the routing from the ingress itself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227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44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E1633-6A7D-46D5-AD36-DCA2AAC0C7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7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190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722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7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284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a:solidFill>
                  <a:schemeClr val="tx1"/>
                </a:solidFill>
                <a:effectLst/>
                <a:latin typeface="+mn-lt"/>
                <a:ea typeface="+mn-ea"/>
                <a:cs typeface="+mn-cs"/>
              </a:rPr>
              <a:t>For runtime enforcement, consider a process that deploys only those images that pass vulnerability scanning and those that adhere to the organization’s hardening policies. Kubernetes provides mechanisms to exercise such enforcement policies.</a:t>
            </a:r>
          </a:p>
          <a:p>
            <a:pPr fontAlgn="base"/>
            <a:r>
              <a:rPr lang="en-US" sz="1200" b="0" i="0" u="none" strike="noStrike" kern="1200">
                <a:solidFill>
                  <a:schemeClr val="tx1"/>
                </a:solidFill>
                <a:effectLst/>
                <a:latin typeface="+mn-lt"/>
                <a:ea typeface="+mn-ea"/>
                <a:cs typeface="+mn-cs"/>
              </a:rPr>
              <a:t>For remediation, ensure that the vulnerability scanning and security assessment function is integrated with the organization’s continuous integration/continuous deployment (CI/CD) pipeline. This way, the scanning results are fed directly to the pipeline, thereby kicking off remediation workflows before deployment. This should, in turn, be integrated with Kubernetes’ rolling updates feature, ensuring vulnerable containers are taken offline and replaced with freshly built images without the known flaws.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920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Pod Identity requires two components:</a:t>
            </a:r>
          </a:p>
          <a:p>
            <a:r>
              <a:rPr lang="en-US" sz="1200" b="0" i="0" kern="1200">
                <a:solidFill>
                  <a:schemeClr val="tx1"/>
                </a:solidFill>
                <a:effectLst/>
                <a:latin typeface="+mn-lt"/>
                <a:ea typeface="+mn-ea"/>
                <a:cs typeface="+mn-cs"/>
              </a:rPr>
              <a:t>Managed Identity Controller (MIC). A pod that binds Azure Ids to other pods - creates </a:t>
            </a:r>
            <a:r>
              <a:rPr lang="en-US" sz="1200" b="0" i="0" kern="1200" err="1">
                <a:solidFill>
                  <a:schemeClr val="tx1"/>
                </a:solidFill>
                <a:effectLst/>
                <a:latin typeface="+mn-lt"/>
                <a:ea typeface="+mn-ea"/>
                <a:cs typeface="+mn-cs"/>
              </a:rPr>
              <a:t>azureAssignedIdentity</a:t>
            </a:r>
            <a:r>
              <a:rPr lang="en-US" sz="1200" b="0" i="0" kern="1200">
                <a:solidFill>
                  <a:schemeClr val="tx1"/>
                </a:solidFill>
                <a:effectLst/>
                <a:latin typeface="+mn-lt"/>
                <a:ea typeface="+mn-ea"/>
                <a:cs typeface="+mn-cs"/>
              </a:rPr>
              <a:t> CRD.</a:t>
            </a:r>
          </a:p>
          <a:p>
            <a:r>
              <a:rPr lang="en-US" sz="1200" b="0" i="0" kern="1200">
                <a:solidFill>
                  <a:schemeClr val="tx1"/>
                </a:solidFill>
                <a:effectLst/>
                <a:latin typeface="+mn-lt"/>
                <a:ea typeface="+mn-ea"/>
                <a:cs typeface="+mn-cs"/>
              </a:rPr>
              <a:t>Node Managed Identity (NMI). Identifies the pod based on the remote address of the incoming request, and then queries k8s (through MIC) for a matching Azure Id. It then make a </a:t>
            </a:r>
            <a:r>
              <a:rPr lang="en-US" sz="1200" b="0" i="0" kern="1200" err="1">
                <a:solidFill>
                  <a:schemeClr val="tx1"/>
                </a:solidFill>
                <a:effectLst/>
                <a:latin typeface="+mn-lt"/>
                <a:ea typeface="+mn-ea"/>
                <a:cs typeface="+mn-cs"/>
              </a:rPr>
              <a:t>adal</a:t>
            </a:r>
            <a:r>
              <a:rPr lang="en-US" sz="1200" b="0" i="0" kern="1200">
                <a:solidFill>
                  <a:schemeClr val="tx1"/>
                </a:solidFill>
                <a:effectLst/>
                <a:latin typeface="+mn-lt"/>
                <a:ea typeface="+mn-ea"/>
                <a:cs typeface="+mn-cs"/>
              </a:rPr>
              <a:t> request to get the token for the client id and returns as a response to the request. Implemented as a </a:t>
            </a:r>
            <a:r>
              <a:rPr lang="en-US" sz="1200" b="0" i="0" u="none" strike="noStrike" kern="1200" err="1">
                <a:solidFill>
                  <a:schemeClr val="tx1"/>
                </a:solidFill>
                <a:effectLst/>
                <a:latin typeface="+mn-lt"/>
                <a:ea typeface="+mn-ea"/>
                <a:cs typeface="+mn-cs"/>
                <a:hlinkClick r:id="rId3"/>
              </a:rPr>
              <a:t>DaemonSet</a:t>
            </a:r>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585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1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Enable low footprint integration, users shouldn't configure pods differently (example side cars) to allow this integration.</a:t>
            </a:r>
          </a:p>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87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636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73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46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2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197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164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9023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more of what can Dynamic Admission controllers are and their use cases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each one may modify the object if it desires</a:t>
            </a:r>
            <a:endParaRPr lang="en-US">
              <a:cs typeface="Aria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259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yes dynamic controllers are awesome, but they create a lot of custom code that has to be </a:t>
            </a:r>
            <a:r>
              <a:rPr lang="en-US" err="1"/>
              <a:t>mainted</a:t>
            </a:r>
            <a:r>
              <a:rPr lang="en-US"/>
              <a:t> and configured in Kubernetes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173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key features of the Open Policy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013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 in how Open Policy agent makes enforcement decisions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187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 </a:t>
            </a:r>
            <a:r>
              <a:rPr lang="en-US" err="1"/>
              <a:t>rego</a:t>
            </a:r>
            <a:r>
              <a:rPr lang="en-US"/>
              <a:t> and a sample 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591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Overview of of the Kubernetes Policy Management Controller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77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76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710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93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399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5810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https://avinetworks.com/what-are-microservices-and-containers/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AE883-D475-435D-934B-99401100A0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880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736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874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52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B2BD7-FE3D-4B9B-A18A-499FF5EE6A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216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51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talking points are that you cannot take traditional security practices and apply them to the container ecosystem. </a:t>
            </a:r>
            <a:r>
              <a:rPr lang="en-US" sz="882" b="0" i="0" kern="1200">
                <a:solidFill>
                  <a:schemeClr val="tx1"/>
                </a:solidFill>
                <a:effectLst/>
                <a:latin typeface="Segoe UI" panose="020B0502040204020203" pitchFamily="34" charset="0"/>
                <a:ea typeface="+mn-ea"/>
                <a:cs typeface="+mn-cs"/>
              </a:rPr>
              <a:t>Moving to a containerized and microservices architecture introduces many new container and Kubernetes security considerations, which existing security tools aren’t capable of properly addressing. </a:t>
            </a:r>
            <a:r>
              <a:rPr lang="en-US"/>
              <a:t>Traditional Security is typically disconnected from the build pipeline, involves manual break point in the build process that impedes with the developer agility and leads to dealing with security after the fact. </a:t>
            </a:r>
          </a:p>
          <a:p>
            <a:endParaRPr lang="en-US"/>
          </a:p>
          <a:p>
            <a:r>
              <a:rPr lang="en-US"/>
              <a:t>A real world traditional model typically involves a developer working on a sprint and doing all the functional checks and checking the code in, and then moving to the next sprint.  All the while the initial sprint is now sent to the Security team to assess the Security state of that sprint and then send findings back to the developer to remediate. At that point the developer has now moved on to other things which causes a delay in the remediation.  On top of this, a Security resource had to manually assess the state and route the findings accordingly, which is time consuming and error prone. In other words traditional security is slow, process intensive and gate driven.</a:t>
            </a:r>
          </a:p>
          <a:p>
            <a:endParaRPr lang="en-US"/>
          </a:p>
          <a:p>
            <a:r>
              <a:rPr lang="en-US" sz="882" b="0" i="0" kern="1200">
                <a:solidFill>
                  <a:schemeClr val="tx1"/>
                </a:solidFill>
                <a:effectLst/>
                <a:latin typeface="Segoe UI" panose="020B0502040204020203" pitchFamily="34" charset="0"/>
                <a:ea typeface="+mn-ea"/>
                <a:cs typeface="+mn-cs"/>
              </a:rPr>
              <a:t>Modern app dev methodologies rely on continuous integration and continuous delivery (CI/CD) where security controls must be deeply embedded in the CI/CD pipeline for it to be effective, in other words DevSecOps is a MUST in a container world.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DevSecOps it is about having a process discussion and a tooling discussion.  The overall value prop is about shifting security left and introducing automation into the build and release pipeline. </a:t>
            </a:r>
          </a:p>
          <a:p>
            <a:endParaRPr lang="en-US"/>
          </a:p>
          <a:p>
            <a:r>
              <a:rPr lang="en-US"/>
              <a:t>So taking the scenario above, a developer working on a sprint would now be responsible for functional testing as before, but also for security evaluation before the code can be checked in.  Security Operations can define thresholds and controls, balancing the need for security with the developer need for speed. In the traditional model the Security Operations team would be responsible for triaging ALL vulnerabilities rather than making a decision about what to do with a vulnerability based on some criteria, such as the status provided by the vendor.  </a:t>
            </a:r>
          </a:p>
          <a:p>
            <a:endParaRPr lang="en-US"/>
          </a:p>
          <a:p>
            <a:r>
              <a:rPr lang="en-US"/>
              <a:t>With shifting left, now the developers will be responsible on build for remediating a subset of vulnerabilities with a “Fixed” vendor status, leaving the Security Operations teams with the tasks of figuring out what to do with the rest, and how to avoid a drift after the build is checked in. </a:t>
            </a:r>
          </a:p>
          <a:p>
            <a:r>
              <a:rPr lang="en-US"/>
              <a:t>The new security mindset should expect security to start at the very beginning of the workload creation and through the DevOps process be automated, continuously improving with each subsequent iteration through the pipeline.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15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4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u="none" kern="1200">
                <a:solidFill>
                  <a:schemeClr val="tx1"/>
                </a:solidFill>
                <a:effectLst/>
                <a:latin typeface="Segoe UI" panose="020B0502040204020203" pitchFamily="34" charset="0"/>
                <a:ea typeface="+mn-ea"/>
                <a:cs typeface="+mn-cs"/>
              </a:rPr>
              <a:t>This is an important milestone, marking ASC’s entrance into the rapid growing Container Security space with a native solution that blends into our cloud security suite, in the journey to provide Azure customers a single pane of glass for CWP</a:t>
            </a:r>
            <a:endParaRPr lang="en-US" b="0" u="none"/>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2823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585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Privileged Container Detected - Machine logs indicate that a privileged Docker container is running. A privileged container has a full access to the host's resources. If compromised, an attacker can use the privileged container to gain access to the host machine.</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Privileged command run in container - Machine logs indicate that a privileged command was run in a Docker container. A privileged command has extended privileges on the host machine.</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Exposed Docker daemon detected - Machine logs indicate that your Docker daemon (</a:t>
            </a:r>
            <a:r>
              <a:rPr lang="en-US" sz="882" kern="1200" err="1">
                <a:solidFill>
                  <a:schemeClr val="tx1"/>
                </a:solidFill>
                <a:effectLst/>
                <a:latin typeface="Segoe UI" panose="020B0502040204020203" pitchFamily="34" charset="0"/>
                <a:ea typeface="+mn-ea"/>
                <a:cs typeface="+mn-cs"/>
              </a:rPr>
              <a:t>dockerd</a:t>
            </a:r>
            <a:r>
              <a:rPr lang="en-US" sz="882" kern="1200">
                <a:solidFill>
                  <a:schemeClr val="tx1"/>
                </a:solidFill>
                <a:effectLst/>
                <a:latin typeface="Segoe UI" panose="020B0502040204020203" pitchFamily="34" charset="0"/>
                <a:ea typeface="+mn-ea"/>
                <a:cs typeface="+mn-cs"/>
              </a:rPr>
              <a:t>) exposes a TCP socket. By default, Docker configuration, does not use encryption or authentication when a TCP socket is enabled. This enables full access to the Docker daemon, by anyone with access to the relevant port.</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SSH server is running inside a container - Machine logs indicate that an SSH server is running inside a Docker container.</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While this behavior can be intentional, it frequently indicates that a container is misconfigured or breached.</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Container with a miner image detected - Machine logs indicate execution of a Docker container that run an image associated with a digital currency mining. This behavior can possibly indicate that your resources are abused by an attacker.</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Suspicious request to Kubernetes API - Machine logs indicate that a suspicious request was made to the Kubernetes API. The request was sent from a Kubernetes node, possibly from one of the containers running in the node. Although this behavior can be intentional, it might indicate that the node is running a compromised container.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59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AKS_ClusterAdminBinding</a:t>
            </a:r>
            <a:r>
              <a:rPr lang="en-US" sz="882" kern="1200">
                <a:solidFill>
                  <a:schemeClr val="tx1"/>
                </a:solidFill>
                <a:effectLst/>
                <a:latin typeface="Segoe UI" panose="020B0502040204020203" pitchFamily="34" charset="0"/>
                <a:ea typeface="+mn-ea"/>
                <a:cs typeface="+mn-cs"/>
              </a:rPr>
              <a:t> - PREVIEW - Role binding to the cluster-admin role detected</a:t>
            </a:r>
          </a:p>
          <a:p>
            <a:r>
              <a:rPr lang="en-US" sz="882" kern="1200">
                <a:solidFill>
                  <a:schemeClr val="tx1"/>
                </a:solidFill>
                <a:effectLst/>
                <a:latin typeface="Segoe UI" panose="020B0502040204020203" pitchFamily="34" charset="0"/>
                <a:ea typeface="+mn-ea"/>
                <a:cs typeface="+mn-cs"/>
              </a:rPr>
              <a:t>Kubernetes audit log analysis detected a new binding to the cluster-admin role which gives administrator privileges.</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Unnecessary administrator privileges might cause privilege escalation in the cluster.</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AKS_ExposedDashboard</a:t>
            </a:r>
            <a:r>
              <a:rPr lang="en-US" sz="882" kern="1200">
                <a:solidFill>
                  <a:schemeClr val="tx1"/>
                </a:solidFill>
                <a:effectLst/>
                <a:latin typeface="Segoe UI" panose="020B0502040204020203" pitchFamily="34" charset="0"/>
                <a:ea typeface="+mn-ea"/>
                <a:cs typeface="+mn-cs"/>
              </a:rPr>
              <a:t> - PREVIEW - Exposed Kubernetes dashboard detected</a:t>
            </a:r>
          </a:p>
          <a:p>
            <a:r>
              <a:rPr lang="en-US" sz="882" kern="1200">
                <a:solidFill>
                  <a:schemeClr val="tx1"/>
                </a:solidFill>
                <a:effectLst/>
                <a:latin typeface="Segoe UI" panose="020B0502040204020203" pitchFamily="34" charset="0"/>
                <a:ea typeface="+mn-ea"/>
                <a:cs typeface="+mn-cs"/>
              </a:rPr>
              <a:t>Kubernetes audit log analysis detected exposure of the Kubernetes Dashboard by a </a:t>
            </a:r>
            <a:r>
              <a:rPr lang="en-US" sz="882" kern="1200" err="1">
                <a:solidFill>
                  <a:schemeClr val="tx1"/>
                </a:solidFill>
                <a:effectLst/>
                <a:latin typeface="Segoe UI" panose="020B0502040204020203" pitchFamily="34" charset="0"/>
                <a:ea typeface="+mn-ea"/>
                <a:cs typeface="+mn-cs"/>
              </a:rPr>
              <a:t>LoadBalancer</a:t>
            </a:r>
            <a:r>
              <a:rPr lang="en-US" sz="882" kern="1200">
                <a:solidFill>
                  <a:schemeClr val="tx1"/>
                </a:solidFill>
                <a:effectLst/>
                <a:latin typeface="Segoe UI" panose="020B0502040204020203" pitchFamily="34" charset="0"/>
                <a:ea typeface="+mn-ea"/>
                <a:cs typeface="+mn-cs"/>
              </a:rPr>
              <a:t> service.</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Exposed dashboard allows an unauthenticated access to the cluster management and poses a security threat.</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AKS_HighPrivilegesRole</a:t>
            </a:r>
            <a:r>
              <a:rPr lang="en-US" sz="882" kern="1200">
                <a:solidFill>
                  <a:schemeClr val="tx1"/>
                </a:solidFill>
                <a:effectLst/>
                <a:latin typeface="Segoe UI" panose="020B0502040204020203" pitchFamily="34" charset="0"/>
                <a:ea typeface="+mn-ea"/>
                <a:cs typeface="+mn-cs"/>
              </a:rPr>
              <a:t> - PREVIEW - New high privileges role detected</a:t>
            </a:r>
          </a:p>
          <a:p>
            <a:r>
              <a:rPr lang="en-US" sz="882" kern="1200">
                <a:solidFill>
                  <a:schemeClr val="tx1"/>
                </a:solidFill>
                <a:effectLst/>
                <a:latin typeface="Segoe UI" panose="020B0502040204020203" pitchFamily="34" charset="0"/>
                <a:ea typeface="+mn-ea"/>
                <a:cs typeface="+mn-cs"/>
              </a:rPr>
              <a:t>Kubernetes audit log analysis detected a new role with high privileges. A binding to a role with high privileges gives the user\group high privileges in the cluster.</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Unnecessary privileges might cause privilege escalation in the cluster.</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AKS_KubeSystemContainer</a:t>
            </a:r>
            <a:r>
              <a:rPr lang="en-US" sz="882" kern="1200">
                <a:solidFill>
                  <a:schemeClr val="tx1"/>
                </a:solidFill>
                <a:effectLst/>
                <a:latin typeface="Segoe UI" panose="020B0502040204020203" pitchFamily="34" charset="0"/>
                <a:ea typeface="+mn-ea"/>
                <a:cs typeface="+mn-cs"/>
              </a:rPr>
              <a:t> - PREVIEW - New container in 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 detected</a:t>
            </a:r>
          </a:p>
          <a:p>
            <a:r>
              <a:rPr lang="en-US" sz="882" kern="1200">
                <a:solidFill>
                  <a:schemeClr val="tx1"/>
                </a:solidFill>
                <a:effectLst/>
                <a:latin typeface="Segoe UI" panose="020B0502040204020203" pitchFamily="34" charset="0"/>
                <a:ea typeface="+mn-ea"/>
                <a:cs typeface="+mn-cs"/>
              </a:rPr>
              <a:t>Kubernetes audit log analysis detected a new container in 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 that isn’t among the containers that normally run in this namespace.</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namespaces should not contain user resources. Attackers can use this namespace for hiding malicious components.</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AKS_MaliciousContainerImage</a:t>
            </a:r>
            <a:r>
              <a:rPr lang="en-US" sz="882" kern="1200">
                <a:solidFill>
                  <a:schemeClr val="tx1"/>
                </a:solidFill>
                <a:effectLst/>
                <a:latin typeface="Segoe UI" panose="020B0502040204020203" pitchFamily="34" charset="0"/>
                <a:ea typeface="+mn-ea"/>
                <a:cs typeface="+mn-cs"/>
              </a:rPr>
              <a:t> - PREVIEW - Digital currency mining container detected</a:t>
            </a:r>
          </a:p>
          <a:p>
            <a:r>
              <a:rPr lang="en-US" sz="882" kern="1200">
                <a:solidFill>
                  <a:schemeClr val="tx1"/>
                </a:solidFill>
                <a:effectLst/>
                <a:latin typeface="Segoe UI" panose="020B0502040204020203" pitchFamily="34" charset="0"/>
                <a:ea typeface="+mn-ea"/>
                <a:cs typeface="+mn-cs"/>
              </a:rPr>
              <a:t>Kubernetes audit log analysis detected a container that has an image associated with a digital currency mining tool.</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AKS_PrivilegedContainer</a:t>
            </a:r>
            <a:r>
              <a:rPr lang="en-US" sz="882" kern="1200">
                <a:solidFill>
                  <a:schemeClr val="tx1"/>
                </a:solidFill>
                <a:effectLst/>
                <a:latin typeface="Segoe UI" panose="020B0502040204020203" pitchFamily="34" charset="0"/>
                <a:ea typeface="+mn-ea"/>
                <a:cs typeface="+mn-cs"/>
              </a:rPr>
              <a:t> - PREVIEW - Privileged container detected</a:t>
            </a:r>
          </a:p>
          <a:p>
            <a:r>
              <a:rPr lang="en-US" sz="882" kern="1200">
                <a:solidFill>
                  <a:schemeClr val="tx1"/>
                </a:solidFill>
                <a:effectLst/>
                <a:latin typeface="Segoe UI" panose="020B0502040204020203" pitchFamily="34" charset="0"/>
                <a:ea typeface="+mn-ea"/>
                <a:cs typeface="+mn-cs"/>
              </a:rPr>
              <a:t>Kubernetes audit log analysis detected a new privileged container. A privileged container has access to the node’s resources and breaks the isolation between containers. If compromised, an attacker can use the privileged container to gain access to the node.</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AKS_SensitiveMount</a:t>
            </a:r>
            <a:r>
              <a:rPr lang="en-US" sz="882" kern="1200">
                <a:solidFill>
                  <a:schemeClr val="tx1"/>
                </a:solidFill>
                <a:effectLst/>
                <a:latin typeface="Segoe UI" panose="020B0502040204020203" pitchFamily="34" charset="0"/>
                <a:ea typeface="+mn-ea"/>
                <a:cs typeface="+mn-cs"/>
              </a:rPr>
              <a:t> - PREVIEW - Container with a sensitive volume mount detected</a:t>
            </a:r>
          </a:p>
          <a:p>
            <a:r>
              <a:rPr lang="en-US" sz="882" kern="1200">
                <a:solidFill>
                  <a:schemeClr val="tx1"/>
                </a:solidFill>
                <a:effectLst/>
                <a:latin typeface="Segoe UI" panose="020B0502040204020203" pitchFamily="34" charset="0"/>
                <a:ea typeface="+mn-ea"/>
                <a:cs typeface="+mn-cs"/>
              </a:rPr>
              <a:t>Kubernetes audit log analysis detected a new container with a sensitive volume mount. The volume that was detected is a </a:t>
            </a:r>
            <a:r>
              <a:rPr lang="en-US" sz="882" kern="1200" err="1">
                <a:solidFill>
                  <a:schemeClr val="tx1"/>
                </a:solidFill>
                <a:effectLst/>
                <a:latin typeface="Segoe UI" panose="020B0502040204020203" pitchFamily="34" charset="0"/>
                <a:ea typeface="+mn-ea"/>
                <a:cs typeface="+mn-cs"/>
              </a:rPr>
              <a:t>hostPath</a:t>
            </a:r>
            <a:r>
              <a:rPr lang="en-US" sz="882" kern="1200">
                <a:solidFill>
                  <a:schemeClr val="tx1"/>
                </a:solidFill>
                <a:effectLst/>
                <a:latin typeface="Segoe UI" panose="020B0502040204020203" pitchFamily="34" charset="0"/>
                <a:ea typeface="+mn-ea"/>
                <a:cs typeface="+mn-cs"/>
              </a:rPr>
              <a:t> type which mounts a sensitive file or folder from the node to the container. If the container gets compromised, the attacker can use this mount for gaining access to the node.</a:t>
            </a:r>
          </a:p>
          <a:p>
            <a:endParaRPr lang="en-US" sz="882"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286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787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96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Kubernetes is quickly becoming the new standard for deploying and managing software in the cloud. Few people have extensive experience with Kubernetes and many only focuses on general engineering and administration and overlook the security aspect. Kubernetes environment needs to be configured carefully to be secure, making sure container doors are not left open for attackers. Security Center is expanding its support in the container space to one of the latest growing services in Azure - Azure Kubernetes Service (AKS). The new capabilities in this public preview release include: </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Discovery &amp; Visibility - Continuous discovery of managed AKS instances within Security Center’s registered subscriptions.</a:t>
            </a:r>
          </a:p>
          <a:p>
            <a:pPr lvl="0"/>
            <a:r>
              <a:rPr lang="en-US" sz="1200" kern="1200">
                <a:solidFill>
                  <a:schemeClr val="tx1"/>
                </a:solidFill>
                <a:effectLst/>
                <a:latin typeface="+mn-lt"/>
                <a:ea typeface="+mn-ea"/>
                <a:cs typeface="+mn-cs"/>
              </a:rPr>
              <a:t>Recommendations - Actionable items to help customers in complying to security best practices in AKS, such as "Role-Based Access Control should be used to restrict access to a Kubernetes Service Cluster" </a:t>
            </a:r>
          </a:p>
          <a:p>
            <a:pPr lvl="0"/>
            <a:r>
              <a:rPr lang="en-US" sz="1200" kern="1200">
                <a:solidFill>
                  <a:schemeClr val="tx1"/>
                </a:solidFill>
                <a:effectLst/>
                <a:latin typeface="+mn-lt"/>
                <a:ea typeface="+mn-ea"/>
                <a:cs typeface="+mn-cs"/>
              </a:rPr>
              <a:t>Threat Detection - Host and cluster-based analytics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new capabilities help create awareness and guidance towards security best practices for configuring AKS hosts and orchestration; harden AKS hosts and orchestration, proactively protects from a security breach within a containerized application and blends consistently with the Security Center experience.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129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25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Container are not inherently insecure, but are deployed insecurely because the developers continuous quest for speed and agility. For this reason, a complete strategy for container security must cover the entire life cycle of containers from development to production and back to development for changes and improvements.</a:t>
            </a:r>
          </a:p>
          <a:p>
            <a:r>
              <a:rPr lang="en-US" sz="882" kern="1200">
                <a:solidFill>
                  <a:schemeClr val="tx1"/>
                </a:solidFill>
                <a:effectLst/>
                <a:latin typeface="Segoe UI" panose="020B0502040204020203" pitchFamily="34" charset="0"/>
                <a:ea typeface="+mn-ea"/>
                <a:cs typeface="+mn-cs"/>
              </a:rPr>
              <a:t>This will en</a:t>
            </a:r>
            <a:r>
              <a:rPr lang="en-US"/>
              <a:t>sure that the container images you build are safe to deploy to production, they are free of vulnerabilities and that no one has tempered with them. </a:t>
            </a:r>
          </a:p>
          <a:p>
            <a:endParaRPr lang="en-US"/>
          </a:p>
          <a:p>
            <a:r>
              <a:rPr lang="en-US"/>
              <a:t>We start with making sure that the Docker image build follows best practices, involving things like Minimal OS, building images on Alpine vs. Ubuntu to minimize the attack surface, version control and integrity check.  Also things like using COPY instead of ADD to bring content into the image in a secure way.  These are just a couple of examples.</a:t>
            </a:r>
          </a:p>
          <a:p>
            <a:endParaRPr lang="en-US"/>
          </a:p>
          <a:p>
            <a:r>
              <a:rPr lang="en-US"/>
              <a:t>For Vulnerabilities, you want to talk about the ability to detect vulnerabilities at all stages of the lifecycle (build, registry, pod, host) and if possible, provide restriction capabilities like blocking an image on build, or from being deployed in the cluster because it has a vulnerability.</a:t>
            </a:r>
          </a:p>
          <a:p>
            <a:endParaRPr lang="en-US"/>
          </a:p>
          <a:p>
            <a:r>
              <a:rPr lang="en-US"/>
              <a:t>Compliance is important in the sense that a customer has a Kubernetes cluster that has to adhere to PCI compliance, and the developer builds an image running as root which would violate the PCI posture.  It is much better from a flow perspective to kick that image back on build rather than deal with it during deployment or even worst after production deployment.</a:t>
            </a:r>
          </a:p>
          <a:p>
            <a:endParaRPr lang="en-US"/>
          </a:p>
          <a:p>
            <a:r>
              <a:rPr lang="en-US"/>
              <a:t>Secret Management is important as you don’t want developers posting passwords in plain text in the docker file in any way.  It is a better practice to pass the password as an environment variable in secret, to reduce the attack vector.   It is also important to recommend that the customer externalize the Secret Management like using Azure </a:t>
            </a:r>
            <a:r>
              <a:rPr lang="en-US" err="1"/>
              <a:t>KeyVault</a:t>
            </a:r>
            <a:r>
              <a:rPr lang="en-US"/>
              <a:t> instead of the Secret Management capability provided natively by the cluster.   The reasons for that is because if ever the cluster is compromised so will be the secrets.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1118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85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188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Kubernetes provides built-in security features to protect your identities, secrets, and network, and AKS builds on those features to further protect your workloads by leveraging the extensive security features offered by the Azure platform.</a:t>
            </a:r>
          </a:p>
          <a:p>
            <a:r>
              <a:rPr lang="en-US"/>
              <a:t>With AKS the master tier is hidden from the customer and secured by Azure.  The main data points that need to be addressed from here is Node, Pod, and Network Security along with Identity.</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Looking at Pod security it is about securing the app running in the pod.  Essentially, it is Runtime security, meaning process, network, storage and </a:t>
            </a:r>
            <a:r>
              <a:rPr lang="en-US" err="1"/>
              <a:t>syscall</a:t>
            </a:r>
            <a:r>
              <a:rPr lang="en-US"/>
              <a:t> protection. It is also about</a:t>
            </a:r>
            <a:r>
              <a:rPr lang="en-US" sz="882">
                <a:latin typeface="Segoe UI" panose="020B0502040204020203" pitchFamily="34" charset="0"/>
              </a:rPr>
              <a:t> resource isolation by making sure that resources are running within dedicated namespaces and that certain resources (such as storage volumes) are only accessible by certain processes</a:t>
            </a:r>
            <a:r>
              <a:rPr lang="en-US"/>
              <a:t>.</a:t>
            </a:r>
          </a:p>
          <a:p>
            <a:endParaRPr lang="en-US"/>
          </a:p>
          <a:p>
            <a:r>
              <a:rPr lang="en-US"/>
              <a:t>Node security is about protecting the Kubernetes Worker Node from attack.  There are a series of Kubernetes CIS benchmark checks specific to Worker Nodes that would be applicable here. </a:t>
            </a:r>
          </a:p>
          <a:p>
            <a:endParaRPr lang="en-US"/>
          </a:p>
          <a:p>
            <a:r>
              <a:rPr lang="en-US"/>
              <a:t>Although Network security is mentioned as part of the application security, another aspect of network security is L3 and L7 based attacks that need to be protected against.   There are a couple of ways that network protection can be enabled to achieve L3 and L7 protection.  Leveraging a Service Mesh such as </a:t>
            </a:r>
            <a:r>
              <a:rPr lang="en-US" err="1"/>
              <a:t>Istio</a:t>
            </a:r>
            <a:r>
              <a:rPr lang="en-US"/>
              <a:t>, Azure Gatekeeper, 3</a:t>
            </a:r>
            <a:r>
              <a:rPr lang="en-US" baseline="30000"/>
              <a:t>rd</a:t>
            </a:r>
            <a:r>
              <a:rPr lang="en-US"/>
              <a:t> party solutions like </a:t>
            </a:r>
            <a:r>
              <a:rPr lang="en-US" err="1"/>
              <a:t>Twistlock</a:t>
            </a:r>
            <a:r>
              <a:rPr lang="en-US"/>
              <a:t> and others.</a:t>
            </a:r>
          </a:p>
          <a:p>
            <a:endParaRPr lang="en-US"/>
          </a:p>
          <a:p>
            <a:r>
              <a:rPr lang="en-US"/>
              <a:t>When looking at Identity the conversation is about utilizing Service Principals or Managed Identity within Azure to provide a secure way for Applications to access other Azure resources like Key Vault, or Azure blobs.</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a:latin typeface="Segoe UI" panose="020B0502040204020203" pitchFamily="34" charset="0"/>
              </a:rPr>
              <a:t>Enforcing compliance through the application of </a:t>
            </a:r>
            <a:r>
              <a:rPr lang="en-US" sz="900" err="1">
                <a:cs typeface="Segoe UI"/>
              </a:rPr>
              <a:t>Kuberenetes</a:t>
            </a:r>
            <a:r>
              <a:rPr lang="en-US" sz="900">
                <a:cs typeface="Segoe UI"/>
              </a:rPr>
              <a:t> CIS </a:t>
            </a:r>
            <a:r>
              <a:rPr lang="en-US" sz="900" err="1">
                <a:cs typeface="Segoe UI"/>
              </a:rPr>
              <a:t>Bechmark</a:t>
            </a:r>
            <a:r>
              <a:rPr lang="en-US" sz="900">
                <a:cs typeface="Segoe UI"/>
              </a:rPr>
              <a:t> for example or customer specific controls.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a:latin typeface="Segoe UI" panose="020B0502040204020203" pitchFamily="34" charset="0"/>
              </a:rPr>
              <a:t>Enabling Kubernetes Audit Logs to be captured and processed by Azure Monitor or other monitoring solutions and used to investigate suspicious API requests, to collect statistics, or to generate alerts in case of unwanted API calls.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652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 Security is not a new concept for enterprises, the point here is to reinforce that in a container ecosystem the host running the Kubernetes cluster still needs to be maintained to close a privileged attack vector.</a:t>
            </a:r>
          </a:p>
          <a:p>
            <a:endParaRPr lang="en-US"/>
          </a:p>
          <a:p>
            <a:r>
              <a:rPr lang="en-US"/>
              <a:t>Ensuring the host is up to date, free of vulnerabilities and is adhering to Compliance best practices is still required and really is even more important in a container ecosystem because containers use a shared OS model and an attack on a vulnerability in the host OS could lead to a compromise of all containers.</a:t>
            </a:r>
          </a:p>
          <a:p>
            <a:endParaRPr lang="en-US"/>
          </a:p>
          <a:p>
            <a:r>
              <a:rPr lang="en-US"/>
              <a:t>We need to standardize on a shared OS kernel that is as small as possible to reduce the attack surface by removing unnecessary components and by hardening the host to established standards such as Linux CIS and continuously monitoring for unpatched vulnerabilities.</a:t>
            </a:r>
          </a:p>
          <a:p>
            <a:endParaRPr lang="en-US"/>
          </a:p>
          <a:p>
            <a:r>
              <a:rPr lang="en-US"/>
              <a:t>Rounding the security up with Runtime Security at the Host level will leave the customer with adequate security controls.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12/9/19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03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how these services fit with each other:</a:t>
            </a:r>
          </a:p>
          <a:p>
            <a:endParaRPr lang="en-US"/>
          </a:p>
          <a:p>
            <a:pPr marL="171450" indent="-171450">
              <a:buFontTx/>
              <a:buChar char="-"/>
            </a:pPr>
            <a:r>
              <a:rPr lang="en-US"/>
              <a:t>Azure Policy sits on ARM, which means that you can apply policies to every service exposed to ARM. </a:t>
            </a:r>
          </a:p>
          <a:p>
            <a:pPr marL="171450" indent="-171450">
              <a:buFontTx/>
              <a:buChar char="-"/>
            </a:pPr>
            <a:r>
              <a:rPr lang="en-US"/>
              <a:t>Blueprints are built from ARM templates, so it is also engrained in the platform</a:t>
            </a:r>
          </a:p>
          <a:p>
            <a:pPr marL="171450" indent="-171450">
              <a:buFontTx/>
              <a:buChar char="-"/>
            </a:pPr>
            <a:r>
              <a:rPr lang="en-US"/>
              <a:t>Azure Resource Graph caches all the information from ARM rather than making calls every time you need information, making more efficient the exploration process</a:t>
            </a:r>
          </a:p>
          <a:p>
            <a:pPr marL="171450" indent="-171450">
              <a:buFontTx/>
              <a:buChar char="-"/>
            </a:pPr>
            <a:r>
              <a:rPr lang="en-US"/>
              <a:t>Management groups are a feature of the portal, which works along policies and blueprints to make subscription management and governance much easier to implement.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9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11.xml"/><Relationship Id="rId4" Type="http://schemas.openxmlformats.org/officeDocument/2006/relationships/image" Target="../media/image44.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g"/></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C5A3-7A97-3E4A-A128-F8CF1703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3ACF9-C26E-B849-8857-9FEF320A4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F781A2-A45B-3D4C-A5C1-4BBECFEDB191}"/>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64983AA1-43CC-6944-8272-0388710E1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13707-7FC7-CB4E-9865-499CF33A267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5986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CA50-21A5-5946-8C8B-2104A91D0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B3E32-978D-CB45-A8E1-3EC1F277E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26097-1C72-B542-9A3D-074755967E87}"/>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B020EA25-CC54-9447-984A-75E33E85D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4BE3-2722-C843-8C16-5F413BA648E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13896021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024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128669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825546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00600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47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64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88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89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361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534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B6427-DE87-1B46-8317-61FFB4E42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ED67D2-BBAE-8848-A488-BF3E041C6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729F9-D430-144D-867C-5A1E89315B69}"/>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DDB7EE1D-B26E-B94D-83A1-06AE8E21B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AE230-5698-2343-9108-2C37D5C15903}"/>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4221437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12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066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1091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5216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24435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161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8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670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581699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246095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858081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6774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025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12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5879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846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280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34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4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37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083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242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20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6248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38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916071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0234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746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3688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833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07858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359446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93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573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48842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27392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48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1565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957252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726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404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546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202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562210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869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77563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414053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93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337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80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930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cis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lvl1pPr>
          </a:lstStyle>
          <a:p>
            <a:r>
              <a:rPr lang="en-US"/>
              <a:t>Click to add a slide title, ideally phrased as a question</a:t>
            </a:r>
          </a:p>
        </p:txBody>
      </p:sp>
      <p:sp>
        <p:nvSpPr>
          <p:cNvPr id="4" name="Text Placeholder 3"/>
          <p:cNvSpPr>
            <a:spLocks noGrp="1"/>
          </p:cNvSpPr>
          <p:nvPr>
            <p:ph type="body" sz="quarter" idx="10"/>
          </p:nvPr>
        </p:nvSpPr>
        <p:spPr>
          <a:xfrm>
            <a:off x="586390" y="2586895"/>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108B31-FBED-4CCB-A740-05662DDD602B}"/>
              </a:ext>
            </a:extLst>
          </p:cNvPr>
          <p:cNvSpPr/>
          <p:nvPr userDrawn="1"/>
        </p:nvSpPr>
        <p:spPr bwMode="auto">
          <a:xfrm>
            <a:off x="586391" y="1267367"/>
            <a:ext cx="18520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A1C005F9-3618-48F4-B45B-E2A7A6E072F9}"/>
              </a:ext>
            </a:extLst>
          </p:cNvPr>
          <p:cNvSpPr txBox="1"/>
          <p:nvPr userDrawn="1"/>
        </p:nvSpPr>
        <p:spPr>
          <a:xfrm>
            <a:off x="1367894" y="1477130"/>
            <a:ext cx="851025" cy="492443"/>
          </a:xfrm>
          <a:prstGeom prst="rect">
            <a:avLst/>
          </a:prstGeom>
          <a:noFill/>
        </p:spPr>
        <p:txBody>
          <a:bodyPr wrap="square" lIns="0" tIns="0" rIns="0" bIns="0" rtlCol="0">
            <a:spAutoFit/>
          </a:bodyPr>
          <a:lstStyle/>
          <a:p>
            <a:pPr algn="r"/>
            <a:r>
              <a:rPr lang="en-US" sz="1600">
                <a:solidFill>
                  <a:schemeClr val="tx2"/>
                </a:solidFill>
                <a:latin typeface="+mj-lt"/>
              </a:rPr>
              <a:t>Decision required </a:t>
            </a:r>
            <a:endParaRPr lang="en-US" sz="1400">
              <a:solidFill>
                <a:schemeClr val="tx2"/>
              </a:solidFill>
              <a:latin typeface="+mj-lt"/>
            </a:endParaRPr>
          </a:p>
        </p:txBody>
      </p:sp>
      <p:sp>
        <p:nvSpPr>
          <p:cNvPr id="8" name="Rectangle 7">
            <a:extLst>
              <a:ext uri="{FF2B5EF4-FFF2-40B4-BE49-F238E27FC236}">
                <a16:creationId xmlns:a16="http://schemas.microsoft.com/office/drawing/2014/main" id="{80334510-15F1-4688-B466-E856D60DE62F}"/>
              </a:ext>
            </a:extLst>
          </p:cNvPr>
          <p:cNvSpPr/>
          <p:nvPr userDrawn="1"/>
        </p:nvSpPr>
        <p:spPr bwMode="auto">
          <a:xfrm>
            <a:off x="2489201" y="1267367"/>
            <a:ext cx="91157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74C1217-9C86-429E-AE91-F5747D9C7BFB}"/>
              </a:ext>
            </a:extLst>
          </p:cNvPr>
          <p:cNvGrpSpPr/>
          <p:nvPr userDrawn="1"/>
        </p:nvGrpSpPr>
        <p:grpSpPr>
          <a:xfrm>
            <a:off x="867768" y="1548507"/>
            <a:ext cx="364331" cy="364331"/>
            <a:chOff x="1337668" y="4061870"/>
            <a:chExt cx="364331" cy="364331"/>
          </a:xfrm>
          <a:solidFill>
            <a:schemeClr val="accent3"/>
          </a:solidFill>
        </p:grpSpPr>
        <p:sp>
          <p:nvSpPr>
            <p:cNvPr id="10" name="Oval 9">
              <a:extLst>
                <a:ext uri="{FF2B5EF4-FFF2-40B4-BE49-F238E27FC236}">
                  <a16:creationId xmlns:a16="http://schemas.microsoft.com/office/drawing/2014/main" id="{F75FBD9D-A83B-4D22-8BDE-C9323E3F423C}"/>
                </a:ext>
              </a:extLst>
            </p:cNvPr>
            <p:cNvSpPr/>
            <p:nvPr/>
          </p:nvSpPr>
          <p:spPr bwMode="auto">
            <a:xfrm>
              <a:off x="1337668" y="4061870"/>
              <a:ext cx="364331" cy="36433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check" title="Icon of a checkmark">
              <a:extLst>
                <a:ext uri="{FF2B5EF4-FFF2-40B4-BE49-F238E27FC236}">
                  <a16:creationId xmlns:a16="http://schemas.microsoft.com/office/drawing/2014/main" id="{EEC998C0-BBD4-4B1D-8475-18D9D9059F9E}"/>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 name="Text Placeholder 3">
            <a:extLst>
              <a:ext uri="{FF2B5EF4-FFF2-40B4-BE49-F238E27FC236}">
                <a16:creationId xmlns:a16="http://schemas.microsoft.com/office/drawing/2014/main" id="{974A80B6-B7DC-484C-B4A4-5EC0AB692365}"/>
              </a:ext>
            </a:extLst>
          </p:cNvPr>
          <p:cNvSpPr>
            <a:spLocks noGrp="1"/>
          </p:cNvSpPr>
          <p:nvPr>
            <p:ph type="body" sz="quarter" idx="11" hasCustomPrompt="1"/>
          </p:nvPr>
        </p:nvSpPr>
        <p:spPr>
          <a:xfrm>
            <a:off x="2647950" y="1489677"/>
            <a:ext cx="8676282" cy="246221"/>
          </a:xfrm>
        </p:spPr>
        <p:txBody>
          <a:bodyPr wrap="square">
            <a:spAutoFit/>
          </a:bodyPr>
          <a:lstStyle>
            <a:lvl1pPr marL="0" indent="0">
              <a:buNone/>
              <a:defRPr sz="16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provide an explanation of the decision that’s required from the customer</a:t>
            </a:r>
          </a:p>
        </p:txBody>
      </p:sp>
    </p:spTree>
    <p:extLst>
      <p:ext uri="{BB962C8B-B14F-4D97-AF65-F5344CB8AC3E}">
        <p14:creationId xmlns:p14="http://schemas.microsoft.com/office/powerpoint/2010/main" val="15172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3554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14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105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8806304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31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88526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01525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566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273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7978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710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51465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568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7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712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76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8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331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7223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4835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6997724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3927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48176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1126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2094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154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464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888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479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79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66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6406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88426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442195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2800865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977970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377420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988812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935935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916139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26068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1078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13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1463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64632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907327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12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A3C6-D598-E243-A611-2B845342C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5FA63-29D8-F34A-9CE8-BCEBCC273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2F41D-F198-6645-A727-0257C6150A2E}"/>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6D929B61-2A9B-5041-AC8B-516420EC1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8BCD7-CD81-F84E-8ADC-FE8A29C91F76}"/>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71854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2223" y="24549"/>
            <a:ext cx="10515600" cy="1603931"/>
          </a:xfrm>
        </p:spPr>
        <p:txBody>
          <a:bodyPr/>
          <a:lstStyle>
            <a:lvl1pPr>
              <a:defRPr>
                <a:solidFill>
                  <a:srgbClr val="002060"/>
                </a:solidFill>
              </a:defRPr>
            </a:lvl1p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@dave_strebel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038823"/>
      </p:ext>
    </p:extLst>
  </p:cSld>
  <p:clrMapOvr>
    <a:overrideClrMapping bg1="lt1" tx1="dk1" bg2="lt2" tx2="dk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135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53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9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74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115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326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1222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27611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75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817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06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6</a:t>
            </a:r>
          </a:p>
        </p:txBody>
      </p:sp>
    </p:spTree>
    <p:extLst>
      <p:ext uri="{BB962C8B-B14F-4D97-AF65-F5344CB8AC3E}">
        <p14:creationId xmlns:p14="http://schemas.microsoft.com/office/powerpoint/2010/main" val="321458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4"/>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73466"/>
          </a:xfrm>
        </p:spPr>
        <p:txBody>
          <a:bodyPr wrap="square" lIns="0" tIns="0" rIns="0" bIns="0">
            <a:spAutoFit/>
          </a:bodyPr>
          <a:lstStyle>
            <a:lvl1pPr marL="0" indent="0">
              <a:lnSpc>
                <a:spcPct val="90000"/>
              </a:lnSpc>
              <a:spcBef>
                <a:spcPts val="0"/>
              </a:spcBef>
              <a:spcAft>
                <a:spcPts val="1470"/>
              </a:spcAft>
              <a:buNone/>
              <a:defRPr sz="2549" b="0" i="0">
                <a:solidFill>
                  <a:srgbClr val="000000"/>
                </a:solidFill>
                <a:latin typeface="+mn-lt"/>
              </a:defRPr>
            </a:lvl1pPr>
            <a:lvl2pPr marL="224097" indent="0">
              <a:lnSpc>
                <a:spcPct val="90000"/>
              </a:lnSpc>
              <a:spcBef>
                <a:spcPts val="0"/>
              </a:spcBef>
              <a:spcAft>
                <a:spcPts val="1470"/>
              </a:spcAft>
              <a:buNone/>
              <a:defRPr sz="1961">
                <a:solidFill>
                  <a:srgbClr val="000000"/>
                </a:solidFill>
              </a:defRPr>
            </a:lvl2pPr>
            <a:lvl3pPr marL="448193" indent="0">
              <a:spcBef>
                <a:spcPts val="0"/>
              </a:spcBef>
              <a:spcAft>
                <a:spcPts val="1470"/>
              </a:spcAft>
              <a:buNone/>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568637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2: two columns stepped for icon</a:t>
            </a:r>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60149"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829724"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36378" y="6431031"/>
            <a:ext cx="11326085" cy="95058"/>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980169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46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P Development Guidanc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rgbClr val="00B050"/>
                </a:solidFill>
              </a:defRPr>
            </a:lvl1pPr>
          </a:lstStyle>
          <a:p>
            <a:r>
              <a:rPr lang="en-US"/>
              <a:t>Click to add title</a:t>
            </a:r>
          </a:p>
        </p:txBody>
      </p:sp>
      <p:sp>
        <p:nvSpPr>
          <p:cNvPr id="6" name="TextBox 5">
            <a:extLst>
              <a:ext uri="{FF2B5EF4-FFF2-40B4-BE49-F238E27FC236}">
                <a16:creationId xmlns:a16="http://schemas.microsoft.com/office/drawing/2014/main" id="{7F42E6ED-FE0D-434B-8319-AFC1A8A3DEF0}"/>
              </a:ext>
            </a:extLst>
          </p:cNvPr>
          <p:cNvSpPr txBox="1"/>
          <p:nvPr userDrawn="1"/>
        </p:nvSpPr>
        <p:spPr>
          <a:xfrm>
            <a:off x="264029" y="6495393"/>
            <a:ext cx="2058833"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B050"/>
                </a:solidFill>
                <a:effectLst/>
                <a:uLnTx/>
                <a:uFillTx/>
                <a:latin typeface="Segoe UI" pitchFamily="34" charset="0"/>
                <a:ea typeface="+mn-ea"/>
                <a:cs typeface="+mn-cs"/>
              </a:rPr>
              <a:t>IP Development Guidance</a:t>
            </a:r>
          </a:p>
        </p:txBody>
      </p:sp>
      <p:sp>
        <p:nvSpPr>
          <p:cNvPr id="8" name="Text Placeholder 6">
            <a:extLst>
              <a:ext uri="{FF2B5EF4-FFF2-40B4-BE49-F238E27FC236}">
                <a16:creationId xmlns:a16="http://schemas.microsoft.com/office/drawing/2014/main" id="{1A4771FE-A791-4835-BC54-5D61B0EFAB74}"/>
              </a:ext>
            </a:extLst>
          </p:cNvPr>
          <p:cNvSpPr>
            <a:spLocks noGrp="1"/>
          </p:cNvSpPr>
          <p:nvPr>
            <p:ph type="body" sz="quarter" idx="11" hasCustomPrompt="1"/>
          </p:nvPr>
        </p:nvSpPr>
        <p:spPr>
          <a:xfrm>
            <a:off x="588263" y="1435502"/>
            <a:ext cx="10897148" cy="4631387"/>
          </a:xfrm>
          <a:prstGeom prst="rect">
            <a:avLst/>
          </a:prstGeom>
        </p:spPr>
        <p:txBody>
          <a:bodyPr anchor="t">
            <a:noAutofit/>
          </a:bodyPr>
          <a:lstStyle>
            <a:lvl1pPr marL="285640" indent="-285640">
              <a:spcBef>
                <a:spcPts val="588"/>
              </a:spcBef>
              <a:buClr>
                <a:srgbClr val="00B050"/>
              </a:buClr>
              <a:buFont typeface="Wingdings" panose="05000000000000000000" pitchFamily="2" charset="2"/>
              <a:buChar char="§"/>
              <a:defRPr lang="en-US" sz="1800" b="0" kern="1200" cap="none" baseline="0" dirty="0">
                <a:solidFill>
                  <a:srgbClr val="00B050"/>
                </a:solidFill>
                <a:latin typeface="Segoe UI" panose="020B0502040204020203" pitchFamily="34" charset="0"/>
                <a:ea typeface="+mj-ea"/>
                <a:cs typeface="Segoe UI" panose="020B0502040204020203" pitchFamily="34" charset="0"/>
              </a:defRPr>
            </a:lvl1pPr>
            <a:lvl2pPr>
              <a:defRPr sz="1600">
                <a:solidFill>
                  <a:srgbClr val="00B050"/>
                </a:solidFill>
              </a:defRPr>
            </a:lvl2pPr>
            <a:lvl3pPr>
              <a:defRPr sz="1400">
                <a:solidFill>
                  <a:srgbClr val="00B050"/>
                </a:solidFill>
              </a:defRPr>
            </a:lvl3pPr>
            <a:lvl4pPr>
              <a:defRPr sz="1200">
                <a:solidFill>
                  <a:srgbClr val="00B050"/>
                </a:solidFill>
              </a:defRPr>
            </a:lvl4pPr>
            <a:lvl5pPr>
              <a:defRPr>
                <a:solidFill>
                  <a:schemeClr val="bg1"/>
                </a:solidFill>
              </a:defRPr>
            </a:lvl5pPr>
          </a:lstStyle>
          <a:p>
            <a:pPr lvl="0"/>
            <a:r>
              <a:rPr lang="en-GB"/>
              <a:t>Click to insert text</a:t>
            </a:r>
          </a:p>
          <a:p>
            <a:pPr lvl="1"/>
            <a:r>
              <a:rPr lang="en-GB"/>
              <a:t>Click to insert text</a:t>
            </a:r>
          </a:p>
          <a:p>
            <a:pPr lvl="2"/>
            <a:r>
              <a:rPr lang="en-GB"/>
              <a:t>Click to insert text</a:t>
            </a:r>
          </a:p>
          <a:p>
            <a:pPr lvl="3"/>
            <a:r>
              <a:rPr lang="en-GB"/>
              <a:t>Click to insert text</a:t>
            </a:r>
          </a:p>
        </p:txBody>
      </p:sp>
    </p:spTree>
    <p:extLst>
      <p:ext uri="{BB962C8B-B14F-4D97-AF65-F5344CB8AC3E}">
        <p14:creationId xmlns:p14="http://schemas.microsoft.com/office/powerpoint/2010/main" val="3353983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35" name="Rectangle 34"/>
          <p:cNvSpPr>
            <a:spLocks noChangeArrowheads="1"/>
          </p:cNvSpPr>
          <p:nvPr userDrawn="1"/>
        </p:nvSpPr>
        <p:spPr bwMode="white">
          <a:xfrm>
            <a:off x="588263" y="1395603"/>
            <a:ext cx="2373272" cy="4560695"/>
          </a:xfrm>
          <a:prstGeom prst="rect">
            <a:avLst/>
          </a:prstGeom>
          <a:solidFill>
            <a:schemeClr val="tx2">
              <a:alpha val="50195"/>
            </a:schemeClr>
          </a:solidFill>
        </p:spPr>
        <p:txBody>
          <a:bodyPr wrap="none" lIns="129282" tIns="64633" rIns="129282" bIns="64633" anchor="ctr"/>
          <a:lstStyle/>
          <a:p>
            <a:pPr marL="0" marR="0" lvl="0" indent="0" algn="ctr" defTabSz="129278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44459"/>
            <a:ext cx="231697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4" y="2452919"/>
            <a:ext cx="2306521"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59536"/>
            <a:ext cx="229791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4" y="3455121"/>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15" tIns="53605" rIns="107215" bIns="53605"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00"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3976332"/>
            <a:ext cx="2536086" cy="606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86" tIns="45042" rIns="90086" bIns="45042"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6" y="2951312"/>
            <a:ext cx="2303989"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40557" y="1461119"/>
            <a:ext cx="2320978"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4" y="3383145"/>
            <a:ext cx="11285149"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7" y="3902194"/>
            <a:ext cx="11300271"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0" y="1476182"/>
            <a:ext cx="8812969" cy="342929"/>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750315" y="3457932"/>
            <a:ext cx="4225788" cy="342929"/>
          </a:xfrm>
          <a:prstGeom prst="rect">
            <a:avLst/>
          </a:prstGeom>
        </p:spPr>
        <p:txBody>
          <a:bodyPr anchor="ctr">
            <a:noAutofit/>
          </a:bodyPr>
          <a:lstStyle>
            <a:lvl1pPr marL="0" indent="0" algn="l">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026018"/>
            <a:ext cx="8733525" cy="276999"/>
          </a:xfrm>
          <a:prstGeom prst="rect">
            <a:avLst/>
          </a:prstGeom>
        </p:spPr>
        <p:txBody>
          <a:bodyPr/>
          <a:lstStyle>
            <a:lvl1pPr marL="274214" indent="-274214" algn="l" defTabSz="914012" rtl="0" eaLnBrk="1" latinLnBrk="0" hangingPunct="1">
              <a:lnSpc>
                <a:spcPct val="100000"/>
              </a:lnSpc>
              <a:spcBef>
                <a:spcPts val="600"/>
              </a:spcBef>
              <a:buClr>
                <a:schemeClr val="bg1"/>
              </a:buClr>
              <a:buSzPct val="100000"/>
              <a:buFont typeface="Wingdings" panose="05000000000000000000" pitchFamily="2" charset="2"/>
              <a:buChar char="§"/>
              <a:defRPr lang="en-US" sz="1800" b="0" kern="1200" cap="all" baseline="0" dirty="0">
                <a:solidFill>
                  <a:srgbClr val="FFFFFF"/>
                </a:solidFill>
                <a:latin typeface="+mn-lt"/>
                <a:ea typeface="+mj-ea"/>
                <a:cs typeface="Segoe UI" pitchFamily="34" charset="0"/>
              </a:defRPr>
            </a:lvl1pPr>
            <a:lvl2pPr marL="548430"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64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6859"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07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087144" y="3001393"/>
            <a:ext cx="4101056" cy="315708"/>
          </a:xfrm>
          <a:prstGeom prst="rect">
            <a:avLst/>
          </a:prstGeo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85217" y="462292"/>
            <a:ext cx="4620945" cy="553998"/>
          </a:xfrm>
          <a:prstGeom prst="rect">
            <a:avLst/>
          </a:prstGeom>
          <a:noFill/>
        </p:spPr>
        <p:txBody>
          <a:bodyPr wrap="none" lIns="0" tIns="0" rIns="0" bIns="0" rtlCol="0">
            <a:spAutoFit/>
          </a:bodyPr>
          <a:lstStyle/>
          <a:p>
            <a:pPr algn="l"/>
            <a:r>
              <a:rPr lang="en-US" sz="3600" spc="-50" baseline="0">
                <a:solidFill>
                  <a:schemeClr val="bg1"/>
                </a:solidFill>
                <a:latin typeface="+mj-lt"/>
              </a:rPr>
              <a:t>Workshop information</a:t>
            </a:r>
          </a:p>
        </p:txBody>
      </p:sp>
    </p:spTree>
    <p:extLst>
      <p:ext uri="{BB962C8B-B14F-4D97-AF65-F5344CB8AC3E}">
        <p14:creationId xmlns:p14="http://schemas.microsoft.com/office/powerpoint/2010/main" val="44400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Hidden Instructions">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4" name="Text Placeholder 6">
            <a:extLst>
              <a:ext uri="{FF2B5EF4-FFF2-40B4-BE49-F238E27FC236}">
                <a16:creationId xmlns:a16="http://schemas.microsoft.com/office/drawing/2014/main" id="{7995784B-C45B-48E8-9092-07A1A9AE2C9C}"/>
              </a:ext>
            </a:extLst>
          </p:cNvPr>
          <p:cNvSpPr>
            <a:spLocks noGrp="1"/>
          </p:cNvSpPr>
          <p:nvPr>
            <p:ph type="body" sz="quarter" idx="11"/>
          </p:nvPr>
        </p:nvSpPr>
        <p:spPr>
          <a:xfrm>
            <a:off x="588263" y="1435502"/>
            <a:ext cx="10897148" cy="4097131"/>
          </a:xfrm>
          <a:prstGeom prst="rect">
            <a:avLst/>
          </a:prstGeom>
        </p:spPr>
        <p:txBody>
          <a:bodyPr anchor="t">
            <a:noAutofit/>
          </a:bodyPr>
          <a:lstStyle>
            <a:lvl1pPr marL="285640" indent="-285640">
              <a:spcBef>
                <a:spcPts val="588"/>
              </a:spcBef>
              <a:buClr>
                <a:schemeClr val="bg1"/>
              </a:buClr>
              <a:buFont typeface="Wingdings" panose="05000000000000000000" pitchFamily="2" charset="2"/>
              <a:buChar char="§"/>
              <a:defRPr lang="en-US" sz="1800" b="0" kern="1200" cap="none" baseline="0" dirty="0">
                <a:solidFill>
                  <a:schemeClr val="bg1"/>
                </a:solidFill>
                <a:latin typeface="Segoe UI" panose="020B0502040204020203" pitchFamily="34" charset="0"/>
                <a:ea typeface="+mj-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 name="Title 6">
            <a:extLst>
              <a:ext uri="{FF2B5EF4-FFF2-40B4-BE49-F238E27FC236}">
                <a16:creationId xmlns:a16="http://schemas.microsoft.com/office/drawing/2014/main" id="{6CC253E6-8ADB-485A-AC0B-BEF24D70C817}"/>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Click to insert title</a:t>
            </a:r>
          </a:p>
        </p:txBody>
      </p:sp>
    </p:spTree>
    <p:extLst>
      <p:ext uri="{BB962C8B-B14F-4D97-AF65-F5344CB8AC3E}">
        <p14:creationId xmlns:p14="http://schemas.microsoft.com/office/powerpoint/2010/main" val="387132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98338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88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816197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007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96049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5285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318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455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92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35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63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3932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125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259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9371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8643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21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7908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3480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1010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98292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8259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2381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4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939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1504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9121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6988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6723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60AA-642E-43B3-AEA0-D9030C87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86ECE-DB8C-4472-BCCA-091CB509B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B82FB-1BEF-44A9-93FF-2F5518A8CAE3}"/>
              </a:ext>
            </a:extLst>
          </p:cNvPr>
          <p:cNvSpPr>
            <a:spLocks noGrp="1"/>
          </p:cNvSpPr>
          <p:nvPr>
            <p:ph type="dt" sz="half" idx="10"/>
          </p:nvPr>
        </p:nvSpPr>
        <p:spPr/>
        <p:txBody>
          <a:bodyPr/>
          <a:lstStyle/>
          <a:p>
            <a:fld id="{5059C165-19DE-4F27-BAE0-0504FAA08E6E}" type="datetimeFigureOut">
              <a:rPr lang="en-US" smtClean="0"/>
              <a:t>12/9/19</a:t>
            </a:fld>
            <a:endParaRPr lang="en-US"/>
          </a:p>
        </p:txBody>
      </p:sp>
      <p:sp>
        <p:nvSpPr>
          <p:cNvPr id="5" name="Footer Placeholder 4">
            <a:extLst>
              <a:ext uri="{FF2B5EF4-FFF2-40B4-BE49-F238E27FC236}">
                <a16:creationId xmlns:a16="http://schemas.microsoft.com/office/drawing/2014/main" id="{413F9C48-13D3-4080-990B-19D4C9481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5D8D7-391B-4874-9FEC-CDE5133A8A15}"/>
              </a:ext>
            </a:extLst>
          </p:cNvPr>
          <p:cNvSpPr>
            <a:spLocks noGrp="1"/>
          </p:cNvSpPr>
          <p:nvPr>
            <p:ph type="sldNum" sz="quarter" idx="12"/>
          </p:nvPr>
        </p:nvSpPr>
        <p:spPr/>
        <p:txBody>
          <a:bodyPr/>
          <a:lstStyle/>
          <a:p>
            <a:fld id="{571B04FD-EB89-4164-89D4-F46F8B94994C}" type="slidenum">
              <a:rPr lang="en-US" smtClean="0"/>
              <a:t>‹#›</a:t>
            </a:fld>
            <a:endParaRPr lang="en-US"/>
          </a:p>
        </p:txBody>
      </p:sp>
    </p:spTree>
    <p:extLst>
      <p:ext uri="{BB962C8B-B14F-4D97-AF65-F5344CB8AC3E}">
        <p14:creationId xmlns:p14="http://schemas.microsoft.com/office/powerpoint/2010/main" val="13565235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hank you 1">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65803318-AA0A-44CB-8429-8D320CB14E1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Box 4">
            <a:extLst>
              <a:ext uri="{FF2B5EF4-FFF2-40B4-BE49-F238E27FC236}">
                <a16:creationId xmlns:a16="http://schemas.microsoft.com/office/drawing/2014/main" id="{3CAC56E9-095C-492A-8E6F-8A59D9B1FDEC}"/>
              </a:ext>
            </a:extLst>
          </p:cNvPr>
          <p:cNvSpPr txBox="1"/>
          <p:nvPr userDrawn="1"/>
        </p:nvSpPr>
        <p:spPr>
          <a:xfrm>
            <a:off x="7325833" y="5188688"/>
            <a:ext cx="4095032" cy="1015663"/>
          </a:xfrm>
          <a:prstGeom prst="rect">
            <a:avLst/>
          </a:prstGeom>
          <a:noFill/>
        </p:spPr>
        <p:txBody>
          <a:bodyPr wrap="none" lIns="0" tIns="0" rIns="0" bIns="0" rtlCol="0">
            <a:spAutoFit/>
          </a:bodyPr>
          <a:lstStyle/>
          <a:p>
            <a:pPr algn="l"/>
            <a:r>
              <a:rPr lang="en-US" sz="6600">
                <a:solidFill>
                  <a:srgbClr val="0078D4"/>
                </a:solidFill>
              </a:rPr>
              <a:t>Thank You!</a:t>
            </a:r>
          </a:p>
        </p:txBody>
      </p:sp>
    </p:spTree>
    <p:extLst>
      <p:ext uri="{BB962C8B-B14F-4D97-AF65-F5344CB8AC3E}">
        <p14:creationId xmlns:p14="http://schemas.microsoft.com/office/powerpoint/2010/main" val="248512784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1">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702779"/>
            <a:ext cx="9144000" cy="830997"/>
          </a:xfrm>
          <a:prstGeom prst="rect">
            <a:avLst/>
          </a:prstGeom>
          <a:noFill/>
        </p:spPr>
        <p:txBody>
          <a:bodyPr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200" y="3777045"/>
            <a:ext cx="9144000" cy="430887"/>
          </a:xfrm>
          <a:prstGeom prst="rect">
            <a:avLst/>
          </a:prstGeom>
          <a:noFill/>
        </p:spPr>
        <p:txBody>
          <a:bodyPr wrap="square" lIns="0" tIns="0" rIns="0" bIns="0">
            <a:spAutoFit/>
          </a:bodyPr>
          <a:lstStyle>
            <a:lvl1pPr marL="0" indent="0">
              <a:spcBef>
                <a:spcPts val="0"/>
              </a:spcBef>
              <a:buNone/>
              <a:defRPr sz="28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5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pic>
        <p:nvPicPr>
          <p:cNvPr id="9" name="Picture 8" descr="Microsoft Inspire + Microsoft Ready event logo">
            <a:extLst>
              <a:ext uri="{FF2B5EF4-FFF2-40B4-BE49-F238E27FC236}">
                <a16:creationId xmlns:a16="http://schemas.microsoft.com/office/drawing/2014/main" id="{09726143-767C-4BD7-8F70-A89C2C8BAD67}"/>
              </a:ext>
            </a:extLst>
          </p:cNvPr>
          <p:cNvPicPr>
            <a:picLocks noChangeAspect="1"/>
          </p:cNvPicPr>
          <p:nvPr/>
        </p:nvPicPr>
        <p:blipFill>
          <a:blip r:embed="rId3"/>
          <a:stretch>
            <a:fillRect/>
          </a:stretch>
        </p:blipFill>
        <p:spPr>
          <a:xfrm>
            <a:off x="599440" y="3009448"/>
            <a:ext cx="4413695" cy="1216131"/>
          </a:xfrm>
          <a:prstGeom prst="rect">
            <a:avLst/>
          </a:prstGeom>
        </p:spPr>
      </p:pic>
      <p:pic>
        <p:nvPicPr>
          <p:cNvPr id="12" name="Picture 11">
            <a:extLst>
              <a:ext uri="{FF2B5EF4-FFF2-40B4-BE49-F238E27FC236}">
                <a16:creationId xmlns:a16="http://schemas.microsoft.com/office/drawing/2014/main" id="{D1FFA2D5-14A9-4AC9-9E46-E95020BA3E15}"/>
              </a:ext>
              <a:ext uri="{C183D7F6-B498-43B3-948B-1728B52AA6E4}">
                <adec:decorative xmlns:adec="http://schemas.microsoft.com/office/drawing/2017/decorative" val="1"/>
              </a:ext>
            </a:extLst>
          </p:cNvPr>
          <p:cNvPicPr>
            <a:picLocks noChangeAspect="1"/>
          </p:cNvPicPr>
          <p:nvPr/>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89248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9600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024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7878770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199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116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169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889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987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2344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428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4093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64949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5926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1236972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1312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614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41328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2787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30990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492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95126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733475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66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931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5684357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4155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33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468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40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938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840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15421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77372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803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D544-FBF4-4238-A113-F9886F3CA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BB8FB7-38AF-431B-8D73-845BB4B74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C1B393-B29F-4683-BB8B-175ECAAFC42C}"/>
              </a:ext>
            </a:extLst>
          </p:cNvPr>
          <p:cNvSpPr>
            <a:spLocks noGrp="1"/>
          </p:cNvSpPr>
          <p:nvPr>
            <p:ph type="dt" sz="half" idx="10"/>
          </p:nvPr>
        </p:nvSpPr>
        <p:spPr/>
        <p:txBody>
          <a:bodyPr/>
          <a:lstStyle/>
          <a:p>
            <a:fld id="{477D22B1-8983-4C61-9BD5-5DF7E00AF763}" type="datetimeFigureOut">
              <a:rPr lang="en-US" smtClean="0"/>
              <a:t>12/9/19</a:t>
            </a:fld>
            <a:endParaRPr lang="en-US"/>
          </a:p>
        </p:txBody>
      </p:sp>
      <p:sp>
        <p:nvSpPr>
          <p:cNvPr id="5" name="Footer Placeholder 4">
            <a:extLst>
              <a:ext uri="{FF2B5EF4-FFF2-40B4-BE49-F238E27FC236}">
                <a16:creationId xmlns:a16="http://schemas.microsoft.com/office/drawing/2014/main" id="{8BDBE565-2AF0-4C6D-B030-766DA6266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ADC9B-1A3B-4641-9467-EEE95AF38433}"/>
              </a:ext>
            </a:extLst>
          </p:cNvPr>
          <p:cNvSpPr>
            <a:spLocks noGrp="1"/>
          </p:cNvSpPr>
          <p:nvPr>
            <p:ph type="sldNum" sz="quarter" idx="12"/>
          </p:nvPr>
        </p:nvSpPr>
        <p:spPr/>
        <p:txBody>
          <a:bodyPr/>
          <a:lstStyle/>
          <a:p>
            <a:fld id="{9936FF62-CB90-4366-A6FA-121AAE7F97CC}" type="slidenum">
              <a:rPr lang="en-US" smtClean="0"/>
              <a:t>‹#›</a:t>
            </a:fld>
            <a:endParaRPr lang="en-US"/>
          </a:p>
        </p:txBody>
      </p:sp>
    </p:spTree>
    <p:extLst>
      <p:ext uri="{BB962C8B-B14F-4D97-AF65-F5344CB8AC3E}">
        <p14:creationId xmlns:p14="http://schemas.microsoft.com/office/powerpoint/2010/main" val="1457947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1179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674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56029396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4F1D-DFE3-487E-A30B-5F807A013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6EF2D-0A7D-4199-9453-D83B2376C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C512FC-FBD7-4BA4-8F9F-556A1442CD0D}"/>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CF9CD689-2802-4E11-93CB-447575508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42595-F5A8-427F-B392-867859FADF16}"/>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400958545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8AA6-D374-4537-B018-76AF41DFD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F9BE9-AA56-4A12-B26C-236D38D9C2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F9722-420B-47D5-B812-C406C059D170}"/>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7851853F-729E-4FF4-8D68-7CA24744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B200C-C185-4DB7-87C6-557BD14D81F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5104398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5A2F-884E-4BA2-B908-51542416B6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12E47E-FCF7-4D06-BF1A-6A607870F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36EF42-D8B8-4B7B-BDA8-9453050577AC}"/>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2ED11117-9443-4D49-9FD2-5D1D1F8B5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E08C4-4062-484B-96C5-A84AD6002190}"/>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87866585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C36D-E087-4F13-A022-E38C7EBAD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6EEB8-0AAA-47C2-9434-C41F2A2C40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83895-51EF-4D98-8AEA-F5C9633769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83699-9009-45C9-8569-D18F0E0E42DD}"/>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6" name="Footer Placeholder 5">
            <a:extLst>
              <a:ext uri="{FF2B5EF4-FFF2-40B4-BE49-F238E27FC236}">
                <a16:creationId xmlns:a16="http://schemas.microsoft.com/office/drawing/2014/main" id="{2DF8D70E-6E7A-4EFA-B6DE-19B00F1F9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7E9AA-13C9-401E-8735-9047F757AC05}"/>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4073067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FEB4-59B0-427B-B909-F875997E8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2483A3-11DE-4AD8-A7EF-F7C07CF60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E1C59-0394-4EFF-A9C2-C29D30D412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45D7D3-FC7F-4A57-A666-694A5854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0B5732-67CB-49BF-BFCB-F270559CF9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7915D3-0216-405D-8B1B-EF9F0A68D8AB}"/>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8" name="Footer Placeholder 7">
            <a:extLst>
              <a:ext uri="{FF2B5EF4-FFF2-40B4-BE49-F238E27FC236}">
                <a16:creationId xmlns:a16="http://schemas.microsoft.com/office/drawing/2014/main" id="{B315594D-FC8E-4D1C-82F0-BB197775D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E10D18-0EA7-4B66-87E2-0B0B572FBB8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9941592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1641-7631-4FA8-9E99-1BDDD2050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FCF5C-BA35-4D4C-B272-2CB5C5BEED19}"/>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4" name="Footer Placeholder 3">
            <a:extLst>
              <a:ext uri="{FF2B5EF4-FFF2-40B4-BE49-F238E27FC236}">
                <a16:creationId xmlns:a16="http://schemas.microsoft.com/office/drawing/2014/main" id="{60ED3D07-CD82-4C1F-A646-1FFCA7650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BB4AA-DC08-4071-92D8-D64581E69FFB}"/>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15622993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A01F3-DEC5-48A0-B0FA-E00416BB0B6C}"/>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3" name="Footer Placeholder 2">
            <a:extLst>
              <a:ext uri="{FF2B5EF4-FFF2-40B4-BE49-F238E27FC236}">
                <a16:creationId xmlns:a16="http://schemas.microsoft.com/office/drawing/2014/main" id="{A789710C-7A08-4311-B9F5-D9583F18D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A36249-5193-40FA-AF22-C8E873088FD2}"/>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0331292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731C-7E1D-4675-BDCD-42A41583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309B46-66E4-4BDD-A6F0-AACE14EC7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23D8-DB52-487A-A4C9-1C2884314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482C43-0417-454B-8ACC-7D1C5A521537}"/>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6" name="Footer Placeholder 5">
            <a:extLst>
              <a:ext uri="{FF2B5EF4-FFF2-40B4-BE49-F238E27FC236}">
                <a16:creationId xmlns:a16="http://schemas.microsoft.com/office/drawing/2014/main" id="{A3F632EF-604F-4821-ABF2-71BAE91F0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7B609-4735-4A1D-A51B-4B3BE999723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740978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74045952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F01E-8CE2-4B93-8A4C-5D5894A82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8D42C-65AA-409B-983F-24CCEF556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18632-68D6-4459-A244-CF8C233FF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84D9CD-101B-48B3-8F76-422C0A95DBF1}"/>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6" name="Footer Placeholder 5">
            <a:extLst>
              <a:ext uri="{FF2B5EF4-FFF2-40B4-BE49-F238E27FC236}">
                <a16:creationId xmlns:a16="http://schemas.microsoft.com/office/drawing/2014/main" id="{ECC0BECE-9416-49EB-A9BC-ED815980A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DCDF8-6DEF-4A1C-8F04-838F82341809}"/>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91196748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217F-0499-48C4-BE39-BA41B5619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15E6A0-E1A6-49B0-98F4-B71938882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FA9C1-3B13-4B84-B1A7-90BDF47C3FB9}"/>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8A01E05B-31EF-4CFA-B458-7612BD6F5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B3B7B-B04E-4C93-97BE-DB201F968D8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39198832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2E174-4638-4060-B9C2-43999AA5D3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1A508C-6CCA-4D88-93C4-1B85264B34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87E2-4297-472C-A926-7A75254E3DF3}"/>
              </a:ext>
            </a:extLst>
          </p:cNvPr>
          <p:cNvSpPr>
            <a:spLocks noGrp="1"/>
          </p:cNvSpPr>
          <p:nvPr>
            <p:ph type="dt" sz="half" idx="10"/>
          </p:nvPr>
        </p:nvSpPr>
        <p:spPr/>
        <p:txBody>
          <a:body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4264765F-FE8B-4B47-8856-A7D56FA87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61B70-52AB-4F04-9549-C9F9A776B6EA}"/>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6638411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5943831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8311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347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981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3692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768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66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25DF-E33E-7443-A299-4212E4141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813CCC-83BC-5447-B326-E3961157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1A0D3-3344-DB4A-85E7-664DA695A759}"/>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369BDEF8-34BA-BF47-8503-5E97A817B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E5CE0-6F57-D747-A644-B214DB15D68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423099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2630562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62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884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562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123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960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926027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7585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7321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2762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03330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421149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6216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925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803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3375299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70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49485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076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922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2557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5934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172123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587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361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6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2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42908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42773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22541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60842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511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000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264640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204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87558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6C1C-412B-4F49-BF55-B85EE5497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E4FD0-619F-F047-A656-C1D117D6E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DC627-5325-154E-A74B-1D87785A8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FF40E-2E1B-1145-8005-ED8FE5563F10}"/>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6" name="Footer Placeholder 5">
            <a:extLst>
              <a:ext uri="{FF2B5EF4-FFF2-40B4-BE49-F238E27FC236}">
                <a16:creationId xmlns:a16="http://schemas.microsoft.com/office/drawing/2014/main" id="{83C1F956-5EC5-DC4A-9F65-43C59773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95F9-9A67-C646-8B78-6D3A6D6423C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738765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69691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13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75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562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320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51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4267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10898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185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092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95C7-9690-8449-B87E-A42726E428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7E2ED-86FE-EC4C-89F6-3E59298F4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DEBE1-3873-D846-A38D-C3A96277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475A4-0E1C-9E42-9735-8C9FC9627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2C319-07C4-0F40-B485-393D1DE76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B64E51-DC67-6845-9D34-925F6643BCC1}"/>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8" name="Footer Placeholder 7">
            <a:extLst>
              <a:ext uri="{FF2B5EF4-FFF2-40B4-BE49-F238E27FC236}">
                <a16:creationId xmlns:a16="http://schemas.microsoft.com/office/drawing/2014/main" id="{697B654E-0AAD-0F4F-A81D-D93E7A7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B33B1-009E-FE4F-9B41-C77606A99DA2}"/>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824507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4141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5999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31135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788506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902019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22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5080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752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927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43275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60F-FE97-CA49-B321-31B9CE25B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FC812-3ECF-7E4C-894E-33244FE49127}"/>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4" name="Footer Placeholder 3">
            <a:extLst>
              <a:ext uri="{FF2B5EF4-FFF2-40B4-BE49-F238E27FC236}">
                <a16:creationId xmlns:a16="http://schemas.microsoft.com/office/drawing/2014/main" id="{7DD8BD10-EAE6-374E-8DB5-FB2178403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7085AD-3884-F945-9C71-42950AD1FA9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439672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28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784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49631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57372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3758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63084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265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8180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672533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13059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4C855-BD69-7242-958E-C27E239677F4}"/>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3" name="Footer Placeholder 2">
            <a:extLst>
              <a:ext uri="{FF2B5EF4-FFF2-40B4-BE49-F238E27FC236}">
                <a16:creationId xmlns:a16="http://schemas.microsoft.com/office/drawing/2014/main" id="{42689BB1-70AC-BE41-BB96-A3D9214E7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E9E4-E600-9542-9FCC-4E9697FC41A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7725083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034516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455940684"/>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3846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7866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018032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775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505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04623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0736264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7533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31A3-06F6-8140-BED7-108D0DB49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9EA77D-DDC0-784A-9BA6-1B6AE38EF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2599C1-9DD5-2D45-8BBD-8DEF58A06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402AA-9213-0249-B811-336487345A21}"/>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6" name="Footer Placeholder 5">
            <a:extLst>
              <a:ext uri="{FF2B5EF4-FFF2-40B4-BE49-F238E27FC236}">
                <a16:creationId xmlns:a16="http://schemas.microsoft.com/office/drawing/2014/main" id="{4D1CCC5B-BF12-D74C-9185-6619CFBC3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13B0-3E71-2E4F-92C8-D7CE6311B801}"/>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363362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17492165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5502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83253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4504932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1511733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173527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07368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94716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7595041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680244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C7FF-18D9-5540-9DD1-B23FD54A7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46260-6CF1-854A-9B6E-066ED49EA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607E98-EAF3-9A42-81DC-352D36158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D9F4F-ED81-7F43-9BC4-CFCEBA6B5C6C}"/>
              </a:ext>
            </a:extLst>
          </p:cNvPr>
          <p:cNvSpPr>
            <a:spLocks noGrp="1"/>
          </p:cNvSpPr>
          <p:nvPr>
            <p:ph type="dt" sz="half" idx="10"/>
          </p:nvPr>
        </p:nvSpPr>
        <p:spPr/>
        <p:txBody>
          <a:bodyPr/>
          <a:lstStyle/>
          <a:p>
            <a:fld id="{795A2702-C610-C54C-8C7D-128CEEC45954}" type="datetimeFigureOut">
              <a:rPr lang="en-US" smtClean="0"/>
              <a:t>12/9/19</a:t>
            </a:fld>
            <a:endParaRPr lang="en-US"/>
          </a:p>
        </p:txBody>
      </p:sp>
      <p:sp>
        <p:nvSpPr>
          <p:cNvPr id="6" name="Footer Placeholder 5">
            <a:extLst>
              <a:ext uri="{FF2B5EF4-FFF2-40B4-BE49-F238E27FC236}">
                <a16:creationId xmlns:a16="http://schemas.microsoft.com/office/drawing/2014/main" id="{4F42B467-3E53-7345-BB9E-28FD0B5DD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E5BC8-22A7-AA47-AFBB-736B63630CE8}"/>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9138623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5252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1659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550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99208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10691911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28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12/9/19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57256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0329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117286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0782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theme" Target="../theme/theme1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image" Target="../media/image4.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image" Target="../media/image21.emf"/><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theme" Target="../theme/theme11.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8" Type="http://schemas.openxmlformats.org/officeDocument/2006/relationships/slideLayout" Target="../slideLayouts/slideLayout254.xml"/><Relationship Id="rId3" Type="http://schemas.openxmlformats.org/officeDocument/2006/relationships/slideLayout" Target="../slideLayouts/slideLayout24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theme" Target="../theme/theme12.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34" Type="http://schemas.openxmlformats.org/officeDocument/2006/relationships/image" Target="../media/image21.emf"/><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theme" Target="../theme/theme13.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8"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heme" Target="../theme/theme3.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21.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theme" Target="../theme/theme6.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image" Target="../media/image21.emf"/><Relationship Id="rId8"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image" Target="../media/image4.emf"/><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theme" Target="../theme/theme7.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theme" Target="../theme/theme8.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image" Target="../media/image21.emf"/><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8" Type="http://schemas.openxmlformats.org/officeDocument/2006/relationships/slideLayout" Target="../slideLayouts/slideLayout183.xml"/><Relationship Id="rId3"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16.xml"/><Relationship Id="rId7" Type="http://schemas.openxmlformats.org/officeDocument/2006/relationships/image" Target="../media/image4.emf"/><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theme" Target="../theme/theme9.xml"/><Relationship Id="rId5" Type="http://schemas.openxmlformats.org/officeDocument/2006/relationships/slideLayout" Target="../slideLayouts/slideLayout218.xml"/><Relationship Id="rId4"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5AAE4-6D1A-714A-84C8-9C381B851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6A4893-A7A3-1D42-BE36-223D12F27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C3390-C35F-584C-B852-CBE41CE1A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A2702-C610-C54C-8C7D-128CEEC45954}" type="datetimeFigureOut">
              <a:rPr lang="en-US" smtClean="0"/>
              <a:t>12/9/19</a:t>
            </a:fld>
            <a:endParaRPr lang="en-US"/>
          </a:p>
        </p:txBody>
      </p:sp>
      <p:sp>
        <p:nvSpPr>
          <p:cNvPr id="5" name="Footer Placeholder 4">
            <a:extLst>
              <a:ext uri="{FF2B5EF4-FFF2-40B4-BE49-F238E27FC236}">
                <a16:creationId xmlns:a16="http://schemas.microsoft.com/office/drawing/2014/main" id="{251A1A2F-DE5D-5244-B47B-646F3C9E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5466DD-3838-CF44-B4FA-E49598026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27D1C-EE18-5046-A8B6-D5C9FA93A6D0}" type="slidenum">
              <a:rPr lang="en-US" smtClean="0"/>
              <a:t>‹#›</a:t>
            </a:fld>
            <a:endParaRPr lang="en-US"/>
          </a:p>
        </p:txBody>
      </p:sp>
    </p:spTree>
    <p:extLst>
      <p:ext uri="{BB962C8B-B14F-4D97-AF65-F5344CB8AC3E}">
        <p14:creationId xmlns:p14="http://schemas.microsoft.com/office/powerpoint/2010/main" val="114983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44472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630693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723C3-85B9-4B8D-B4BE-364F96148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66434E-639D-492A-852C-898527EA3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59509-6977-43C4-86AE-065861477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20441-6C6E-4A80-88C0-BC2503C6557A}" type="datetimeFigureOut">
              <a:rPr lang="en-US" smtClean="0"/>
              <a:t>12/9/19</a:t>
            </a:fld>
            <a:endParaRPr lang="en-US"/>
          </a:p>
        </p:txBody>
      </p:sp>
      <p:sp>
        <p:nvSpPr>
          <p:cNvPr id="5" name="Footer Placeholder 4">
            <a:extLst>
              <a:ext uri="{FF2B5EF4-FFF2-40B4-BE49-F238E27FC236}">
                <a16:creationId xmlns:a16="http://schemas.microsoft.com/office/drawing/2014/main" id="{99AFA109-574A-4492-9C97-15E6F430D4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E8B3C-C977-4EE9-A9F5-C93E606F9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E970F-D430-4ECE-A96A-30D1268E5E92}" type="slidenum">
              <a:rPr lang="en-US" smtClean="0"/>
              <a:t>‹#›</a:t>
            </a:fld>
            <a:endParaRPr lang="en-US"/>
          </a:p>
        </p:txBody>
      </p:sp>
    </p:spTree>
    <p:extLst>
      <p:ext uri="{BB962C8B-B14F-4D97-AF65-F5344CB8AC3E}">
        <p14:creationId xmlns:p14="http://schemas.microsoft.com/office/powerpoint/2010/main" val="166893035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5432226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12/9/19</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963677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951962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5779092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2622902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853540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561730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515097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31873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2.svg"/><Relationship Id="rId12" Type="http://schemas.openxmlformats.org/officeDocument/2006/relationships/image" Target="../media/image187.svg"/><Relationship Id="rId2" Type="http://schemas.openxmlformats.org/officeDocument/2006/relationships/image" Target="../media/image179.jpg"/><Relationship Id="rId1" Type="http://schemas.openxmlformats.org/officeDocument/2006/relationships/slideLayout" Target="../slideLayouts/slideLayout14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hyperlink" Target="http://lindasyoga.blogspot.com/2010/06/high-level-of-confusement.html" TargetMode="External"/><Relationship Id="rId15" Type="http://schemas.openxmlformats.org/officeDocument/2006/relationships/image" Target="../media/image190.png"/><Relationship Id="rId10" Type="http://schemas.openxmlformats.org/officeDocument/2006/relationships/image" Target="../media/image185.svg"/><Relationship Id="rId4" Type="http://schemas.microsoft.com/office/2007/relationships/hdphoto" Target="../media/hdphoto1.wdp"/><Relationship Id="rId9" Type="http://schemas.openxmlformats.org/officeDocument/2006/relationships/image" Target="../media/image184.png"/><Relationship Id="rId14" Type="http://schemas.openxmlformats.org/officeDocument/2006/relationships/image" Target="../media/image189.sv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86.png"/><Relationship Id="rId3" Type="http://schemas.openxmlformats.org/officeDocument/2006/relationships/image" Target="../media/image192.svg"/><Relationship Id="rId7" Type="http://schemas.openxmlformats.org/officeDocument/2006/relationships/image" Target="../media/image183.emf"/><Relationship Id="rId12" Type="http://schemas.openxmlformats.org/officeDocument/2006/relationships/image" Target="../media/image185.svg"/><Relationship Id="rId17" Type="http://schemas.openxmlformats.org/officeDocument/2006/relationships/image" Target="../media/image196.svg"/><Relationship Id="rId2" Type="http://schemas.openxmlformats.org/officeDocument/2006/relationships/image" Target="../media/image191.png"/><Relationship Id="rId16" Type="http://schemas.openxmlformats.org/officeDocument/2006/relationships/image" Target="../media/image195.png"/><Relationship Id="rId1" Type="http://schemas.openxmlformats.org/officeDocument/2006/relationships/slideLayout" Target="../slideLayouts/slideLayout146.xml"/><Relationship Id="rId6" Type="http://schemas.openxmlformats.org/officeDocument/2006/relationships/image" Target="../media/image182.svg"/><Relationship Id="rId11" Type="http://schemas.openxmlformats.org/officeDocument/2006/relationships/image" Target="../media/image184.png"/><Relationship Id="rId5" Type="http://schemas.openxmlformats.org/officeDocument/2006/relationships/image" Target="../media/image181.png"/><Relationship Id="rId15" Type="http://schemas.openxmlformats.org/officeDocument/2006/relationships/image" Target="../media/image194.jpg"/><Relationship Id="rId10" Type="http://schemas.openxmlformats.org/officeDocument/2006/relationships/image" Target="../media/image189.svg"/><Relationship Id="rId4" Type="http://schemas.openxmlformats.org/officeDocument/2006/relationships/image" Target="../media/image193.png"/><Relationship Id="rId9" Type="http://schemas.openxmlformats.org/officeDocument/2006/relationships/image" Target="../media/image188.png"/><Relationship Id="rId14" Type="http://schemas.openxmlformats.org/officeDocument/2006/relationships/image" Target="../media/image187.svg"/></Relationships>
</file>

<file path=ppt/slides/_rels/slide10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emf"/><Relationship Id="rId7" Type="http://schemas.openxmlformats.org/officeDocument/2006/relationships/image" Target="../media/image202.png"/><Relationship Id="rId2" Type="http://schemas.openxmlformats.org/officeDocument/2006/relationships/image" Target="../media/image197.emf"/><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204.png"/></Relationships>
</file>

<file path=ppt/slides/_rels/slide104.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50.xml"/><Relationship Id="rId1" Type="http://schemas.openxmlformats.org/officeDocument/2006/relationships/slideLayout" Target="../slideLayouts/slideLayout24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9.xml"/></Relationships>
</file>

<file path=ppt/slides/_rels/slide10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2.xml"/><Relationship Id="rId1" Type="http://schemas.openxmlformats.org/officeDocument/2006/relationships/slideLayout" Target="../slideLayouts/slideLayout125.xml"/></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3.xml"/><Relationship Id="rId1" Type="http://schemas.openxmlformats.org/officeDocument/2006/relationships/slideLayout" Target="../slideLayouts/slideLayout125.xml"/><Relationship Id="rId5" Type="http://schemas.openxmlformats.org/officeDocument/2006/relationships/image" Target="../media/image209.png"/><Relationship Id="rId4" Type="http://schemas.openxmlformats.org/officeDocument/2006/relationships/image" Target="../media/image208.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1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14.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15.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213.png"/><Relationship Id="rId7" Type="http://schemas.openxmlformats.org/officeDocument/2006/relationships/image" Target="../media/image216.pn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9.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8.png"/></Relationships>
</file>

<file path=ppt/slides/_rels/slide116.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213.png"/><Relationship Id="rId7" Type="http://schemas.openxmlformats.org/officeDocument/2006/relationships/image" Target="../media/image216.pn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9.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8.png"/></Relationships>
</file>

<file path=ppt/slides/_rels/slide11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image" Target="../media/image212.jpg"/><Relationship Id="rId1" Type="http://schemas.openxmlformats.org/officeDocument/2006/relationships/slideLayout" Target="../slideLayouts/slideLayout146.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11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8.xml"/><Relationship Id="rId1" Type="http://schemas.openxmlformats.org/officeDocument/2006/relationships/slideLayout" Target="../slideLayouts/slideLayout325.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svg"/></Relationships>
</file>

<file path=ppt/slides/_rels/slide119.xml.rels><?xml version="1.0" encoding="UTF-8" standalone="yes"?>
<Relationships xmlns="http://schemas.openxmlformats.org/package/2006/relationships"><Relationship Id="rId8"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notesSlide" Target="../notesSlides/notesSlide59.xml"/><Relationship Id="rId1" Type="http://schemas.openxmlformats.org/officeDocument/2006/relationships/slideLayout" Target="../slideLayouts/slideLayout325.xml"/><Relationship Id="rId6" Type="http://schemas.openxmlformats.org/officeDocument/2006/relationships/image" Target="../media/image220.svg"/><Relationship Id="rId5" Type="http://schemas.openxmlformats.org/officeDocument/2006/relationships/image" Target="../media/image216.png"/><Relationship Id="rId10" Type="http://schemas.microsoft.com/office/2007/relationships/hdphoto" Target="../media/hdphoto2.wdp"/><Relationship Id="rId4" Type="http://schemas.openxmlformats.org/officeDocument/2006/relationships/image" Target="../media/image223.png"/><Relationship Id="rId9" Type="http://schemas.openxmlformats.org/officeDocument/2006/relationships/image" Target="../media/image2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2974_624B568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18/10/relationships/comments" Target="../comments/modernComment_11D4_ADCED8D.xml"/><Relationship Id="rId7"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4.emf"/><Relationship Id="rId4" Type="http://schemas.openxmlformats.org/officeDocument/2006/relationships/image" Target="../media/image93.emf"/></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2.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svg"/><Relationship Id="rId10" Type="http://schemas.openxmlformats.org/officeDocument/2006/relationships/image" Target="../media/image107.svg"/><Relationship Id="rId4" Type="http://schemas.openxmlformats.org/officeDocument/2006/relationships/image" Target="../media/image103.png"/><Relationship Id="rId9"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2.png"/><Relationship Id="rId7" Type="http://schemas.openxmlformats.org/officeDocument/2006/relationships/image" Target="../media/image104.sv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03.png"/><Relationship Id="rId5" Type="http://schemas.openxmlformats.org/officeDocument/2006/relationships/image" Target="../media/image108.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2.png"/><Relationship Id="rId7"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5.png"/><Relationship Id="rId9" Type="http://schemas.openxmlformats.org/officeDocument/2006/relationships/image" Target="../media/image111.svg"/></Relationships>
</file>

<file path=ppt/slides/_rels/slide33.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18.svg"/></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121.emf"/><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3.xml"/><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github.com/weaveworks/kured"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image" Target="../media/image126.png"/><Relationship Id="rId7" Type="http://schemas.openxmlformats.org/officeDocument/2006/relationships/image" Target="../media/image130.svg"/><Relationship Id="rId12"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svg"/><Relationship Id="rId9" Type="http://schemas.openxmlformats.org/officeDocument/2006/relationships/image" Target="../media/image132.sv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138.svg"/></Relationships>
</file>

<file path=ppt/slides/_rels/slide4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2.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139.sv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image" Target="../media/image140.svg"/></Relationships>
</file>

<file path=ppt/slides/_rels/slide46.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158.xml"/><Relationship Id="rId6" Type="http://schemas.openxmlformats.org/officeDocument/2006/relationships/image" Target="../media/image110.png"/><Relationship Id="rId5" Type="http://schemas.openxmlformats.org/officeDocument/2006/relationships/image" Target="../media/image142.png"/><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3" Type="http://schemas.openxmlformats.org/officeDocument/2006/relationships/image" Target="../media/image148.jpe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image" Target="../media/image147.png"/><Relationship Id="rId1" Type="http://schemas.openxmlformats.org/officeDocument/2006/relationships/slideLayout" Target="../slideLayouts/slideLayout18.xml"/><Relationship Id="rId6" Type="http://schemas.openxmlformats.org/officeDocument/2006/relationships/image" Target="../media/image150.jpeg"/><Relationship Id="rId11" Type="http://schemas.openxmlformats.org/officeDocument/2006/relationships/image" Target="../media/image155.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35.png"/><Relationship Id="rId9" Type="http://schemas.openxmlformats.org/officeDocument/2006/relationships/image" Target="../media/image1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20.xml"/><Relationship Id="rId4" Type="http://schemas.openxmlformats.org/officeDocument/2006/relationships/image" Target="../media/image165.tif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49.xml"/><Relationship Id="rId1" Type="http://schemas.openxmlformats.org/officeDocument/2006/relationships/slideLayout" Target="../slideLayouts/slideLayout152.xml"/><Relationship Id="rId6" Type="http://schemas.openxmlformats.org/officeDocument/2006/relationships/image" Target="../media/image173.svg"/><Relationship Id="rId11" Type="http://schemas.openxmlformats.org/officeDocument/2006/relationships/hyperlink" Target="https://azure.microsoft.com/en-us/services/azure-arc/hybrid-data-services/" TargetMode="External"/><Relationship Id="rId5" Type="http://schemas.openxmlformats.org/officeDocument/2006/relationships/image" Target="../media/image172.png"/><Relationship Id="rId10" Type="http://schemas.openxmlformats.org/officeDocument/2006/relationships/hyperlink" Target="https://aka.ms/azure-arc-info" TargetMode="External"/><Relationship Id="rId4" Type="http://schemas.openxmlformats.org/officeDocument/2006/relationships/image" Target="../media/image171.svg"/><Relationship Id="rId9" Type="http://schemas.openxmlformats.org/officeDocument/2006/relationships/hyperlink" Target="https://aka.ms/moreaboutazurearcforservers"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9.xml"/></Relationships>
</file>

<file path=ppt/slides/_rels/slide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a:t>Cloud Native Governance + Security</a:t>
            </a:r>
          </a:p>
        </p:txBody>
      </p:sp>
      <p:sp>
        <p:nvSpPr>
          <p:cNvPr id="5" name="Text Placeholder 4"/>
          <p:cNvSpPr>
            <a:spLocks noGrp="1"/>
          </p:cNvSpPr>
          <p:nvPr>
            <p:ph type="body" sz="quarter" idx="12"/>
          </p:nvPr>
        </p:nvSpPr>
        <p:spPr>
          <a:xfrm>
            <a:off x="584200" y="3962400"/>
            <a:ext cx="9144000" cy="609398"/>
          </a:xfrm>
        </p:spPr>
        <p:txBody>
          <a:bodyPr/>
          <a:lstStyle/>
          <a:p>
            <a:r>
              <a:rPr lang="en-US"/>
              <a:t>Kevin Harris (     @kevbhar): Kevin.Harris@Microsoft.com</a:t>
            </a:r>
          </a:p>
          <a:p>
            <a:r>
              <a:rPr lang="en-US"/>
              <a:t>Dave Strebel (     @</a:t>
            </a:r>
            <a:r>
              <a:rPr lang="en-US" err="1"/>
              <a:t>dave_strebel</a:t>
            </a:r>
            <a:r>
              <a:rPr lang="en-US"/>
              <a:t>): Dave.Strebel@Microsoft.com</a:t>
            </a:r>
          </a:p>
        </p:txBody>
      </p:sp>
      <p:pic>
        <p:nvPicPr>
          <p:cNvPr id="7" name="Picture 6">
            <a:extLst>
              <a:ext uri="{FF2B5EF4-FFF2-40B4-BE49-F238E27FC236}">
                <a16:creationId xmlns:a16="http://schemas.microsoft.com/office/drawing/2014/main" id="{2DC86955-C7E6-4888-AA9C-8BD141FA3C24}"/>
              </a:ext>
            </a:extLst>
          </p:cNvPr>
          <p:cNvPicPr>
            <a:picLocks noChangeAspect="1"/>
          </p:cNvPicPr>
          <p:nvPr/>
        </p:nvPicPr>
        <p:blipFill>
          <a:blip r:embed="rId3"/>
          <a:stretch>
            <a:fillRect/>
          </a:stretch>
        </p:blipFill>
        <p:spPr>
          <a:xfrm>
            <a:off x="2187223" y="3996643"/>
            <a:ext cx="276577" cy="255834"/>
          </a:xfrm>
          <a:prstGeom prst="rect">
            <a:avLst/>
          </a:prstGeom>
        </p:spPr>
      </p:pic>
      <p:pic>
        <p:nvPicPr>
          <p:cNvPr id="6" name="Picture 5">
            <a:extLst>
              <a:ext uri="{FF2B5EF4-FFF2-40B4-BE49-F238E27FC236}">
                <a16:creationId xmlns:a16="http://schemas.microsoft.com/office/drawing/2014/main" id="{3731DFCA-7338-CF4B-AC8C-0454E8EDADC0}"/>
              </a:ext>
            </a:extLst>
          </p:cNvPr>
          <p:cNvPicPr>
            <a:picLocks noChangeAspect="1"/>
          </p:cNvPicPr>
          <p:nvPr/>
        </p:nvPicPr>
        <p:blipFill>
          <a:blip r:embed="rId3"/>
          <a:stretch>
            <a:fillRect/>
          </a:stretch>
        </p:blipFill>
        <p:spPr>
          <a:xfrm>
            <a:off x="2109491" y="4291824"/>
            <a:ext cx="276577" cy="255834"/>
          </a:xfrm>
          <a:prstGeom prst="rect">
            <a:avLst/>
          </a:prstGeom>
        </p:spPr>
      </p:pic>
    </p:spTree>
    <p:extLst>
      <p:ext uri="{BB962C8B-B14F-4D97-AF65-F5344CB8AC3E}">
        <p14:creationId xmlns:p14="http://schemas.microsoft.com/office/powerpoint/2010/main" val="23261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Introductions &amp; Getting Started</a:t>
            </a:r>
          </a:p>
        </p:txBody>
      </p:sp>
    </p:spTree>
    <p:extLst>
      <p:ext uri="{BB962C8B-B14F-4D97-AF65-F5344CB8AC3E}">
        <p14:creationId xmlns:p14="http://schemas.microsoft.com/office/powerpoint/2010/main" val="181899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897A42A-CE80-4668-B39D-3F08E3C8D339}"/>
              </a:ext>
            </a:extLst>
          </p:cNvPr>
          <p:cNvGrpSpPr/>
          <p:nvPr/>
        </p:nvGrpSpPr>
        <p:grpSpPr>
          <a:xfrm>
            <a:off x="4625614" y="4774485"/>
            <a:ext cx="2140862" cy="1948170"/>
            <a:chOff x="10418575" y="5357436"/>
            <a:chExt cx="1424340" cy="1424340"/>
          </a:xfrm>
        </p:grpSpPr>
        <p:pic>
          <p:nvPicPr>
            <p:cNvPr id="25" name="Picture 24" descr="A picture containing drawing&#10;&#10;Description automatically generated">
              <a:extLst>
                <a:ext uri="{FF2B5EF4-FFF2-40B4-BE49-F238E27FC236}">
                  <a16:creationId xmlns:a16="http://schemas.microsoft.com/office/drawing/2014/main" id="{7C0A05C9-DB38-4553-B066-D97F5A6172D6}"/>
                </a:ext>
              </a:extLst>
            </p:cNvPr>
            <p:cNvPicPr>
              <a:picLocks noChangeAspect="1"/>
            </p:cNvPicPr>
            <p:nvPr/>
          </p:nvPicPr>
          <p:blipFill>
            <a:blip r:embed="rId2"/>
            <a:stretch>
              <a:fillRect/>
            </a:stretch>
          </p:blipFill>
          <p:spPr>
            <a:xfrm>
              <a:off x="10418575" y="5357436"/>
              <a:ext cx="1424340" cy="14243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76EE8D23-F721-453A-97B9-6B13347F01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91" b="97340" l="4869" r="99251">
                          <a14:foregroundMark x1="14232" y1="56915" x2="21348" y2="75000"/>
                          <a14:foregroundMark x1="5243" y1="60106" x2="44569" y2="87234"/>
                          <a14:foregroundMark x1="94007" y1="60904" x2="89513" y2="70479"/>
                          <a14:foregroundMark x1="70037" y1="92287" x2="44569" y2="93085"/>
                          <a14:foregroundMark x1="49813" y1="98138" x2="49813" y2="98138"/>
                          <a14:foregroundMark x1="70037" y1="61436" x2="71161" y2="52926"/>
                          <a14:foregroundMark x1="71161" y1="52394" x2="71161" y2="52394"/>
                          <a14:foregroundMark x1="38951" y1="65160" x2="34457" y2="52394"/>
                          <a14:foregroundMark x1="73783" y1="65957" x2="64794" y2="64628"/>
                          <a14:foregroundMark x1="64045" y1="51862" x2="66667" y2="51862"/>
                          <a14:foregroundMark x1="71910" y1="56383" x2="73783" y2="62766"/>
                          <a14:foregroundMark x1="71910" y1="64628" x2="65543" y2="69149"/>
                          <a14:foregroundMark x1="60300" y1="66489" x2="58427" y2="58245"/>
                          <a14:foregroundMark x1="65543" y1="48670" x2="64045" y2="46543"/>
                          <a14:foregroundMark x1="64045" y1="49734" x2="55805" y2="56915"/>
                          <a14:foregroundMark x1="28464" y1="64096" x2="24719" y2="54255"/>
                          <a14:foregroundMark x1="27715" y1="51064" x2="38202" y2="49734"/>
                          <a14:foregroundMark x1="40824" y1="51064" x2="44569" y2="61436"/>
                          <a14:foregroundMark x1="43446" y1="66489" x2="36330" y2="69149"/>
                          <a14:foregroundMark x1="36330" y1="69149" x2="27715" y2="67819"/>
                          <a14:foregroundMark x1="54307" y1="81915" x2="49813" y2="80053"/>
                          <a14:foregroundMark x1="48689" y1="36968" x2="47940" y2="29255"/>
                          <a14:foregroundMark x1="59551" y1="11702" x2="59551" y2="11702"/>
                          <a14:foregroundMark x1="44569" y1="7181" x2="53184" y2="7181"/>
                          <a14:foregroundMark x1="99251" y1="55585" x2="99251" y2="62500"/>
                          <a14:foregroundMark x1="47191" y1="21277" x2="47191" y2="21277"/>
                          <a14:foregroundMark x1="67416" y1="63298" x2="59551" y2="60638"/>
                          <a14:foregroundMark x1="54307" y1="61170" x2="68539" y2="71011"/>
                          <a14:foregroundMark x1="47191" y1="28989" x2="47191" y2="24468"/>
                          <a14:foregroundMark x1="59551" y1="7713" x2="59551" y2="7713"/>
                          <a14:foregroundMark x1="61423" y1="7713" x2="61423" y2="7713"/>
                          <a14:foregroundMark x1="51685" y1="21277" x2="51685" y2="21277"/>
                          <a14:foregroundMark x1="62921" y1="11702" x2="62921" y2="11702"/>
                          <a14:foregroundMark x1="62921" y1="9840" x2="55056" y2="27128"/>
                          <a14:foregroundMark x1="62172" y1="6383" x2="43446" y2="3191"/>
                          <a14:foregroundMark x1="39326" y1="10372" x2="39326" y2="7713"/>
                          <a14:foregroundMark x1="55805" y1="23138" x2="53184" y2="29787"/>
                          <a14:foregroundMark x1="51685" y1="29787" x2="44569" y2="28457"/>
                          <a14:foregroundMark x1="53184" y1="25798" x2="55805" y2="23936"/>
                        </a14:backgroundRemoval>
                      </a14:imgEffect>
                    </a14:imgLayer>
                  </a14:imgProps>
                </a:ext>
                <a:ext uri="{837473B0-CC2E-450A-ABE3-18F120FF3D39}">
                  <a1611:picAttrSrcUrl xmlns:a1611="http://schemas.microsoft.com/office/drawing/2016/11/main" r:id="rId5"/>
                </a:ext>
              </a:extLst>
            </a:blip>
            <a:stretch>
              <a:fillRect/>
            </a:stretch>
          </p:blipFill>
          <p:spPr>
            <a:xfrm>
              <a:off x="11295357" y="5672160"/>
              <a:ext cx="233370" cy="321092"/>
            </a:xfrm>
            <a:prstGeom prst="rect">
              <a:avLst/>
            </a:prstGeom>
          </p:spPr>
        </p:pic>
      </p:grpSp>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000000"/>
                </a:solidFill>
                <a:effectLst/>
                <a:uLnTx/>
                <a:uFillTx/>
                <a:latin typeface="Segoe UI"/>
                <a:ea typeface="+mn-ea"/>
                <a:cs typeface="Segoe UI" pitchFamily="34" charset="0"/>
              </a:rPr>
              <a:t>Customer scenario – Governance</a:t>
            </a:r>
          </a:p>
        </p:txBody>
      </p:sp>
      <p:grpSp>
        <p:nvGrpSpPr>
          <p:cNvPr id="52" name="Group 51">
            <a:extLst>
              <a:ext uri="{FF2B5EF4-FFF2-40B4-BE49-F238E27FC236}">
                <a16:creationId xmlns:a16="http://schemas.microsoft.com/office/drawing/2014/main" id="{C3E0E433-E534-4928-AF61-C1A9E48F7642}"/>
              </a:ext>
            </a:extLst>
          </p:cNvPr>
          <p:cNvGrpSpPr/>
          <p:nvPr/>
        </p:nvGrpSpPr>
        <p:grpSpPr>
          <a:xfrm>
            <a:off x="638585" y="1559807"/>
            <a:ext cx="2933643" cy="1931774"/>
            <a:chOff x="518721" y="5311939"/>
            <a:chExt cx="2760909" cy="1414145"/>
          </a:xfrm>
        </p:grpSpPr>
        <p:sp>
          <p:nvSpPr>
            <p:cNvPr id="62" name="Rectangle 61">
              <a:extLst>
                <a:ext uri="{FF2B5EF4-FFF2-40B4-BE49-F238E27FC236}">
                  <a16:creationId xmlns:a16="http://schemas.microsoft.com/office/drawing/2014/main" id="{7CD7C93C-E78C-4E3B-80D2-3301E99B87E0}"/>
                </a:ext>
              </a:extLst>
            </p:cNvPr>
            <p:cNvSpPr/>
            <p:nvPr/>
          </p:nvSpPr>
          <p:spPr>
            <a:xfrm>
              <a:off x="518721" y="5311939"/>
              <a:ext cx="2760909" cy="1414145"/>
            </a:xfrm>
            <a:prstGeom prst="rect">
              <a:avLst/>
            </a:prstGeom>
            <a:solidFill>
              <a:srgbClr val="FFFFFF"/>
            </a:solidFill>
            <a:ln w="38100" cap="flat" cmpd="sng" algn="ctr">
              <a:solidFill>
                <a:schemeClr val="accent1">
                  <a:lumMod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3" name="Graphic 12">
              <a:extLst>
                <a:ext uri="{FF2B5EF4-FFF2-40B4-BE49-F238E27FC236}">
                  <a16:creationId xmlns:a16="http://schemas.microsoft.com/office/drawing/2014/main" id="{6C409C7E-58E9-48BE-8713-E63CC7916D9E}"/>
                </a:ext>
              </a:extLst>
            </p:cNvPr>
            <p:cNvGrpSpPr/>
            <p:nvPr/>
          </p:nvGrpSpPr>
          <p:grpSpPr>
            <a:xfrm>
              <a:off x="1115579" y="6030357"/>
              <a:ext cx="506547" cy="584603"/>
              <a:chOff x="7122675" y="2465323"/>
              <a:chExt cx="375597" cy="429708"/>
            </a:xfrm>
            <a:solidFill>
              <a:srgbClr val="50E6FF"/>
            </a:solidFill>
          </p:grpSpPr>
          <p:sp>
            <p:nvSpPr>
              <p:cNvPr id="84" name="Freeform: Shape 83">
                <a:extLst>
                  <a:ext uri="{FF2B5EF4-FFF2-40B4-BE49-F238E27FC236}">
                    <a16:creationId xmlns:a16="http://schemas.microsoft.com/office/drawing/2014/main" id="{290FB7C7-9CEE-44E5-A60A-FC9E1E0D6581}"/>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81DA522-73A7-465B-AE99-FBDDFEE77E56}"/>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C1DE119-E259-487F-839E-250FF183C56C}"/>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E2BF787-09C6-4078-8AE1-333B2DDC250E}"/>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5B9C07-A17D-41C0-9214-C18F30FBC752}"/>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631955A-DAAB-4430-AB68-FEA3471F30AF}"/>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EE880F-B13E-4024-8194-D40A9EC5A897}"/>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A8934CB-6CC6-4B61-9491-D97F4B83307D}"/>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F7FA21E4-C5FD-4AFA-9118-A04CEB81306B}"/>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C2C2064-B6B2-43D5-A194-714336B846FA}"/>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72E5D37-9E3A-447D-A099-F7C768C6DFB0}"/>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E187D49A-4234-4240-945C-89A55BC62F2A}"/>
                </a:ext>
              </a:extLst>
            </p:cNvPr>
            <p:cNvGrpSpPr/>
            <p:nvPr/>
          </p:nvGrpSpPr>
          <p:grpSpPr>
            <a:xfrm>
              <a:off x="821771" y="6269797"/>
              <a:ext cx="293808" cy="274234"/>
              <a:chOff x="4949377" y="4112161"/>
              <a:chExt cx="172003" cy="146075"/>
            </a:xfrm>
          </p:grpSpPr>
          <p:sp>
            <p:nvSpPr>
              <p:cNvPr id="66" name="Rectangle: Rounded Corners 65">
                <a:extLst>
                  <a:ext uri="{FF2B5EF4-FFF2-40B4-BE49-F238E27FC236}">
                    <a16:creationId xmlns:a16="http://schemas.microsoft.com/office/drawing/2014/main" id="{54B96594-52FD-44A1-86C3-9B79B6E0D603}"/>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96A949CA-AF1C-4224-84B2-BA82767A0C80}"/>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05D71335-8EFB-49B4-9BB7-C1B0E0E07C6A}"/>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2073319E-0D0B-4AC9-BC5D-B170F435460D}"/>
                  </a:ext>
                </a:extLst>
              </p:cNvPr>
              <p:cNvGrpSpPr/>
              <p:nvPr/>
            </p:nvGrpSpPr>
            <p:grpSpPr>
              <a:xfrm>
                <a:off x="4978723" y="4118509"/>
                <a:ext cx="119824" cy="28680"/>
                <a:chOff x="9986238" y="2440508"/>
                <a:chExt cx="800529" cy="182880"/>
              </a:xfrm>
            </p:grpSpPr>
            <p:sp>
              <p:nvSpPr>
                <p:cNvPr id="80" name="Rectangle 79">
                  <a:extLst>
                    <a:ext uri="{FF2B5EF4-FFF2-40B4-BE49-F238E27FC236}">
                      <a16:creationId xmlns:a16="http://schemas.microsoft.com/office/drawing/2014/main" id="{FD6C852A-94BD-4026-BEF7-DCB4022BA851}"/>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A5BC834B-7912-4D2A-9655-876D5966E100}"/>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AB4E076-4209-4E7B-B066-026BF5F9E220}"/>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702400ED-F04A-4899-9222-2BC07CBDEAD7}"/>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1FD0A8AE-EFB5-404B-814D-5E723C5C656B}"/>
                  </a:ext>
                </a:extLst>
              </p:cNvPr>
              <p:cNvGrpSpPr/>
              <p:nvPr/>
            </p:nvGrpSpPr>
            <p:grpSpPr>
              <a:xfrm>
                <a:off x="4978723" y="4169754"/>
                <a:ext cx="119824" cy="28680"/>
                <a:chOff x="9986238" y="2440508"/>
                <a:chExt cx="800529" cy="182880"/>
              </a:xfrm>
            </p:grpSpPr>
            <p:sp>
              <p:nvSpPr>
                <p:cNvPr id="76" name="Rectangle 75">
                  <a:extLst>
                    <a:ext uri="{FF2B5EF4-FFF2-40B4-BE49-F238E27FC236}">
                      <a16:creationId xmlns:a16="http://schemas.microsoft.com/office/drawing/2014/main" id="{7D443F5C-3F6E-4459-BD83-E560C7455BF4}"/>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56E02A1-A44C-45F5-8482-0DC9A1D24C51}"/>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5689AD5A-6E3D-4BCD-AF00-195162F616FC}"/>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C7D867E-E02D-46CD-842B-20E34673B1D5}"/>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F5B4BB35-824E-43A0-AEB3-407DDEF80DD8}"/>
                  </a:ext>
                </a:extLst>
              </p:cNvPr>
              <p:cNvGrpSpPr/>
              <p:nvPr/>
            </p:nvGrpSpPr>
            <p:grpSpPr>
              <a:xfrm>
                <a:off x="4978723" y="4219705"/>
                <a:ext cx="119824" cy="28680"/>
                <a:chOff x="9986238" y="2440508"/>
                <a:chExt cx="800529" cy="182880"/>
              </a:xfrm>
            </p:grpSpPr>
            <p:sp>
              <p:nvSpPr>
                <p:cNvPr id="72" name="Rectangle 71">
                  <a:extLst>
                    <a:ext uri="{FF2B5EF4-FFF2-40B4-BE49-F238E27FC236}">
                      <a16:creationId xmlns:a16="http://schemas.microsoft.com/office/drawing/2014/main" id="{62215AA9-F9F2-4DC5-8685-5F047CEC61C3}"/>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F95681EE-0B86-4AB6-8942-819416BBEDDE}"/>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0E3056BE-8512-454E-8C23-52140552A2DE}"/>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6564DEF6-AB92-476D-AB22-4BAEF4A3B6DE}"/>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65" name="TextBox 64">
              <a:extLst>
                <a:ext uri="{FF2B5EF4-FFF2-40B4-BE49-F238E27FC236}">
                  <a16:creationId xmlns:a16="http://schemas.microsoft.com/office/drawing/2014/main" id="{5C6B28C3-F5CC-40FB-90B1-FC0045F9F864}"/>
                </a:ext>
              </a:extLst>
            </p:cNvPr>
            <p:cNvSpPr txBox="1"/>
            <p:nvPr/>
          </p:nvSpPr>
          <p:spPr>
            <a:xfrm>
              <a:off x="1590661" y="5363495"/>
              <a:ext cx="1356737" cy="554253"/>
            </a:xfrm>
            <a:prstGeom prst="rect">
              <a:avLst/>
            </a:prstGeom>
            <a:ln>
              <a:noFill/>
              <a:prstDash val="solid"/>
            </a:ln>
          </p:spPr>
          <p:txBody>
            <a:bodyPr wrap="squar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&amp; branch office</a:t>
              </a:r>
            </a:p>
          </p:txBody>
        </p:sp>
      </p:grpSp>
      <p:pic>
        <p:nvPicPr>
          <p:cNvPr id="53" name="Virtual Machines 2" descr="Virtual Machines">
            <a:extLst>
              <a:ext uri="{FF2B5EF4-FFF2-40B4-BE49-F238E27FC236}">
                <a16:creationId xmlns:a16="http://schemas.microsoft.com/office/drawing/2014/main" id="{A8D22707-94D0-495A-948F-96AAC3079D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3319" y="1676057"/>
            <a:ext cx="237757" cy="237757"/>
          </a:xfrm>
          <a:prstGeom prst="rect">
            <a:avLst/>
          </a:prstGeom>
        </p:spPr>
      </p:pic>
      <p:pic>
        <p:nvPicPr>
          <p:cNvPr id="54" name="Database" descr=" Database">
            <a:extLst>
              <a:ext uri="{FF2B5EF4-FFF2-40B4-BE49-F238E27FC236}">
                <a16:creationId xmlns:a16="http://schemas.microsoft.com/office/drawing/2014/main" id="{603EECF5-B73B-45EC-A911-3E4595639855}"/>
              </a:ext>
            </a:extLst>
          </p:cNvPr>
          <p:cNvPicPr>
            <a:picLocks noChangeAspect="1"/>
          </p:cNvPicPr>
          <p:nvPr/>
        </p:nvPicPr>
        <p:blipFill>
          <a:blip r:embed="rId8"/>
          <a:stretch>
            <a:fillRect/>
          </a:stretch>
        </p:blipFill>
        <p:spPr>
          <a:xfrm>
            <a:off x="1235116" y="1981942"/>
            <a:ext cx="191920" cy="247449"/>
          </a:xfrm>
          <a:prstGeom prst="rect">
            <a:avLst/>
          </a:prstGeom>
        </p:spPr>
      </p:pic>
      <p:grpSp>
        <p:nvGrpSpPr>
          <p:cNvPr id="57" name="Group 56">
            <a:extLst>
              <a:ext uri="{FF2B5EF4-FFF2-40B4-BE49-F238E27FC236}">
                <a16:creationId xmlns:a16="http://schemas.microsoft.com/office/drawing/2014/main" id="{6EE4B2E5-756F-4674-A3E2-DFD50C4F7DCA}"/>
              </a:ext>
            </a:extLst>
          </p:cNvPr>
          <p:cNvGrpSpPr/>
          <p:nvPr/>
        </p:nvGrpSpPr>
        <p:grpSpPr>
          <a:xfrm>
            <a:off x="1518249" y="1713493"/>
            <a:ext cx="192024" cy="246888"/>
            <a:chOff x="13229589" y="3301972"/>
            <a:chExt cx="585480" cy="750906"/>
          </a:xfrm>
        </p:grpSpPr>
        <p:sp>
          <p:nvSpPr>
            <p:cNvPr id="58" name="Freeform 137">
              <a:extLst>
                <a:ext uri="{FF2B5EF4-FFF2-40B4-BE49-F238E27FC236}">
                  <a16:creationId xmlns:a16="http://schemas.microsoft.com/office/drawing/2014/main" id="{3720BF22-353A-4540-9003-52A41C064BDF}"/>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DC692BB0-2F00-41E0-AD1F-580BAD810721}"/>
                </a:ext>
              </a:extLst>
            </p:cNvPr>
            <p:cNvGrpSpPr/>
            <p:nvPr/>
          </p:nvGrpSpPr>
          <p:grpSpPr>
            <a:xfrm>
              <a:off x="13360873" y="3586954"/>
              <a:ext cx="322075" cy="333661"/>
              <a:chOff x="10970759" y="2371811"/>
              <a:chExt cx="661987" cy="685800"/>
            </a:xfrm>
            <a:solidFill>
              <a:schemeClr val="bg1"/>
            </a:solidFill>
          </p:grpSpPr>
          <p:sp>
            <p:nvSpPr>
              <p:cNvPr id="60" name="Freeform 139">
                <a:extLst>
                  <a:ext uri="{FF2B5EF4-FFF2-40B4-BE49-F238E27FC236}">
                    <a16:creationId xmlns:a16="http://schemas.microsoft.com/office/drawing/2014/main" id="{3775E050-C483-47B7-874B-488EED3AB1C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40">
                <a:extLst>
                  <a:ext uri="{FF2B5EF4-FFF2-40B4-BE49-F238E27FC236}">
                    <a16:creationId xmlns:a16="http://schemas.microsoft.com/office/drawing/2014/main" id="{A9B59AB7-3E83-4D2F-BF28-F3A9A7BEB907}"/>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22" name="Virtual Machines 2" descr="Virtual Machines">
            <a:extLst>
              <a:ext uri="{FF2B5EF4-FFF2-40B4-BE49-F238E27FC236}">
                <a16:creationId xmlns:a16="http://schemas.microsoft.com/office/drawing/2014/main" id="{AA66BE37-F712-4061-80D3-25FAB70A11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10" y="4375187"/>
            <a:ext cx="237757" cy="237757"/>
          </a:xfrm>
          <a:prstGeom prst="rect">
            <a:avLst/>
          </a:prstGeom>
        </p:spPr>
      </p:pic>
      <p:pic>
        <p:nvPicPr>
          <p:cNvPr id="123" name="Database" descr=" Database">
            <a:extLst>
              <a:ext uri="{FF2B5EF4-FFF2-40B4-BE49-F238E27FC236}">
                <a16:creationId xmlns:a16="http://schemas.microsoft.com/office/drawing/2014/main" id="{370E6318-36AD-44B7-876F-8708612C81DB}"/>
              </a:ext>
            </a:extLst>
          </p:cNvPr>
          <p:cNvPicPr>
            <a:picLocks noChangeAspect="1"/>
          </p:cNvPicPr>
          <p:nvPr/>
        </p:nvPicPr>
        <p:blipFill>
          <a:blip r:embed="rId8"/>
          <a:stretch>
            <a:fillRect/>
          </a:stretch>
        </p:blipFill>
        <p:spPr>
          <a:xfrm>
            <a:off x="1339053" y="4447951"/>
            <a:ext cx="191920" cy="247449"/>
          </a:xfrm>
          <a:prstGeom prst="rect">
            <a:avLst/>
          </a:prstGeom>
        </p:spPr>
      </p:pic>
      <p:pic>
        <p:nvPicPr>
          <p:cNvPr id="124" name="Kubernetes" descr="Kubernetes">
            <a:extLst>
              <a:ext uri="{FF2B5EF4-FFF2-40B4-BE49-F238E27FC236}">
                <a16:creationId xmlns:a16="http://schemas.microsoft.com/office/drawing/2014/main" id="{D2416736-0A89-470D-8D97-39191F2E2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1067" y="4611584"/>
            <a:ext cx="237757" cy="237757"/>
          </a:xfrm>
          <a:prstGeom prst="rect">
            <a:avLst/>
          </a:prstGeom>
        </p:spPr>
      </p:pic>
      <p:pic>
        <p:nvPicPr>
          <p:cNvPr id="125" name="Resource Group" descr="Resource Group">
            <a:extLst>
              <a:ext uri="{FF2B5EF4-FFF2-40B4-BE49-F238E27FC236}">
                <a16:creationId xmlns:a16="http://schemas.microsoft.com/office/drawing/2014/main" id="{2B0DBD34-F4D4-4680-AFE6-9C8C1F9B8E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21824" y="4762862"/>
            <a:ext cx="237757" cy="237757"/>
          </a:xfrm>
          <a:prstGeom prst="rect">
            <a:avLst/>
          </a:prstGeom>
        </p:spPr>
      </p:pic>
      <p:grpSp>
        <p:nvGrpSpPr>
          <p:cNvPr id="126" name="Group 125">
            <a:extLst>
              <a:ext uri="{FF2B5EF4-FFF2-40B4-BE49-F238E27FC236}">
                <a16:creationId xmlns:a16="http://schemas.microsoft.com/office/drawing/2014/main" id="{FE91E3AE-2540-4521-9110-CD3C310DE850}"/>
              </a:ext>
            </a:extLst>
          </p:cNvPr>
          <p:cNvGrpSpPr/>
          <p:nvPr/>
        </p:nvGrpSpPr>
        <p:grpSpPr>
          <a:xfrm>
            <a:off x="608495" y="4739908"/>
            <a:ext cx="192024" cy="246888"/>
            <a:chOff x="13229589" y="3301972"/>
            <a:chExt cx="585480" cy="750906"/>
          </a:xfrm>
        </p:grpSpPr>
        <p:sp>
          <p:nvSpPr>
            <p:cNvPr id="130" name="Freeform 137">
              <a:extLst>
                <a:ext uri="{FF2B5EF4-FFF2-40B4-BE49-F238E27FC236}">
                  <a16:creationId xmlns:a16="http://schemas.microsoft.com/office/drawing/2014/main" id="{2EC253B0-BF5C-434E-9027-51A0DED7BFC3}"/>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882AD8B9-46D8-4D55-ABCF-75D396EFC710}"/>
                </a:ext>
              </a:extLst>
            </p:cNvPr>
            <p:cNvGrpSpPr/>
            <p:nvPr/>
          </p:nvGrpSpPr>
          <p:grpSpPr>
            <a:xfrm>
              <a:off x="13360873" y="3586954"/>
              <a:ext cx="322075" cy="333661"/>
              <a:chOff x="10970759" y="2371811"/>
              <a:chExt cx="661987" cy="685800"/>
            </a:xfrm>
            <a:solidFill>
              <a:schemeClr val="bg1"/>
            </a:solidFill>
          </p:grpSpPr>
          <p:sp>
            <p:nvSpPr>
              <p:cNvPr id="132" name="Freeform 139">
                <a:extLst>
                  <a:ext uri="{FF2B5EF4-FFF2-40B4-BE49-F238E27FC236}">
                    <a16:creationId xmlns:a16="http://schemas.microsoft.com/office/drawing/2014/main" id="{ABB8073F-891F-4C80-9439-853546F36F72}"/>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40">
                <a:extLst>
                  <a:ext uri="{FF2B5EF4-FFF2-40B4-BE49-F238E27FC236}">
                    <a16:creationId xmlns:a16="http://schemas.microsoft.com/office/drawing/2014/main" id="{3ECB84F2-7480-453E-B52A-6B244F61E1E3}"/>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27" name="Freeform 21">
            <a:extLst>
              <a:ext uri="{FF2B5EF4-FFF2-40B4-BE49-F238E27FC236}">
                <a16:creationId xmlns:a16="http://schemas.microsoft.com/office/drawing/2014/main" id="{DED8DC44-39B6-4F96-A81D-84F2AAF4FE49}"/>
              </a:ext>
            </a:extLst>
          </p:cNvPr>
          <p:cNvSpPr>
            <a:spLocks/>
          </p:cNvSpPr>
          <p:nvPr/>
        </p:nvSpPr>
        <p:spPr bwMode="auto">
          <a:xfrm>
            <a:off x="627423" y="458740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C000">
              <a:alpha val="49020"/>
            </a:srgbClr>
          </a:solidFill>
          <a:ln w="10795" cap="flat" cmpd="sng" algn="ctr">
            <a:solidFill>
              <a:srgbClr val="FFC000"/>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28" name="Freeform 21">
            <a:extLst>
              <a:ext uri="{FF2B5EF4-FFF2-40B4-BE49-F238E27FC236}">
                <a16:creationId xmlns:a16="http://schemas.microsoft.com/office/drawing/2014/main" id="{C24B625D-4D96-4866-B13C-EE85EF4B7661}"/>
              </a:ext>
            </a:extLst>
          </p:cNvPr>
          <p:cNvSpPr>
            <a:spLocks/>
          </p:cNvSpPr>
          <p:nvPr/>
        </p:nvSpPr>
        <p:spPr bwMode="auto">
          <a:xfrm>
            <a:off x="1773425" y="5375818"/>
            <a:ext cx="1071125" cy="57583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F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29" name="Freeform 21">
            <a:extLst>
              <a:ext uri="{FF2B5EF4-FFF2-40B4-BE49-F238E27FC236}">
                <a16:creationId xmlns:a16="http://schemas.microsoft.com/office/drawing/2014/main" id="{44769497-0A49-4318-86A9-83F840AA6EEA}"/>
              </a:ext>
            </a:extLst>
          </p:cNvPr>
          <p:cNvSpPr>
            <a:spLocks/>
          </p:cNvSpPr>
          <p:nvPr/>
        </p:nvSpPr>
        <p:spPr bwMode="auto">
          <a:xfrm>
            <a:off x="3001095" y="4686687"/>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5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pic>
        <p:nvPicPr>
          <p:cNvPr id="134" name="Virtual Machines 2" descr="Virtual Machines">
            <a:extLst>
              <a:ext uri="{FF2B5EF4-FFF2-40B4-BE49-F238E27FC236}">
                <a16:creationId xmlns:a16="http://schemas.microsoft.com/office/drawing/2014/main" id="{0394E58C-98FD-4A06-9C50-1CA9C4689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8173" y="5064594"/>
            <a:ext cx="237757" cy="237757"/>
          </a:xfrm>
          <a:prstGeom prst="rect">
            <a:avLst/>
          </a:prstGeom>
        </p:spPr>
      </p:pic>
      <p:pic>
        <p:nvPicPr>
          <p:cNvPr id="135" name="Virtual Machines 2" descr="Virtual Machines">
            <a:extLst>
              <a:ext uri="{FF2B5EF4-FFF2-40B4-BE49-F238E27FC236}">
                <a16:creationId xmlns:a16="http://schemas.microsoft.com/office/drawing/2014/main" id="{9FFFAE68-B875-4FCB-BB41-1F726DFBA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93" y="5612323"/>
            <a:ext cx="237757" cy="237757"/>
          </a:xfrm>
          <a:prstGeom prst="rect">
            <a:avLst/>
          </a:prstGeom>
        </p:spPr>
      </p:pic>
      <p:pic>
        <p:nvPicPr>
          <p:cNvPr id="136" name="Virtual Machines 2" descr="Virtual Machines">
            <a:extLst>
              <a:ext uri="{FF2B5EF4-FFF2-40B4-BE49-F238E27FC236}">
                <a16:creationId xmlns:a16="http://schemas.microsoft.com/office/drawing/2014/main" id="{BA939B96-771C-40BF-9729-98C903ACC7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1230" y="5869611"/>
            <a:ext cx="237757" cy="237757"/>
          </a:xfrm>
          <a:prstGeom prst="rect">
            <a:avLst/>
          </a:prstGeom>
        </p:spPr>
      </p:pic>
      <p:grpSp>
        <p:nvGrpSpPr>
          <p:cNvPr id="137" name="Group 136">
            <a:extLst>
              <a:ext uri="{FF2B5EF4-FFF2-40B4-BE49-F238E27FC236}">
                <a16:creationId xmlns:a16="http://schemas.microsoft.com/office/drawing/2014/main" id="{9BDC1320-BBB1-4DD7-AB26-99D73CB7C096}"/>
              </a:ext>
            </a:extLst>
          </p:cNvPr>
          <p:cNvGrpSpPr/>
          <p:nvPr/>
        </p:nvGrpSpPr>
        <p:grpSpPr>
          <a:xfrm>
            <a:off x="2022066" y="5208887"/>
            <a:ext cx="192024" cy="246888"/>
            <a:chOff x="13229589" y="3301972"/>
            <a:chExt cx="585480" cy="750906"/>
          </a:xfrm>
        </p:grpSpPr>
        <p:sp>
          <p:nvSpPr>
            <p:cNvPr id="138" name="Freeform 137">
              <a:extLst>
                <a:ext uri="{FF2B5EF4-FFF2-40B4-BE49-F238E27FC236}">
                  <a16:creationId xmlns:a16="http://schemas.microsoft.com/office/drawing/2014/main" id="{FCE23C1D-4402-4289-95A8-D40B515B1CA5}"/>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D224D7B1-4BE2-4D15-A937-4F5523227D09}"/>
                </a:ext>
              </a:extLst>
            </p:cNvPr>
            <p:cNvGrpSpPr/>
            <p:nvPr/>
          </p:nvGrpSpPr>
          <p:grpSpPr>
            <a:xfrm>
              <a:off x="13360873" y="3586954"/>
              <a:ext cx="322075" cy="333661"/>
              <a:chOff x="10970759" y="2371811"/>
              <a:chExt cx="661987" cy="685800"/>
            </a:xfrm>
            <a:solidFill>
              <a:schemeClr val="bg1"/>
            </a:solidFill>
          </p:grpSpPr>
          <p:sp>
            <p:nvSpPr>
              <p:cNvPr id="140" name="Freeform 139">
                <a:extLst>
                  <a:ext uri="{FF2B5EF4-FFF2-40B4-BE49-F238E27FC236}">
                    <a16:creationId xmlns:a16="http://schemas.microsoft.com/office/drawing/2014/main" id="{56F21B1B-F4F1-473B-A6D4-5C36FCAD036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140">
                <a:extLst>
                  <a:ext uri="{FF2B5EF4-FFF2-40B4-BE49-F238E27FC236}">
                    <a16:creationId xmlns:a16="http://schemas.microsoft.com/office/drawing/2014/main" id="{CBA33A59-11E9-4CF9-BD74-F11BDE64CB6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2" name="Database" descr=" Database">
            <a:extLst>
              <a:ext uri="{FF2B5EF4-FFF2-40B4-BE49-F238E27FC236}">
                <a16:creationId xmlns:a16="http://schemas.microsoft.com/office/drawing/2014/main" id="{49CDD5FD-163D-4426-B14A-5C9ABFB5AD20}"/>
              </a:ext>
            </a:extLst>
          </p:cNvPr>
          <p:cNvPicPr>
            <a:picLocks noChangeAspect="1"/>
          </p:cNvPicPr>
          <p:nvPr/>
        </p:nvPicPr>
        <p:blipFill>
          <a:blip r:embed="rId8"/>
          <a:stretch>
            <a:fillRect/>
          </a:stretch>
        </p:blipFill>
        <p:spPr>
          <a:xfrm>
            <a:off x="3437027" y="5167720"/>
            <a:ext cx="191920" cy="247449"/>
          </a:xfrm>
          <a:prstGeom prst="rect">
            <a:avLst/>
          </a:prstGeom>
        </p:spPr>
      </p:pic>
      <p:grpSp>
        <p:nvGrpSpPr>
          <p:cNvPr id="95" name="Group 94" descr="people, collaboration&#10;">
            <a:extLst>
              <a:ext uri="{FF2B5EF4-FFF2-40B4-BE49-F238E27FC236}">
                <a16:creationId xmlns:a16="http://schemas.microsoft.com/office/drawing/2014/main" id="{1FDEAD32-BB45-45ED-8E10-E4E0D3B0B6D8}"/>
              </a:ext>
            </a:extLst>
          </p:cNvPr>
          <p:cNvGrpSpPr>
            <a:grpSpLocks noChangeAspect="1"/>
          </p:cNvGrpSpPr>
          <p:nvPr/>
        </p:nvGrpSpPr>
        <p:grpSpPr>
          <a:xfrm>
            <a:off x="2232109" y="2734848"/>
            <a:ext cx="894751" cy="554485"/>
            <a:chOff x="7854785" y="3561397"/>
            <a:chExt cx="411163" cy="254801"/>
          </a:xfrm>
        </p:grpSpPr>
        <p:sp>
          <p:nvSpPr>
            <p:cNvPr id="96" name="Freeform: Shape 95">
              <a:extLst>
                <a:ext uri="{FF2B5EF4-FFF2-40B4-BE49-F238E27FC236}">
                  <a16:creationId xmlns:a16="http://schemas.microsoft.com/office/drawing/2014/main" id="{3B5D17F1-4E8A-4B78-BA38-865527ADB862}"/>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4D99708-4097-4321-B923-BA06101D2970}"/>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249776C-F54F-4EDF-B9F2-246DF496CE3F}"/>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EC145A-8085-43B9-90A5-3264A07A5E6F}"/>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87ADC15-C3A1-407D-B301-C3E5B45F7B4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07A8D7A-E198-4943-B36F-74233BA5DCF3}"/>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 name="Straight Arrow Connector 3">
            <a:extLst>
              <a:ext uri="{FF2B5EF4-FFF2-40B4-BE49-F238E27FC236}">
                <a16:creationId xmlns:a16="http://schemas.microsoft.com/office/drawing/2014/main" id="{362485DB-8DC1-40C4-BD85-89C834635E12}"/>
              </a:ext>
            </a:extLst>
          </p:cNvPr>
          <p:cNvCxnSpPr>
            <a:cxnSpLocks/>
          </p:cNvCxnSpPr>
          <p:nvPr/>
        </p:nvCxnSpPr>
        <p:spPr>
          <a:xfrm flipH="1">
            <a:off x="2410607" y="3348742"/>
            <a:ext cx="19192" cy="1504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B400002-107C-4D1C-A2A7-E3F1EFF39412}"/>
              </a:ext>
            </a:extLst>
          </p:cNvPr>
          <p:cNvCxnSpPr>
            <a:cxnSpLocks/>
          </p:cNvCxnSpPr>
          <p:nvPr/>
        </p:nvCxnSpPr>
        <p:spPr>
          <a:xfrm>
            <a:off x="2688748" y="3369635"/>
            <a:ext cx="486911" cy="8510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6507054-54F7-4B05-96FC-C7938D125DE0}"/>
              </a:ext>
            </a:extLst>
          </p:cNvPr>
          <p:cNvCxnSpPr>
            <a:cxnSpLocks/>
          </p:cNvCxnSpPr>
          <p:nvPr/>
        </p:nvCxnSpPr>
        <p:spPr>
          <a:xfrm flipH="1">
            <a:off x="1618990" y="3311455"/>
            <a:ext cx="636630" cy="8607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0" name="shield 2" descr="shield, person">
            <a:extLst>
              <a:ext uri="{FF2B5EF4-FFF2-40B4-BE49-F238E27FC236}">
                <a16:creationId xmlns:a16="http://schemas.microsoft.com/office/drawing/2014/main" id="{D8F6075F-B2BE-4F58-86BB-14FB92F871AD}"/>
              </a:ext>
            </a:extLst>
          </p:cNvPr>
          <p:cNvGrpSpPr/>
          <p:nvPr/>
        </p:nvGrpSpPr>
        <p:grpSpPr>
          <a:xfrm>
            <a:off x="2953079" y="1953650"/>
            <a:ext cx="696901" cy="611254"/>
            <a:chOff x="1674351" y="4846321"/>
            <a:chExt cx="432148" cy="432146"/>
          </a:xfrm>
        </p:grpSpPr>
        <p:sp>
          <p:nvSpPr>
            <p:cNvPr id="111" name="Freeform: Shape 110">
              <a:extLst>
                <a:ext uri="{FF2B5EF4-FFF2-40B4-BE49-F238E27FC236}">
                  <a16:creationId xmlns:a16="http://schemas.microsoft.com/office/drawing/2014/main" id="{70A72173-3703-44F8-AE7B-7BDEFE629A19}"/>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A25767D-471D-4A31-A49F-FE8A16B656B9}"/>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A0D2C924-E6E9-4264-BC91-6C0C9319BD17}"/>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4" name="security 1" descr="security, compliance">
            <a:extLst>
              <a:ext uri="{FF2B5EF4-FFF2-40B4-BE49-F238E27FC236}">
                <a16:creationId xmlns:a16="http://schemas.microsoft.com/office/drawing/2014/main" id="{B5384831-58E7-4DDA-8311-27134B822CD5}"/>
              </a:ext>
            </a:extLst>
          </p:cNvPr>
          <p:cNvGrpSpPr/>
          <p:nvPr/>
        </p:nvGrpSpPr>
        <p:grpSpPr>
          <a:xfrm>
            <a:off x="3334037" y="3858951"/>
            <a:ext cx="397900" cy="396504"/>
            <a:chOff x="7320530" y="4876800"/>
            <a:chExt cx="397900" cy="396504"/>
          </a:xfrm>
        </p:grpSpPr>
        <p:sp>
          <p:nvSpPr>
            <p:cNvPr id="115" name="Freeform 912">
              <a:extLst>
                <a:ext uri="{FF2B5EF4-FFF2-40B4-BE49-F238E27FC236}">
                  <a16:creationId xmlns:a16="http://schemas.microsoft.com/office/drawing/2014/main" id="{E1FC3730-5439-4092-958B-0599F084EC3F}"/>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3">
              <a:extLst>
                <a:ext uri="{FF2B5EF4-FFF2-40B4-BE49-F238E27FC236}">
                  <a16:creationId xmlns:a16="http://schemas.microsoft.com/office/drawing/2014/main" id="{0836FBE7-EE04-4AF9-9963-1BC5A9B49340}"/>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914">
              <a:extLst>
                <a:ext uri="{FF2B5EF4-FFF2-40B4-BE49-F238E27FC236}">
                  <a16:creationId xmlns:a16="http://schemas.microsoft.com/office/drawing/2014/main" id="{ED43A96D-7BB1-42E5-88E6-F935F4F648F2}"/>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915">
              <a:extLst>
                <a:ext uri="{FF2B5EF4-FFF2-40B4-BE49-F238E27FC236}">
                  <a16:creationId xmlns:a16="http://schemas.microsoft.com/office/drawing/2014/main" id="{6E4FE8AA-78CE-4803-B0E4-B2E9199DB338}"/>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16">
              <a:extLst>
                <a:ext uri="{FF2B5EF4-FFF2-40B4-BE49-F238E27FC236}">
                  <a16:creationId xmlns:a16="http://schemas.microsoft.com/office/drawing/2014/main" id="{4FA3811C-9268-42DF-BD70-6AEB302F0000}"/>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917">
              <a:extLst>
                <a:ext uri="{FF2B5EF4-FFF2-40B4-BE49-F238E27FC236}">
                  <a16:creationId xmlns:a16="http://schemas.microsoft.com/office/drawing/2014/main" id="{725D5737-0C89-4FDD-9AC6-8664D905E950}"/>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18">
              <a:extLst>
                <a:ext uri="{FF2B5EF4-FFF2-40B4-BE49-F238E27FC236}">
                  <a16:creationId xmlns:a16="http://schemas.microsoft.com/office/drawing/2014/main" id="{680F576F-0D05-4DFD-A211-00D1A441F4F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919">
              <a:extLst>
                <a:ext uri="{FF2B5EF4-FFF2-40B4-BE49-F238E27FC236}">
                  <a16:creationId xmlns:a16="http://schemas.microsoft.com/office/drawing/2014/main" id="{F9B4E7E3-1408-498C-896B-EBA605BF1570}"/>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920">
              <a:extLst>
                <a:ext uri="{FF2B5EF4-FFF2-40B4-BE49-F238E27FC236}">
                  <a16:creationId xmlns:a16="http://schemas.microsoft.com/office/drawing/2014/main" id="{E6D7D5BD-8F4A-4907-8134-80DBEDC8D8E9}"/>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921">
              <a:extLst>
                <a:ext uri="{FF2B5EF4-FFF2-40B4-BE49-F238E27FC236}">
                  <a16:creationId xmlns:a16="http://schemas.microsoft.com/office/drawing/2014/main" id="{7E41CBFA-1218-4682-9AD8-AF2ED205CB99}"/>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4B74F2A7-E70F-4639-9B61-3B6D408F4347}"/>
              </a:ext>
            </a:extLst>
          </p:cNvPr>
          <p:cNvSpPr/>
          <p:nvPr/>
        </p:nvSpPr>
        <p:spPr>
          <a:xfrm>
            <a:off x="6967543" y="1465988"/>
            <a:ext cx="4531360" cy="4785926"/>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Manage a mix of bare metal, Windows and Linux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Visibility across locations, OS flavors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application owners to apply and audit to meet their own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Measure and remediate compliance at scale and down to the individual workload/server </a:t>
            </a:r>
          </a:p>
        </p:txBody>
      </p:sp>
      <p:pic>
        <p:nvPicPr>
          <p:cNvPr id="158" name="Windows App" descr="Windows App">
            <a:extLst>
              <a:ext uri="{FF2B5EF4-FFF2-40B4-BE49-F238E27FC236}">
                <a16:creationId xmlns:a16="http://schemas.microsoft.com/office/drawing/2014/main" id="{7F557257-1D99-4A80-A008-66ABD59F4F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0982" y="4911790"/>
            <a:ext cx="343512" cy="343512"/>
          </a:xfrm>
          <a:prstGeom prst="rect">
            <a:avLst/>
          </a:prstGeom>
        </p:spPr>
      </p:pic>
      <p:pic>
        <p:nvPicPr>
          <p:cNvPr id="159" name="Windows App" descr="Windows App">
            <a:extLst>
              <a:ext uri="{FF2B5EF4-FFF2-40B4-BE49-F238E27FC236}">
                <a16:creationId xmlns:a16="http://schemas.microsoft.com/office/drawing/2014/main" id="{8B20C6D5-BF82-4D44-897C-81D17E403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5930" y="5573429"/>
            <a:ext cx="343512" cy="343512"/>
          </a:xfrm>
          <a:prstGeom prst="rect">
            <a:avLst/>
          </a:prstGeom>
        </p:spPr>
      </p:pic>
      <p:pic>
        <p:nvPicPr>
          <p:cNvPr id="160" name="Windows App" descr="Windows App">
            <a:extLst>
              <a:ext uri="{FF2B5EF4-FFF2-40B4-BE49-F238E27FC236}">
                <a16:creationId xmlns:a16="http://schemas.microsoft.com/office/drawing/2014/main" id="{A8DC1018-37E7-49ED-8D60-6836DB1F34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839" y="4964575"/>
            <a:ext cx="343512" cy="343512"/>
          </a:xfrm>
          <a:prstGeom prst="rect">
            <a:avLst/>
          </a:prstGeom>
        </p:spPr>
      </p:pic>
      <p:pic>
        <p:nvPicPr>
          <p:cNvPr id="28" name="Picture 27" descr="A picture containing toy&#10;&#10;Description automatically generated">
            <a:extLst>
              <a:ext uri="{FF2B5EF4-FFF2-40B4-BE49-F238E27FC236}">
                <a16:creationId xmlns:a16="http://schemas.microsoft.com/office/drawing/2014/main" id="{E1927F0C-72C9-40B9-AB55-3F2040119DE9}"/>
              </a:ext>
            </a:extLst>
          </p:cNvPr>
          <p:cNvPicPr>
            <a:picLocks noChangeAspect="1"/>
          </p:cNvPicPr>
          <p:nvPr/>
        </p:nvPicPr>
        <p:blipFill>
          <a:blip r:embed="rId15"/>
          <a:stretch>
            <a:fillRect/>
          </a:stretch>
        </p:blipFill>
        <p:spPr>
          <a:xfrm>
            <a:off x="3051783" y="5032971"/>
            <a:ext cx="352563" cy="389441"/>
          </a:xfrm>
          <a:prstGeom prst="rect">
            <a:avLst/>
          </a:prstGeom>
        </p:spPr>
      </p:pic>
      <p:pic>
        <p:nvPicPr>
          <p:cNvPr id="161" name="Picture 160" descr="A picture containing toy&#10;&#10;Description automatically generated">
            <a:extLst>
              <a:ext uri="{FF2B5EF4-FFF2-40B4-BE49-F238E27FC236}">
                <a16:creationId xmlns:a16="http://schemas.microsoft.com/office/drawing/2014/main" id="{6EA8D518-A6CE-4F35-A1CB-68FBC2C05795}"/>
              </a:ext>
            </a:extLst>
          </p:cNvPr>
          <p:cNvPicPr>
            <a:picLocks noChangeAspect="1"/>
          </p:cNvPicPr>
          <p:nvPr/>
        </p:nvPicPr>
        <p:blipFill>
          <a:blip r:embed="rId15"/>
          <a:stretch>
            <a:fillRect/>
          </a:stretch>
        </p:blipFill>
        <p:spPr>
          <a:xfrm>
            <a:off x="2328873" y="5317038"/>
            <a:ext cx="352563" cy="389441"/>
          </a:xfrm>
          <a:prstGeom prst="rect">
            <a:avLst/>
          </a:prstGeom>
        </p:spPr>
      </p:pic>
      <p:pic>
        <p:nvPicPr>
          <p:cNvPr id="162" name="Picture 161" descr="A picture containing toy&#10;&#10;Description automatically generated">
            <a:extLst>
              <a:ext uri="{FF2B5EF4-FFF2-40B4-BE49-F238E27FC236}">
                <a16:creationId xmlns:a16="http://schemas.microsoft.com/office/drawing/2014/main" id="{EA1FE4DC-C464-41DC-AB10-5CC7B9D1DB6E}"/>
              </a:ext>
            </a:extLst>
          </p:cNvPr>
          <p:cNvPicPr>
            <a:picLocks noChangeAspect="1"/>
          </p:cNvPicPr>
          <p:nvPr/>
        </p:nvPicPr>
        <p:blipFill>
          <a:blip r:embed="rId15"/>
          <a:stretch>
            <a:fillRect/>
          </a:stretch>
        </p:blipFill>
        <p:spPr>
          <a:xfrm>
            <a:off x="1419093" y="4685277"/>
            <a:ext cx="352563" cy="389441"/>
          </a:xfrm>
          <a:prstGeom prst="rect">
            <a:avLst/>
          </a:prstGeom>
        </p:spPr>
      </p:pic>
      <p:pic>
        <p:nvPicPr>
          <p:cNvPr id="163" name="Picture 162" descr="A picture containing toy&#10;&#10;Description automatically generated">
            <a:extLst>
              <a:ext uri="{FF2B5EF4-FFF2-40B4-BE49-F238E27FC236}">
                <a16:creationId xmlns:a16="http://schemas.microsoft.com/office/drawing/2014/main" id="{C82584E9-400F-4E93-A543-1F0DD4165020}"/>
              </a:ext>
            </a:extLst>
          </p:cNvPr>
          <p:cNvPicPr>
            <a:picLocks noChangeAspect="1"/>
          </p:cNvPicPr>
          <p:nvPr/>
        </p:nvPicPr>
        <p:blipFill>
          <a:blip r:embed="rId15"/>
          <a:stretch>
            <a:fillRect/>
          </a:stretch>
        </p:blipFill>
        <p:spPr>
          <a:xfrm>
            <a:off x="846651" y="1951684"/>
            <a:ext cx="352563" cy="389441"/>
          </a:xfrm>
          <a:prstGeom prst="rect">
            <a:avLst/>
          </a:prstGeom>
        </p:spPr>
      </p:pic>
      <p:pic>
        <p:nvPicPr>
          <p:cNvPr id="164" name="Windows App" descr="Windows App">
            <a:extLst>
              <a:ext uri="{FF2B5EF4-FFF2-40B4-BE49-F238E27FC236}">
                <a16:creationId xmlns:a16="http://schemas.microsoft.com/office/drawing/2014/main" id="{3969F990-E3F8-456F-B65E-992BB99106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36733" y="1992751"/>
            <a:ext cx="343512" cy="343512"/>
          </a:xfrm>
          <a:prstGeom prst="rect">
            <a:avLst/>
          </a:prstGeom>
        </p:spPr>
      </p:pic>
      <p:sp>
        <p:nvSpPr>
          <p:cNvPr id="29" name="Speech Bubble: Oval 28">
            <a:extLst>
              <a:ext uri="{FF2B5EF4-FFF2-40B4-BE49-F238E27FC236}">
                <a16:creationId xmlns:a16="http://schemas.microsoft.com/office/drawing/2014/main" id="{96F9760A-8D95-429C-ABB3-AFFDFB9CD5FB}"/>
              </a:ext>
            </a:extLst>
          </p:cNvPr>
          <p:cNvSpPr/>
          <p:nvPr/>
        </p:nvSpPr>
        <p:spPr bwMode="auto">
          <a:xfrm>
            <a:off x="3880079" y="1390214"/>
            <a:ext cx="3134020" cy="2708873"/>
          </a:xfrm>
          <a:prstGeom prst="wedgeEllipseCallout">
            <a:avLst>
              <a:gd name="adj1" fmla="val -46289"/>
              <a:gd name="adj2" fmla="val 577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 is everything? Are they compliant?</a:t>
            </a:r>
          </a:p>
        </p:txBody>
      </p:sp>
    </p:spTree>
    <p:extLst>
      <p:ext uri="{BB962C8B-B14F-4D97-AF65-F5344CB8AC3E}">
        <p14:creationId xmlns:p14="http://schemas.microsoft.com/office/powerpoint/2010/main" val="59043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path" presetSubtype="0" accel="50000" decel="50000" fill="hold" nodeType="afterEffect">
                                  <p:stCondLst>
                                    <p:cond delay="0"/>
                                  </p:stCondLst>
                                  <p:childTnLst>
                                    <p:animMotion origin="layout" path="M 2.5E-6 -4.44444E-6 L -0.28295 -4.44444E-6 C -0.40977 -4.44444E-6 -0.5655 -0.08564 -0.5655 -0.15509 L -0.5655 -0.30995 " pathEditMode="relative" rAng="0" ptsTypes="AAAA">
                                      <p:cBhvr>
                                        <p:cTn id="12" dur="2000" fill="hold"/>
                                        <p:tgtEl>
                                          <p:spTgt spid="13"/>
                                        </p:tgtEl>
                                        <p:attrNameLst>
                                          <p:attrName>ppt_x</p:attrName>
                                          <p:attrName>ppt_y</p:attrName>
                                        </p:attrNameLst>
                                      </p:cBhvr>
                                      <p:rCtr x="-28281" y="-15509"/>
                                    </p:animMotion>
                                  </p:childTnLst>
                                </p:cTn>
                              </p:par>
                            </p:childTnLst>
                          </p:cTn>
                        </p:par>
                        <p:par>
                          <p:cTn id="13" fill="hold">
                            <p:stCondLst>
                              <p:cond delay="30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4827B2D3-08BF-41BD-8895-2EFEA2B6E89F}"/>
              </a:ext>
            </a:extLst>
          </p:cNvPr>
          <p:cNvSpPr/>
          <p:nvPr/>
        </p:nvSpPr>
        <p:spPr>
          <a:xfrm>
            <a:off x="625111" y="4539466"/>
            <a:ext cx="2933643" cy="2101328"/>
          </a:xfrm>
          <a:prstGeom prst="rect">
            <a:avLst/>
          </a:prstGeom>
          <a:solidFill>
            <a:srgbClr val="FFFFFF"/>
          </a:solidFill>
          <a:ln w="38100" cap="flat" cmpd="sng" algn="ctr">
            <a:solidFill>
              <a:schemeClr val="accent1">
                <a:lumMod val="40000"/>
                <a:lumOff val="6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A63EC5E8-2AA3-4B3E-908C-868441A87114}"/>
              </a:ext>
            </a:extLst>
          </p:cNvPr>
          <p:cNvSpPr/>
          <p:nvPr/>
        </p:nvSpPr>
        <p:spPr>
          <a:xfrm>
            <a:off x="638151" y="1337444"/>
            <a:ext cx="2933643" cy="1931774"/>
          </a:xfrm>
          <a:prstGeom prst="rect">
            <a:avLst/>
          </a:prstGeom>
          <a:solidFill>
            <a:srgbClr val="FFFFFF"/>
          </a:solidFill>
          <a:ln w="38100" cap="flat" cmpd="sng" algn="ctr">
            <a:solidFill>
              <a:schemeClr val="accent1">
                <a:lumMod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15187F77-2774-46D0-B484-CA1B980E854C}"/>
              </a:ext>
            </a:extLst>
          </p:cNvPr>
          <p:cNvGrpSpPr/>
          <p:nvPr/>
        </p:nvGrpSpPr>
        <p:grpSpPr>
          <a:xfrm>
            <a:off x="299815" y="3182008"/>
            <a:ext cx="3644154" cy="1431424"/>
            <a:chOff x="299815" y="3182008"/>
            <a:chExt cx="3644154" cy="1431424"/>
          </a:xfrm>
        </p:grpSpPr>
        <p:pic>
          <p:nvPicPr>
            <p:cNvPr id="95" name="Graphic 94">
              <a:extLst>
                <a:ext uri="{FF2B5EF4-FFF2-40B4-BE49-F238E27FC236}">
                  <a16:creationId xmlns:a16="http://schemas.microsoft.com/office/drawing/2014/main" id="{3818F4DE-FEAE-4DAD-B7B1-D2C41D01CE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415207" y="2084671"/>
              <a:ext cx="1413369" cy="3644154"/>
            </a:xfrm>
            <a:prstGeom prst="rect">
              <a:avLst/>
            </a:prstGeom>
          </p:spPr>
        </p:pic>
        <p:sp>
          <p:nvSpPr>
            <p:cNvPr id="96" name="Rectangle: Diagonal Corners Snipped 95">
              <a:extLst>
                <a:ext uri="{FF2B5EF4-FFF2-40B4-BE49-F238E27FC236}">
                  <a16:creationId xmlns:a16="http://schemas.microsoft.com/office/drawing/2014/main" id="{58D67890-4EC6-4CAF-B78B-03F5B3F6475B}"/>
                </a:ext>
              </a:extLst>
            </p:cNvPr>
            <p:cNvSpPr/>
            <p:nvPr/>
          </p:nvSpPr>
          <p:spPr bwMode="auto">
            <a:xfrm>
              <a:off x="977534" y="4314281"/>
              <a:ext cx="2225084" cy="272105"/>
            </a:xfrm>
            <a:prstGeom prst="snip2DiagRect">
              <a:avLst/>
            </a:prstGeom>
            <a:solidFill>
              <a:srgbClr val="4BC8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Arc for servers</a:t>
              </a:r>
            </a:p>
          </p:txBody>
        </p:sp>
        <p:sp>
          <p:nvSpPr>
            <p:cNvPr id="97" name="Rectangle: Diagonal Corners Snipped 96">
              <a:extLst>
                <a:ext uri="{FF2B5EF4-FFF2-40B4-BE49-F238E27FC236}">
                  <a16:creationId xmlns:a16="http://schemas.microsoft.com/office/drawing/2014/main" id="{F8B12F35-F2C2-4AA0-9975-5AD111FF9356}"/>
                </a:ext>
              </a:extLst>
            </p:cNvPr>
            <p:cNvSpPr/>
            <p:nvPr/>
          </p:nvSpPr>
          <p:spPr bwMode="auto">
            <a:xfrm>
              <a:off x="989195" y="3182008"/>
              <a:ext cx="2226149" cy="318270"/>
            </a:xfrm>
            <a:prstGeom prst="snip2DiagRect">
              <a:avLst/>
            </a:prstGeom>
            <a:solidFill>
              <a:srgbClr val="2F76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Arc for servers</a:t>
              </a:r>
            </a:p>
          </p:txBody>
        </p:sp>
      </p:grpSp>
      <p:pic>
        <p:nvPicPr>
          <p:cNvPr id="340" name="Picture 339">
            <a:extLst>
              <a:ext uri="{FF2B5EF4-FFF2-40B4-BE49-F238E27FC236}">
                <a16:creationId xmlns:a16="http://schemas.microsoft.com/office/drawing/2014/main" id="{E853D824-03FB-4FFA-AEB0-02EE78AB40A1}"/>
              </a:ext>
            </a:extLst>
          </p:cNvPr>
          <p:cNvPicPr>
            <a:picLocks noChangeAspect="1"/>
          </p:cNvPicPr>
          <p:nvPr/>
        </p:nvPicPr>
        <p:blipFill rotWithShape="1">
          <a:blip r:embed="rId4"/>
          <a:srcRect r="60837"/>
          <a:stretch/>
        </p:blipFill>
        <p:spPr>
          <a:xfrm>
            <a:off x="3497402" y="3245382"/>
            <a:ext cx="1241191" cy="1204315"/>
          </a:xfrm>
          <a:prstGeom prst="rect">
            <a:avLst/>
          </a:prstGeom>
        </p:spPr>
      </p:pic>
      <p:sp>
        <p:nvSpPr>
          <p:cNvPr id="341" name="TextBox 340">
            <a:extLst>
              <a:ext uri="{FF2B5EF4-FFF2-40B4-BE49-F238E27FC236}">
                <a16:creationId xmlns:a16="http://schemas.microsoft.com/office/drawing/2014/main" id="{367FA6ED-4166-4753-A23C-4F3BD03D7677}"/>
              </a:ext>
            </a:extLst>
          </p:cNvPr>
          <p:cNvSpPr txBox="1"/>
          <p:nvPr/>
        </p:nvSpPr>
        <p:spPr>
          <a:xfrm>
            <a:off x="4709530" y="3182008"/>
            <a:ext cx="1371273" cy="1148007"/>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Policy</a:t>
            </a:r>
          </a:p>
        </p:txBody>
      </p:sp>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000000"/>
                </a:solidFill>
                <a:effectLst/>
                <a:uLnTx/>
                <a:uFillTx/>
                <a:latin typeface="Segoe UI"/>
                <a:ea typeface="+mn-ea"/>
                <a:cs typeface="Segoe UI" pitchFamily="34" charset="0"/>
              </a:rPr>
              <a:t>Customer scenario – Solution</a:t>
            </a:r>
          </a:p>
        </p:txBody>
      </p:sp>
      <p:sp>
        <p:nvSpPr>
          <p:cNvPr id="104" name="TextBox 103">
            <a:extLst>
              <a:ext uri="{FF2B5EF4-FFF2-40B4-BE49-F238E27FC236}">
                <a16:creationId xmlns:a16="http://schemas.microsoft.com/office/drawing/2014/main" id="{2159361F-4753-4760-AC34-16AEB9E8D95B}"/>
              </a:ext>
            </a:extLst>
          </p:cNvPr>
          <p:cNvSpPr txBox="1"/>
          <p:nvPr/>
        </p:nvSpPr>
        <p:spPr>
          <a:xfrm>
            <a:off x="1935980" y="4628985"/>
            <a:ext cx="1481496" cy="313932"/>
          </a:xfrm>
          <a:prstGeom prst="rect">
            <a:avLst/>
          </a:prstGeom>
          <a:solidFill>
            <a:srgbClr val="FFFFFF"/>
          </a:solidFill>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Multi-cloud</a:t>
            </a:r>
          </a:p>
        </p:txBody>
      </p:sp>
      <p:sp>
        <p:nvSpPr>
          <p:cNvPr id="155" name="Rectangle: Rounded Corners 154">
            <a:extLst>
              <a:ext uri="{FF2B5EF4-FFF2-40B4-BE49-F238E27FC236}">
                <a16:creationId xmlns:a16="http://schemas.microsoft.com/office/drawing/2014/main" id="{94FA08D8-7BBF-4AEC-B453-0A530BCF8DA5}"/>
              </a:ext>
            </a:extLst>
          </p:cNvPr>
          <p:cNvSpPr/>
          <p:nvPr/>
        </p:nvSpPr>
        <p:spPr>
          <a:xfrm>
            <a:off x="617569" y="3690843"/>
            <a:ext cx="3046197" cy="441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Resource Manager</a:t>
            </a:r>
          </a:p>
        </p:txBody>
      </p:sp>
      <p:grpSp>
        <p:nvGrpSpPr>
          <p:cNvPr id="261" name="Graphic 12">
            <a:extLst>
              <a:ext uri="{FF2B5EF4-FFF2-40B4-BE49-F238E27FC236}">
                <a16:creationId xmlns:a16="http://schemas.microsoft.com/office/drawing/2014/main" id="{D7BB0B59-9301-4328-8AC8-73F307754D31}"/>
              </a:ext>
            </a:extLst>
          </p:cNvPr>
          <p:cNvGrpSpPr/>
          <p:nvPr/>
        </p:nvGrpSpPr>
        <p:grpSpPr>
          <a:xfrm>
            <a:off x="1272351" y="2318829"/>
            <a:ext cx="538239" cy="798589"/>
            <a:chOff x="7122675" y="2465323"/>
            <a:chExt cx="375597" cy="429708"/>
          </a:xfrm>
          <a:solidFill>
            <a:srgbClr val="50E6FF"/>
          </a:solidFill>
        </p:grpSpPr>
        <p:sp>
          <p:nvSpPr>
            <p:cNvPr id="282" name="Freeform: Shape 281">
              <a:extLst>
                <a:ext uri="{FF2B5EF4-FFF2-40B4-BE49-F238E27FC236}">
                  <a16:creationId xmlns:a16="http://schemas.microsoft.com/office/drawing/2014/main" id="{07532580-4F3F-4B91-9829-5BDBC707BF4E}"/>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25C3E290-A338-4D1E-86B7-9859B9F01F19}"/>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388F0CD4-D9B8-4EE6-AE63-40A9C97D41C2}"/>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253F8BCA-3471-4E0F-84D3-D0727D0BDF66}"/>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1E0FFCD2-D094-4B4F-83CD-487936C73FCB}"/>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F3DD6E0A-776F-46C0-A0CF-FE58E130DCF7}"/>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17942682-A08E-42A6-842F-2764FC7759A4}"/>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FFC4740D-24EF-4830-B3F8-85B79C8F12B4}"/>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ED2A0CAB-B9B2-4CA5-AC1B-6F1BFE6E0EAF}"/>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5907A774-3E51-4C10-BDF2-1B8069ABFEE0}"/>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6F36C0B1-0913-43D7-BA5B-C815BCEAA8C4}"/>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FA95672E-FF8D-46A2-A5FA-E65192CC3A68}"/>
              </a:ext>
            </a:extLst>
          </p:cNvPr>
          <p:cNvGrpSpPr/>
          <p:nvPr/>
        </p:nvGrpSpPr>
        <p:grpSpPr>
          <a:xfrm>
            <a:off x="960161" y="2645913"/>
            <a:ext cx="312190" cy="374614"/>
            <a:chOff x="4949377" y="4112161"/>
            <a:chExt cx="172003" cy="146075"/>
          </a:xfrm>
        </p:grpSpPr>
        <p:sp>
          <p:nvSpPr>
            <p:cNvPr id="264" name="Rectangle: Rounded Corners 263">
              <a:extLst>
                <a:ext uri="{FF2B5EF4-FFF2-40B4-BE49-F238E27FC236}">
                  <a16:creationId xmlns:a16="http://schemas.microsoft.com/office/drawing/2014/main" id="{9A8AA6AB-D740-4BF0-94F4-11B0B092BF3B}"/>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D90B5360-5AA3-4492-AFD6-3E7F709E9D20}"/>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DF4A71BF-42E2-4E98-8A08-716B4A75383A}"/>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D082EEDE-2570-4B99-A305-94AFEC62556D}"/>
                </a:ext>
              </a:extLst>
            </p:cNvPr>
            <p:cNvGrpSpPr/>
            <p:nvPr/>
          </p:nvGrpSpPr>
          <p:grpSpPr>
            <a:xfrm>
              <a:off x="4978723" y="4118509"/>
              <a:ext cx="119824" cy="28680"/>
              <a:chOff x="9986238" y="2440508"/>
              <a:chExt cx="800529" cy="182880"/>
            </a:xfrm>
          </p:grpSpPr>
          <p:sp>
            <p:nvSpPr>
              <p:cNvPr id="278" name="Rectangle 277">
                <a:extLst>
                  <a:ext uri="{FF2B5EF4-FFF2-40B4-BE49-F238E27FC236}">
                    <a16:creationId xmlns:a16="http://schemas.microsoft.com/office/drawing/2014/main" id="{CA93AB35-E7FC-416A-AF4B-CCA59710ED97}"/>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55744A57-F01F-4FC7-9240-BD23A444AA95}"/>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80" name="Rectangle 279">
                <a:extLst>
                  <a:ext uri="{FF2B5EF4-FFF2-40B4-BE49-F238E27FC236}">
                    <a16:creationId xmlns:a16="http://schemas.microsoft.com/office/drawing/2014/main" id="{1C527732-7875-4CE8-AC67-75665E30A6E6}"/>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81" name="Rectangle 280">
                <a:extLst>
                  <a:ext uri="{FF2B5EF4-FFF2-40B4-BE49-F238E27FC236}">
                    <a16:creationId xmlns:a16="http://schemas.microsoft.com/office/drawing/2014/main" id="{295AC4F8-6E20-4914-AFF6-7873001B0E88}"/>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268" name="Group 267">
              <a:extLst>
                <a:ext uri="{FF2B5EF4-FFF2-40B4-BE49-F238E27FC236}">
                  <a16:creationId xmlns:a16="http://schemas.microsoft.com/office/drawing/2014/main" id="{C047C665-AF0E-4B8A-B5FB-0F619F7EAFA8}"/>
                </a:ext>
              </a:extLst>
            </p:cNvPr>
            <p:cNvGrpSpPr/>
            <p:nvPr/>
          </p:nvGrpSpPr>
          <p:grpSpPr>
            <a:xfrm>
              <a:off x="4978723" y="4169754"/>
              <a:ext cx="119824" cy="28680"/>
              <a:chOff x="9986238" y="2440508"/>
              <a:chExt cx="800529" cy="182880"/>
            </a:xfrm>
          </p:grpSpPr>
          <p:sp>
            <p:nvSpPr>
              <p:cNvPr id="274" name="Rectangle 273">
                <a:extLst>
                  <a:ext uri="{FF2B5EF4-FFF2-40B4-BE49-F238E27FC236}">
                    <a16:creationId xmlns:a16="http://schemas.microsoft.com/office/drawing/2014/main" id="{542C2A6F-0EF9-43C1-B6C6-6F2C49AC42B0}"/>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ED23487A-5C62-4562-B605-6098F44DFFB1}"/>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22929280-A6DA-4189-8769-9E96B56C7DF2}"/>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C49B5EC-F8E7-4407-93FE-E2DBCF4069B9}"/>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CBE89DA2-1661-492A-9C7C-B309493A30F6}"/>
                </a:ext>
              </a:extLst>
            </p:cNvPr>
            <p:cNvGrpSpPr/>
            <p:nvPr/>
          </p:nvGrpSpPr>
          <p:grpSpPr>
            <a:xfrm>
              <a:off x="4978723" y="4219705"/>
              <a:ext cx="119824" cy="28680"/>
              <a:chOff x="9986238" y="2440508"/>
              <a:chExt cx="800529" cy="182880"/>
            </a:xfrm>
          </p:grpSpPr>
          <p:sp>
            <p:nvSpPr>
              <p:cNvPr id="270" name="Rectangle 269">
                <a:extLst>
                  <a:ext uri="{FF2B5EF4-FFF2-40B4-BE49-F238E27FC236}">
                    <a16:creationId xmlns:a16="http://schemas.microsoft.com/office/drawing/2014/main" id="{62F2B598-389A-49BB-9673-0204DE6E9D17}"/>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1" name="Rectangle 270">
                <a:extLst>
                  <a:ext uri="{FF2B5EF4-FFF2-40B4-BE49-F238E27FC236}">
                    <a16:creationId xmlns:a16="http://schemas.microsoft.com/office/drawing/2014/main" id="{FDD30E3A-2308-4185-91A9-C67A8A39CADE}"/>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D9FE7E15-E333-435D-A62B-A1C2E62CF0E6}"/>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4E808A4F-B878-4139-B70A-D78A1200FE39}"/>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263" name="TextBox 262">
            <a:extLst>
              <a:ext uri="{FF2B5EF4-FFF2-40B4-BE49-F238E27FC236}">
                <a16:creationId xmlns:a16="http://schemas.microsoft.com/office/drawing/2014/main" id="{63EC90EA-4A70-4199-98FD-4489D99E6C0C}"/>
              </a:ext>
            </a:extLst>
          </p:cNvPr>
          <p:cNvSpPr txBox="1"/>
          <p:nvPr/>
        </p:nvSpPr>
        <p:spPr>
          <a:xfrm>
            <a:off x="1777156" y="1407871"/>
            <a:ext cx="1441620" cy="757130"/>
          </a:xfrm>
          <a:prstGeom prst="rect">
            <a:avLst/>
          </a:prstGeom>
          <a:ln>
            <a:noFill/>
            <a:prstDash val="solid"/>
          </a:ln>
        </p:spPr>
        <p:txBody>
          <a:bodyPr wrap="squar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&amp; branch office</a:t>
            </a:r>
          </a:p>
        </p:txBody>
      </p:sp>
      <p:pic>
        <p:nvPicPr>
          <p:cNvPr id="293" name="Virtual Machines 2" descr="Virtual Machines">
            <a:extLst>
              <a:ext uri="{FF2B5EF4-FFF2-40B4-BE49-F238E27FC236}">
                <a16:creationId xmlns:a16="http://schemas.microsoft.com/office/drawing/2014/main" id="{ABCB1B72-7DB0-4B40-A10F-0BB0DBEE1F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885" y="1453694"/>
            <a:ext cx="237757" cy="237757"/>
          </a:xfrm>
          <a:prstGeom prst="rect">
            <a:avLst/>
          </a:prstGeom>
        </p:spPr>
      </p:pic>
      <p:pic>
        <p:nvPicPr>
          <p:cNvPr id="294" name="Database" descr=" Database">
            <a:extLst>
              <a:ext uri="{FF2B5EF4-FFF2-40B4-BE49-F238E27FC236}">
                <a16:creationId xmlns:a16="http://schemas.microsoft.com/office/drawing/2014/main" id="{CA6D758B-DE48-4030-9744-F2ACE99D0558}"/>
              </a:ext>
            </a:extLst>
          </p:cNvPr>
          <p:cNvPicPr>
            <a:picLocks noChangeAspect="1"/>
          </p:cNvPicPr>
          <p:nvPr/>
        </p:nvPicPr>
        <p:blipFill>
          <a:blip r:embed="rId7"/>
          <a:stretch>
            <a:fillRect/>
          </a:stretch>
        </p:blipFill>
        <p:spPr>
          <a:xfrm>
            <a:off x="1234682" y="1759579"/>
            <a:ext cx="191920" cy="247449"/>
          </a:xfrm>
          <a:prstGeom prst="rect">
            <a:avLst/>
          </a:prstGeom>
        </p:spPr>
      </p:pic>
      <p:grpSp>
        <p:nvGrpSpPr>
          <p:cNvPr id="295" name="Group 294">
            <a:extLst>
              <a:ext uri="{FF2B5EF4-FFF2-40B4-BE49-F238E27FC236}">
                <a16:creationId xmlns:a16="http://schemas.microsoft.com/office/drawing/2014/main" id="{3C6F7A87-E4F3-403C-9A98-72E524C7A072}"/>
              </a:ext>
            </a:extLst>
          </p:cNvPr>
          <p:cNvGrpSpPr/>
          <p:nvPr/>
        </p:nvGrpSpPr>
        <p:grpSpPr>
          <a:xfrm>
            <a:off x="1517815" y="1491130"/>
            <a:ext cx="192024" cy="246888"/>
            <a:chOff x="13229589" y="3301972"/>
            <a:chExt cx="585480" cy="750906"/>
          </a:xfrm>
        </p:grpSpPr>
        <p:sp>
          <p:nvSpPr>
            <p:cNvPr id="296" name="Freeform 137">
              <a:extLst>
                <a:ext uri="{FF2B5EF4-FFF2-40B4-BE49-F238E27FC236}">
                  <a16:creationId xmlns:a16="http://schemas.microsoft.com/office/drawing/2014/main" id="{4933E8F1-F8F3-4505-A430-42C0FDBFF711}"/>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7" name="Group 296">
              <a:extLst>
                <a:ext uri="{FF2B5EF4-FFF2-40B4-BE49-F238E27FC236}">
                  <a16:creationId xmlns:a16="http://schemas.microsoft.com/office/drawing/2014/main" id="{ED081312-FFB4-4C45-BCF9-8990C4074804}"/>
                </a:ext>
              </a:extLst>
            </p:cNvPr>
            <p:cNvGrpSpPr/>
            <p:nvPr/>
          </p:nvGrpSpPr>
          <p:grpSpPr>
            <a:xfrm>
              <a:off x="13360873" y="3586954"/>
              <a:ext cx="322075" cy="333661"/>
              <a:chOff x="10970759" y="2371811"/>
              <a:chExt cx="661987" cy="685800"/>
            </a:xfrm>
            <a:solidFill>
              <a:schemeClr val="bg1"/>
            </a:solidFill>
          </p:grpSpPr>
          <p:sp>
            <p:nvSpPr>
              <p:cNvPr id="298" name="Freeform 139">
                <a:extLst>
                  <a:ext uri="{FF2B5EF4-FFF2-40B4-BE49-F238E27FC236}">
                    <a16:creationId xmlns:a16="http://schemas.microsoft.com/office/drawing/2014/main" id="{66879CD7-436D-4836-B0FB-7BCC17B765C7}"/>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40">
                <a:extLst>
                  <a:ext uri="{FF2B5EF4-FFF2-40B4-BE49-F238E27FC236}">
                    <a16:creationId xmlns:a16="http://schemas.microsoft.com/office/drawing/2014/main" id="{6EC6CA41-CDBF-45D7-8744-74A995DF87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00" name="Group 299" descr="people, collaboration&#10;">
            <a:extLst>
              <a:ext uri="{FF2B5EF4-FFF2-40B4-BE49-F238E27FC236}">
                <a16:creationId xmlns:a16="http://schemas.microsoft.com/office/drawing/2014/main" id="{C6E13F19-A6C1-480C-ACE5-38703245BF56}"/>
              </a:ext>
            </a:extLst>
          </p:cNvPr>
          <p:cNvGrpSpPr>
            <a:grpSpLocks noChangeAspect="1"/>
          </p:cNvGrpSpPr>
          <p:nvPr/>
        </p:nvGrpSpPr>
        <p:grpSpPr>
          <a:xfrm>
            <a:off x="2231675" y="2512485"/>
            <a:ext cx="894751" cy="554485"/>
            <a:chOff x="7854785" y="3561397"/>
            <a:chExt cx="411163" cy="254801"/>
          </a:xfrm>
        </p:grpSpPr>
        <p:sp>
          <p:nvSpPr>
            <p:cNvPr id="301" name="Freeform: Shape 300">
              <a:extLst>
                <a:ext uri="{FF2B5EF4-FFF2-40B4-BE49-F238E27FC236}">
                  <a16:creationId xmlns:a16="http://schemas.microsoft.com/office/drawing/2014/main" id="{23B0AA86-A382-4811-8466-0D8E72CEE34D}"/>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4CE6C433-5CB5-4EA3-B2CB-0EFF0BD70764}"/>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CC3814D5-415C-4636-A437-EC7F526F5436}"/>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E822BD96-5888-40F1-AAE0-8FD91E19F86B}"/>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5F7D1161-8D05-4FE3-8A67-0F3D59BFB859}"/>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4D920278-9893-48C7-8082-6DC030555BDF}"/>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7" name="shield 2" descr="shield, person">
            <a:extLst>
              <a:ext uri="{FF2B5EF4-FFF2-40B4-BE49-F238E27FC236}">
                <a16:creationId xmlns:a16="http://schemas.microsoft.com/office/drawing/2014/main" id="{08D9ED36-49AB-40F1-A9BB-6B38B49C139E}"/>
              </a:ext>
            </a:extLst>
          </p:cNvPr>
          <p:cNvGrpSpPr/>
          <p:nvPr/>
        </p:nvGrpSpPr>
        <p:grpSpPr>
          <a:xfrm>
            <a:off x="2952645" y="1731287"/>
            <a:ext cx="696901" cy="611254"/>
            <a:chOff x="1674351" y="4846321"/>
            <a:chExt cx="432148" cy="432146"/>
          </a:xfrm>
        </p:grpSpPr>
        <p:sp>
          <p:nvSpPr>
            <p:cNvPr id="308" name="Freeform: Shape 307">
              <a:extLst>
                <a:ext uri="{FF2B5EF4-FFF2-40B4-BE49-F238E27FC236}">
                  <a16:creationId xmlns:a16="http://schemas.microsoft.com/office/drawing/2014/main" id="{78A14801-0A67-4950-98E0-221E73702F45}"/>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1126F990-7DCE-40F7-B8DF-63E6AC4E862F}"/>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FBD8C51-F849-4BEF-8D1F-DC2665D4C562}"/>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11" name="Picture 310" descr="A picture containing toy&#10;&#10;Description automatically generated">
            <a:extLst>
              <a:ext uri="{FF2B5EF4-FFF2-40B4-BE49-F238E27FC236}">
                <a16:creationId xmlns:a16="http://schemas.microsoft.com/office/drawing/2014/main" id="{3F048271-AA35-4BE8-B68C-A1C6D151696F}"/>
              </a:ext>
            </a:extLst>
          </p:cNvPr>
          <p:cNvPicPr>
            <a:picLocks noChangeAspect="1"/>
          </p:cNvPicPr>
          <p:nvPr/>
        </p:nvPicPr>
        <p:blipFill>
          <a:blip r:embed="rId8"/>
          <a:stretch>
            <a:fillRect/>
          </a:stretch>
        </p:blipFill>
        <p:spPr>
          <a:xfrm>
            <a:off x="846217" y="1729321"/>
            <a:ext cx="352563" cy="389441"/>
          </a:xfrm>
          <a:prstGeom prst="rect">
            <a:avLst/>
          </a:prstGeom>
        </p:spPr>
      </p:pic>
      <p:pic>
        <p:nvPicPr>
          <p:cNvPr id="312" name="Windows App" descr="Windows App">
            <a:extLst>
              <a:ext uri="{FF2B5EF4-FFF2-40B4-BE49-F238E27FC236}">
                <a16:creationId xmlns:a16="http://schemas.microsoft.com/office/drawing/2014/main" id="{8FED699B-C6F1-464F-A2FF-983DC4E4AD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6299" y="1770388"/>
            <a:ext cx="343512" cy="343512"/>
          </a:xfrm>
          <a:prstGeom prst="rect">
            <a:avLst/>
          </a:prstGeom>
        </p:spPr>
      </p:pic>
      <p:pic>
        <p:nvPicPr>
          <p:cNvPr id="313" name="Virtual Machines 2" descr="Virtual Machines">
            <a:extLst>
              <a:ext uri="{FF2B5EF4-FFF2-40B4-BE49-F238E27FC236}">
                <a16:creationId xmlns:a16="http://schemas.microsoft.com/office/drawing/2014/main" id="{81F1DA53-60AD-4F6A-A903-0C77963939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608" y="4731997"/>
            <a:ext cx="237757" cy="237757"/>
          </a:xfrm>
          <a:prstGeom prst="rect">
            <a:avLst/>
          </a:prstGeom>
        </p:spPr>
      </p:pic>
      <p:pic>
        <p:nvPicPr>
          <p:cNvPr id="314" name="Database" descr=" Database">
            <a:extLst>
              <a:ext uri="{FF2B5EF4-FFF2-40B4-BE49-F238E27FC236}">
                <a16:creationId xmlns:a16="http://schemas.microsoft.com/office/drawing/2014/main" id="{621D04CE-55EF-439C-B743-9FF72C8A2CE7}"/>
              </a:ext>
            </a:extLst>
          </p:cNvPr>
          <p:cNvPicPr>
            <a:picLocks noChangeAspect="1"/>
          </p:cNvPicPr>
          <p:nvPr/>
        </p:nvPicPr>
        <p:blipFill>
          <a:blip r:embed="rId7"/>
          <a:stretch>
            <a:fillRect/>
          </a:stretch>
        </p:blipFill>
        <p:spPr>
          <a:xfrm>
            <a:off x="1452151" y="4804761"/>
            <a:ext cx="191920" cy="247449"/>
          </a:xfrm>
          <a:prstGeom prst="rect">
            <a:avLst/>
          </a:prstGeom>
        </p:spPr>
      </p:pic>
      <p:pic>
        <p:nvPicPr>
          <p:cNvPr id="315" name="Kubernetes" descr="Kubernetes">
            <a:extLst>
              <a:ext uri="{FF2B5EF4-FFF2-40B4-BE49-F238E27FC236}">
                <a16:creationId xmlns:a16="http://schemas.microsoft.com/office/drawing/2014/main" id="{2F3A3DB5-2DFC-4B9D-8242-1D1311873F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21176" y="5003776"/>
            <a:ext cx="237757" cy="237757"/>
          </a:xfrm>
          <a:prstGeom prst="rect">
            <a:avLst/>
          </a:prstGeom>
        </p:spPr>
      </p:pic>
      <p:pic>
        <p:nvPicPr>
          <p:cNvPr id="316" name="Resource Group" descr="Resource Group">
            <a:extLst>
              <a:ext uri="{FF2B5EF4-FFF2-40B4-BE49-F238E27FC236}">
                <a16:creationId xmlns:a16="http://schemas.microsoft.com/office/drawing/2014/main" id="{8CF8A69B-2737-486D-8A0C-BEE8E4BF6D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91933" y="5155054"/>
            <a:ext cx="237757" cy="237757"/>
          </a:xfrm>
          <a:prstGeom prst="rect">
            <a:avLst/>
          </a:prstGeom>
        </p:spPr>
      </p:pic>
      <p:grpSp>
        <p:nvGrpSpPr>
          <p:cNvPr id="317" name="Group 316">
            <a:extLst>
              <a:ext uri="{FF2B5EF4-FFF2-40B4-BE49-F238E27FC236}">
                <a16:creationId xmlns:a16="http://schemas.microsoft.com/office/drawing/2014/main" id="{9D33B279-CBF2-40D6-A623-483B94B612D2}"/>
              </a:ext>
            </a:extLst>
          </p:cNvPr>
          <p:cNvGrpSpPr/>
          <p:nvPr/>
        </p:nvGrpSpPr>
        <p:grpSpPr>
          <a:xfrm>
            <a:off x="721593" y="5096718"/>
            <a:ext cx="192024" cy="246888"/>
            <a:chOff x="13229589" y="3301972"/>
            <a:chExt cx="585480" cy="750906"/>
          </a:xfrm>
        </p:grpSpPr>
        <p:sp>
          <p:nvSpPr>
            <p:cNvPr id="318" name="Freeform 137">
              <a:extLst>
                <a:ext uri="{FF2B5EF4-FFF2-40B4-BE49-F238E27FC236}">
                  <a16:creationId xmlns:a16="http://schemas.microsoft.com/office/drawing/2014/main" id="{86E33EC9-F52C-4C2E-80F3-B98D91AC566D}"/>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5143100E-64FB-4D7D-AA38-1253FD74C7E3}"/>
                </a:ext>
              </a:extLst>
            </p:cNvPr>
            <p:cNvGrpSpPr/>
            <p:nvPr/>
          </p:nvGrpSpPr>
          <p:grpSpPr>
            <a:xfrm>
              <a:off x="13360873" y="3586954"/>
              <a:ext cx="322075" cy="333661"/>
              <a:chOff x="10970759" y="2371811"/>
              <a:chExt cx="661987" cy="685800"/>
            </a:xfrm>
            <a:solidFill>
              <a:schemeClr val="bg1"/>
            </a:solidFill>
          </p:grpSpPr>
          <p:sp>
            <p:nvSpPr>
              <p:cNvPr id="320" name="Freeform 139">
                <a:extLst>
                  <a:ext uri="{FF2B5EF4-FFF2-40B4-BE49-F238E27FC236}">
                    <a16:creationId xmlns:a16="http://schemas.microsoft.com/office/drawing/2014/main" id="{4852E699-F80C-4B77-B76E-25F7B840BC7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1" name="Freeform 140">
                <a:extLst>
                  <a:ext uri="{FF2B5EF4-FFF2-40B4-BE49-F238E27FC236}">
                    <a16:creationId xmlns:a16="http://schemas.microsoft.com/office/drawing/2014/main" id="{52BF9E37-5828-4BAC-8314-A45BF243004D}"/>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2" name="Freeform 21">
            <a:extLst>
              <a:ext uri="{FF2B5EF4-FFF2-40B4-BE49-F238E27FC236}">
                <a16:creationId xmlns:a16="http://schemas.microsoft.com/office/drawing/2014/main" id="{4B9E32B6-23FE-4304-BEF1-2EB1B28B8E48}"/>
              </a:ext>
            </a:extLst>
          </p:cNvPr>
          <p:cNvSpPr>
            <a:spLocks/>
          </p:cNvSpPr>
          <p:nvPr/>
        </p:nvSpPr>
        <p:spPr bwMode="auto">
          <a:xfrm>
            <a:off x="740521" y="494421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C000">
              <a:alpha val="49020"/>
            </a:srgbClr>
          </a:solidFill>
          <a:ln w="10795" cap="flat" cmpd="sng" algn="ctr">
            <a:solidFill>
              <a:srgbClr val="FFC000"/>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323" name="Freeform 21">
            <a:extLst>
              <a:ext uri="{FF2B5EF4-FFF2-40B4-BE49-F238E27FC236}">
                <a16:creationId xmlns:a16="http://schemas.microsoft.com/office/drawing/2014/main" id="{B5C2A5AB-2852-4046-9F04-AC7D71E3D6B1}"/>
              </a:ext>
            </a:extLst>
          </p:cNvPr>
          <p:cNvSpPr>
            <a:spLocks/>
          </p:cNvSpPr>
          <p:nvPr/>
        </p:nvSpPr>
        <p:spPr bwMode="auto">
          <a:xfrm>
            <a:off x="1444505" y="5844154"/>
            <a:ext cx="1071125" cy="57583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F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324" name="Freeform 21">
            <a:extLst>
              <a:ext uri="{FF2B5EF4-FFF2-40B4-BE49-F238E27FC236}">
                <a16:creationId xmlns:a16="http://schemas.microsoft.com/office/drawing/2014/main" id="{ED6C3918-A508-4074-92B4-2DA964AC10D4}"/>
              </a:ext>
            </a:extLst>
          </p:cNvPr>
          <p:cNvSpPr>
            <a:spLocks/>
          </p:cNvSpPr>
          <p:nvPr/>
        </p:nvSpPr>
        <p:spPr bwMode="auto">
          <a:xfrm>
            <a:off x="2071204" y="507887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5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pic>
        <p:nvPicPr>
          <p:cNvPr id="325" name="Virtual Machines 2" descr="Virtual Machines">
            <a:extLst>
              <a:ext uri="{FF2B5EF4-FFF2-40B4-BE49-F238E27FC236}">
                <a16:creationId xmlns:a16="http://schemas.microsoft.com/office/drawing/2014/main" id="{8878A655-A4DB-470F-8905-61247D2807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2351" y="5639362"/>
            <a:ext cx="237757" cy="237757"/>
          </a:xfrm>
          <a:prstGeom prst="rect">
            <a:avLst/>
          </a:prstGeom>
        </p:spPr>
      </p:pic>
      <p:pic>
        <p:nvPicPr>
          <p:cNvPr id="326" name="Virtual Machines 2" descr="Virtual Machines">
            <a:extLst>
              <a:ext uri="{FF2B5EF4-FFF2-40B4-BE49-F238E27FC236}">
                <a16:creationId xmlns:a16="http://schemas.microsoft.com/office/drawing/2014/main" id="{299E8928-BB8D-49C9-A279-EFEE694FB7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3073" y="6080659"/>
            <a:ext cx="237757" cy="237757"/>
          </a:xfrm>
          <a:prstGeom prst="rect">
            <a:avLst/>
          </a:prstGeom>
        </p:spPr>
      </p:pic>
      <p:pic>
        <p:nvPicPr>
          <p:cNvPr id="327" name="Virtual Machines 2" descr="Virtual Machines">
            <a:extLst>
              <a:ext uri="{FF2B5EF4-FFF2-40B4-BE49-F238E27FC236}">
                <a16:creationId xmlns:a16="http://schemas.microsoft.com/office/drawing/2014/main" id="{618AE6D9-AB04-46B2-BE13-F4266E3483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2310" y="6337947"/>
            <a:ext cx="237757" cy="237757"/>
          </a:xfrm>
          <a:prstGeom prst="rect">
            <a:avLst/>
          </a:prstGeom>
        </p:spPr>
      </p:pic>
      <p:grpSp>
        <p:nvGrpSpPr>
          <p:cNvPr id="328" name="Group 327">
            <a:extLst>
              <a:ext uri="{FF2B5EF4-FFF2-40B4-BE49-F238E27FC236}">
                <a16:creationId xmlns:a16="http://schemas.microsoft.com/office/drawing/2014/main" id="{062523CA-D6BF-4FE5-8311-29A5AC35274E}"/>
              </a:ext>
            </a:extLst>
          </p:cNvPr>
          <p:cNvGrpSpPr/>
          <p:nvPr/>
        </p:nvGrpSpPr>
        <p:grpSpPr>
          <a:xfrm>
            <a:off x="1693146" y="5677223"/>
            <a:ext cx="192024" cy="246888"/>
            <a:chOff x="13229589" y="3301972"/>
            <a:chExt cx="585480" cy="750906"/>
          </a:xfrm>
        </p:grpSpPr>
        <p:sp>
          <p:nvSpPr>
            <p:cNvPr id="329" name="Freeform 137">
              <a:extLst>
                <a:ext uri="{FF2B5EF4-FFF2-40B4-BE49-F238E27FC236}">
                  <a16:creationId xmlns:a16="http://schemas.microsoft.com/office/drawing/2014/main" id="{ABF13B0E-99E6-46E8-BEB4-111E336B981D}"/>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C65C3496-D443-46DF-ADC4-FFE960E89400}"/>
                </a:ext>
              </a:extLst>
            </p:cNvPr>
            <p:cNvGrpSpPr/>
            <p:nvPr/>
          </p:nvGrpSpPr>
          <p:grpSpPr>
            <a:xfrm>
              <a:off x="13360873" y="3586954"/>
              <a:ext cx="322075" cy="333661"/>
              <a:chOff x="10970759" y="2371811"/>
              <a:chExt cx="661987" cy="685800"/>
            </a:xfrm>
            <a:solidFill>
              <a:schemeClr val="bg1"/>
            </a:solidFill>
          </p:grpSpPr>
          <p:sp>
            <p:nvSpPr>
              <p:cNvPr id="331" name="Freeform 139">
                <a:extLst>
                  <a:ext uri="{FF2B5EF4-FFF2-40B4-BE49-F238E27FC236}">
                    <a16:creationId xmlns:a16="http://schemas.microsoft.com/office/drawing/2014/main" id="{C421C8CA-9F36-430E-B7A1-EEA4303B335C}"/>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140">
                <a:extLst>
                  <a:ext uri="{FF2B5EF4-FFF2-40B4-BE49-F238E27FC236}">
                    <a16:creationId xmlns:a16="http://schemas.microsoft.com/office/drawing/2014/main" id="{5750F6A3-E6E2-449F-BE79-AB75A09BC44E}"/>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333" name="Database" descr=" Database">
            <a:extLst>
              <a:ext uri="{FF2B5EF4-FFF2-40B4-BE49-F238E27FC236}">
                <a16:creationId xmlns:a16="http://schemas.microsoft.com/office/drawing/2014/main" id="{278EE49F-9873-44F9-8E42-0166D94B9ECF}"/>
              </a:ext>
            </a:extLst>
          </p:cNvPr>
          <p:cNvPicPr>
            <a:picLocks noChangeAspect="1"/>
          </p:cNvPicPr>
          <p:nvPr/>
        </p:nvPicPr>
        <p:blipFill>
          <a:blip r:embed="rId7"/>
          <a:stretch>
            <a:fillRect/>
          </a:stretch>
        </p:blipFill>
        <p:spPr>
          <a:xfrm>
            <a:off x="2507136" y="5559912"/>
            <a:ext cx="191920" cy="247449"/>
          </a:xfrm>
          <a:prstGeom prst="rect">
            <a:avLst/>
          </a:prstGeom>
        </p:spPr>
      </p:pic>
      <p:pic>
        <p:nvPicPr>
          <p:cNvPr id="334" name="Windows App" descr="Windows App">
            <a:extLst>
              <a:ext uri="{FF2B5EF4-FFF2-40B4-BE49-F238E27FC236}">
                <a16:creationId xmlns:a16="http://schemas.microsoft.com/office/drawing/2014/main" id="{4C59D5B1-36C7-4867-BB70-AA9E839A0C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091" y="5303982"/>
            <a:ext cx="343512" cy="343512"/>
          </a:xfrm>
          <a:prstGeom prst="rect">
            <a:avLst/>
          </a:prstGeom>
        </p:spPr>
      </p:pic>
      <p:pic>
        <p:nvPicPr>
          <p:cNvPr id="335" name="Windows App" descr="Windows App">
            <a:extLst>
              <a:ext uri="{FF2B5EF4-FFF2-40B4-BE49-F238E27FC236}">
                <a16:creationId xmlns:a16="http://schemas.microsoft.com/office/drawing/2014/main" id="{37DE4A57-990F-41C2-840A-4E72680A1C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57010" y="6041765"/>
            <a:ext cx="343512" cy="343512"/>
          </a:xfrm>
          <a:prstGeom prst="rect">
            <a:avLst/>
          </a:prstGeom>
        </p:spPr>
      </p:pic>
      <p:pic>
        <p:nvPicPr>
          <p:cNvPr id="336" name="Windows App" descr="Windows App">
            <a:extLst>
              <a:ext uri="{FF2B5EF4-FFF2-40B4-BE49-F238E27FC236}">
                <a16:creationId xmlns:a16="http://schemas.microsoft.com/office/drawing/2014/main" id="{5D317CB0-4959-418F-87F2-6F03DC08BA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937" y="5321385"/>
            <a:ext cx="343512" cy="343512"/>
          </a:xfrm>
          <a:prstGeom prst="rect">
            <a:avLst/>
          </a:prstGeom>
        </p:spPr>
      </p:pic>
      <p:pic>
        <p:nvPicPr>
          <p:cNvPr id="337" name="Picture 336" descr="A picture containing toy&#10;&#10;Description automatically generated">
            <a:extLst>
              <a:ext uri="{FF2B5EF4-FFF2-40B4-BE49-F238E27FC236}">
                <a16:creationId xmlns:a16="http://schemas.microsoft.com/office/drawing/2014/main" id="{3992634F-FC32-4367-A2C7-748CBA5BFD47}"/>
              </a:ext>
            </a:extLst>
          </p:cNvPr>
          <p:cNvPicPr>
            <a:picLocks noChangeAspect="1"/>
          </p:cNvPicPr>
          <p:nvPr/>
        </p:nvPicPr>
        <p:blipFill>
          <a:blip r:embed="rId8"/>
          <a:stretch>
            <a:fillRect/>
          </a:stretch>
        </p:blipFill>
        <p:spPr>
          <a:xfrm>
            <a:off x="2121892" y="5425163"/>
            <a:ext cx="352563" cy="389441"/>
          </a:xfrm>
          <a:prstGeom prst="rect">
            <a:avLst/>
          </a:prstGeom>
        </p:spPr>
      </p:pic>
      <p:pic>
        <p:nvPicPr>
          <p:cNvPr id="338" name="Picture 337" descr="A picture containing toy&#10;&#10;Description automatically generated">
            <a:extLst>
              <a:ext uri="{FF2B5EF4-FFF2-40B4-BE49-F238E27FC236}">
                <a16:creationId xmlns:a16="http://schemas.microsoft.com/office/drawing/2014/main" id="{A1504553-87E9-42A0-936A-9AB27C8D58D7}"/>
              </a:ext>
            </a:extLst>
          </p:cNvPr>
          <p:cNvPicPr>
            <a:picLocks noChangeAspect="1"/>
          </p:cNvPicPr>
          <p:nvPr/>
        </p:nvPicPr>
        <p:blipFill>
          <a:blip r:embed="rId8"/>
          <a:stretch>
            <a:fillRect/>
          </a:stretch>
        </p:blipFill>
        <p:spPr>
          <a:xfrm>
            <a:off x="1999953" y="5785374"/>
            <a:ext cx="352563" cy="389441"/>
          </a:xfrm>
          <a:prstGeom prst="rect">
            <a:avLst/>
          </a:prstGeom>
        </p:spPr>
      </p:pic>
      <p:pic>
        <p:nvPicPr>
          <p:cNvPr id="339" name="Picture 338" descr="A picture containing toy&#10;&#10;Description automatically generated">
            <a:extLst>
              <a:ext uri="{FF2B5EF4-FFF2-40B4-BE49-F238E27FC236}">
                <a16:creationId xmlns:a16="http://schemas.microsoft.com/office/drawing/2014/main" id="{F9C1B5CE-4D40-4EC9-839F-43E02A138DCB}"/>
              </a:ext>
            </a:extLst>
          </p:cNvPr>
          <p:cNvPicPr>
            <a:picLocks noChangeAspect="1"/>
          </p:cNvPicPr>
          <p:nvPr/>
        </p:nvPicPr>
        <p:blipFill>
          <a:blip r:embed="rId8"/>
          <a:stretch>
            <a:fillRect/>
          </a:stretch>
        </p:blipFill>
        <p:spPr>
          <a:xfrm>
            <a:off x="1532191" y="5042087"/>
            <a:ext cx="352563" cy="38944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D89AABE-60AC-4267-825E-CE5F0A8C1CCC}"/>
              </a:ext>
            </a:extLst>
          </p:cNvPr>
          <p:cNvPicPr>
            <a:picLocks noChangeAspect="1"/>
          </p:cNvPicPr>
          <p:nvPr/>
        </p:nvPicPr>
        <p:blipFill>
          <a:blip r:embed="rId15"/>
          <a:stretch>
            <a:fillRect/>
          </a:stretch>
        </p:blipFill>
        <p:spPr>
          <a:xfrm>
            <a:off x="4667669" y="4882950"/>
            <a:ext cx="1454997" cy="1454997"/>
          </a:xfrm>
          <a:prstGeom prst="rect">
            <a:avLst/>
          </a:prstGeom>
        </p:spPr>
      </p:pic>
      <p:pic>
        <p:nvPicPr>
          <p:cNvPr id="342" name="person4" descr="smile, person">
            <a:extLst>
              <a:ext uri="{FF2B5EF4-FFF2-40B4-BE49-F238E27FC236}">
                <a16:creationId xmlns:a16="http://schemas.microsoft.com/office/drawing/2014/main" id="{2E6C1497-F822-4AA1-9709-D9BA5AAEC7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75153" y="5434959"/>
            <a:ext cx="777590" cy="777590"/>
          </a:xfrm>
          <a:prstGeom prst="rect">
            <a:avLst/>
          </a:prstGeom>
        </p:spPr>
      </p:pic>
      <p:sp>
        <p:nvSpPr>
          <p:cNvPr id="343" name="Rectangle 342">
            <a:extLst>
              <a:ext uri="{FF2B5EF4-FFF2-40B4-BE49-F238E27FC236}">
                <a16:creationId xmlns:a16="http://schemas.microsoft.com/office/drawing/2014/main" id="{F20B23AB-57B2-4B11-8B97-E8CB66305B04}"/>
              </a:ext>
            </a:extLst>
          </p:cNvPr>
          <p:cNvSpPr/>
          <p:nvPr/>
        </p:nvSpPr>
        <p:spPr bwMode="auto">
          <a:xfrm>
            <a:off x="6538941" y="1302592"/>
            <a:ext cx="4931466"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Central Governance across your environment</a:t>
            </a:r>
            <a:endPar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Central IT creates broad governance policies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Central compliance view across all servers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Built-in server compliance rules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Server owners can view and remediate to meet their compliance</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must work within those policies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can create their own</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can view their compliance</a:t>
            </a:r>
          </a:p>
        </p:txBody>
      </p:sp>
    </p:spTree>
    <p:extLst>
      <p:ext uri="{BB962C8B-B14F-4D97-AF65-F5344CB8AC3E}">
        <p14:creationId xmlns:p14="http://schemas.microsoft.com/office/powerpoint/2010/main" val="1718130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8513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Although adopters of microservices have yielded the benefits, they are also experiencing challenges in their implementation</a:t>
            </a:r>
          </a:p>
        </p:txBody>
      </p:sp>
      <p:graphicFrame>
        <p:nvGraphicFramePr>
          <p:cNvPr id="4" name="Chart 3">
            <a:extLst>
              <a:ext uri="{FF2B5EF4-FFF2-40B4-BE49-F238E27FC236}">
                <a16:creationId xmlns:a16="http://schemas.microsoft.com/office/drawing/2014/main" id="{FACCCD74-C33D-48AB-AA6E-8E42481DCCF0}"/>
              </a:ext>
            </a:extLst>
          </p:cNvPr>
          <p:cNvGraphicFramePr>
            <a:graphicFrameLocks/>
          </p:cNvGraphicFramePr>
          <p:nvPr/>
        </p:nvGraphicFramePr>
        <p:xfrm>
          <a:off x="794248" y="1417482"/>
          <a:ext cx="5007437" cy="494966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a:extLst>
              <a:ext uri="{FF2B5EF4-FFF2-40B4-BE49-F238E27FC236}">
                <a16:creationId xmlns:a16="http://schemas.microsoft.com/office/drawing/2014/main" id="{54291332-8E10-4C44-8BB6-302A4DD2CE90}"/>
              </a:ext>
            </a:extLst>
          </p:cNvPr>
          <p:cNvCxnSpPr>
            <a:cxnSpLocks/>
          </p:cNvCxnSpPr>
          <p:nvPr/>
        </p:nvCxnSpPr>
        <p:spPr>
          <a:xfrm flipH="1">
            <a:off x="380401" y="4379053"/>
            <a:ext cx="54566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3C238B-F169-4EFC-92C1-063A282473F4}"/>
              </a:ext>
            </a:extLst>
          </p:cNvPr>
          <p:cNvSpPr txBox="1"/>
          <p:nvPr/>
        </p:nvSpPr>
        <p:spPr>
          <a:xfrm rot="16200000">
            <a:off x="-424491" y="5160537"/>
            <a:ext cx="1870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Gets easier</a:t>
            </a:r>
          </a:p>
        </p:txBody>
      </p:sp>
      <p:sp>
        <p:nvSpPr>
          <p:cNvPr id="14" name="TextBox 13">
            <a:extLst>
              <a:ext uri="{FF2B5EF4-FFF2-40B4-BE49-F238E27FC236}">
                <a16:creationId xmlns:a16="http://schemas.microsoft.com/office/drawing/2014/main" id="{80DA06FD-C79F-4AB5-B3A7-1287A2EF0F05}"/>
              </a:ext>
            </a:extLst>
          </p:cNvPr>
          <p:cNvSpPr txBox="1"/>
          <p:nvPr/>
        </p:nvSpPr>
        <p:spPr>
          <a:xfrm rot="16200000">
            <a:off x="-617437" y="3096849"/>
            <a:ext cx="22566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Gets harder</a:t>
            </a:r>
          </a:p>
        </p:txBody>
      </p:sp>
      <p:sp>
        <p:nvSpPr>
          <p:cNvPr id="15" name="TextBox 14">
            <a:extLst>
              <a:ext uri="{FF2B5EF4-FFF2-40B4-BE49-F238E27FC236}">
                <a16:creationId xmlns:a16="http://schemas.microsoft.com/office/drawing/2014/main" id="{80733354-FE07-4913-B371-FC318F6A3980}"/>
              </a:ext>
            </a:extLst>
          </p:cNvPr>
          <p:cNvSpPr txBox="1"/>
          <p:nvPr/>
        </p:nvSpPr>
        <p:spPr>
          <a:xfrm>
            <a:off x="114650" y="6492819"/>
            <a:ext cx="59813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Dimensional Research, “Global Microservices Trends, A Survey of Development Professionals” (April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ResearchGate, “Challenge of Microservices Architecture: A Survey on the State of the Practice” (May 2018)</a:t>
            </a:r>
          </a:p>
        </p:txBody>
      </p:sp>
      <p:graphicFrame>
        <p:nvGraphicFramePr>
          <p:cNvPr id="11" name="Chart 10">
            <a:extLst>
              <a:ext uri="{FF2B5EF4-FFF2-40B4-BE49-F238E27FC236}">
                <a16:creationId xmlns:a16="http://schemas.microsoft.com/office/drawing/2014/main" id="{40A53032-F655-485E-AD25-C554085A55E9}"/>
              </a:ext>
            </a:extLst>
          </p:cNvPr>
          <p:cNvGraphicFramePr>
            <a:graphicFrameLocks/>
          </p:cNvGraphicFramePr>
          <p:nvPr/>
        </p:nvGraphicFramePr>
        <p:xfrm>
          <a:off x="6096000" y="1417482"/>
          <a:ext cx="5771230" cy="49496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300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E952B54-8B78-4147-9A6F-41A4D9F53918}"/>
              </a:ext>
            </a:extLst>
          </p:cNvPr>
          <p:cNvSpPr txBox="1"/>
          <p:nvPr/>
        </p:nvSpPr>
        <p:spPr>
          <a:xfrm>
            <a:off x="1027044" y="451664"/>
            <a:ext cx="101379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Mesh Interface (SMI) for Kubernetes</a:t>
            </a:r>
          </a:p>
        </p:txBody>
      </p:sp>
      <p:sp>
        <p:nvSpPr>
          <p:cNvPr id="23" name="TextBox 22">
            <a:extLst>
              <a:ext uri="{FF2B5EF4-FFF2-40B4-BE49-F238E27FC236}">
                <a16:creationId xmlns:a16="http://schemas.microsoft.com/office/drawing/2014/main" id="{E4C16DD9-AF67-40CA-9811-139364D0BCEE}"/>
              </a:ext>
            </a:extLst>
          </p:cNvPr>
          <p:cNvSpPr txBox="1"/>
          <p:nvPr/>
        </p:nvSpPr>
        <p:spPr>
          <a:xfrm>
            <a:off x="2314336" y="1050681"/>
            <a:ext cx="7563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 Kubernetes interface that provides traffic routing, traffic telemetry, and traffic policy</a:t>
            </a:r>
          </a:p>
        </p:txBody>
      </p:sp>
      <p:cxnSp>
        <p:nvCxnSpPr>
          <p:cNvPr id="4" name="Straight Connector 3">
            <a:extLst>
              <a:ext uri="{FF2B5EF4-FFF2-40B4-BE49-F238E27FC236}">
                <a16:creationId xmlns:a16="http://schemas.microsoft.com/office/drawing/2014/main" id="{4D44AC6A-E8D1-40BB-B974-7D06BF85B6DF}"/>
              </a:ext>
            </a:extLst>
          </p:cNvPr>
          <p:cNvCxnSpPr/>
          <p:nvPr/>
        </p:nvCxnSpPr>
        <p:spPr>
          <a:xfrm>
            <a:off x="4537182" y="2022580"/>
            <a:ext cx="0" cy="42268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AF0A3888-6CC9-42A5-AB02-E606A8C8075B}"/>
              </a:ext>
            </a:extLst>
          </p:cNvPr>
          <p:cNvSpPr/>
          <p:nvPr/>
        </p:nvSpPr>
        <p:spPr>
          <a:xfrm>
            <a:off x="5163095"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Apps</a:t>
            </a:r>
          </a:p>
        </p:txBody>
      </p:sp>
      <p:sp>
        <p:nvSpPr>
          <p:cNvPr id="28" name="Rectangle: Rounded Corners 27">
            <a:extLst>
              <a:ext uri="{FF2B5EF4-FFF2-40B4-BE49-F238E27FC236}">
                <a16:creationId xmlns:a16="http://schemas.microsoft.com/office/drawing/2014/main" id="{AE2C7155-A5F5-466F-B874-1AEB586231B3}"/>
              </a:ext>
            </a:extLst>
          </p:cNvPr>
          <p:cNvSpPr/>
          <p:nvPr/>
        </p:nvSpPr>
        <p:spPr>
          <a:xfrm>
            <a:off x="7404687"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Tooling</a:t>
            </a:r>
          </a:p>
        </p:txBody>
      </p:sp>
      <p:sp>
        <p:nvSpPr>
          <p:cNvPr id="29" name="Rectangle: Rounded Corners 28">
            <a:extLst>
              <a:ext uri="{FF2B5EF4-FFF2-40B4-BE49-F238E27FC236}">
                <a16:creationId xmlns:a16="http://schemas.microsoft.com/office/drawing/2014/main" id="{9FD3A391-812D-441C-A94D-3C690230AE22}"/>
              </a:ext>
            </a:extLst>
          </p:cNvPr>
          <p:cNvSpPr/>
          <p:nvPr/>
        </p:nvSpPr>
        <p:spPr>
          <a:xfrm>
            <a:off x="9646279"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Ecosystem</a:t>
            </a:r>
          </a:p>
        </p:txBody>
      </p:sp>
      <p:grpSp>
        <p:nvGrpSpPr>
          <p:cNvPr id="18" name="Group 17">
            <a:extLst>
              <a:ext uri="{FF2B5EF4-FFF2-40B4-BE49-F238E27FC236}">
                <a16:creationId xmlns:a16="http://schemas.microsoft.com/office/drawing/2014/main" id="{5E51D13F-AAB4-4923-8B6B-EBB3CAB2ED62}"/>
              </a:ext>
            </a:extLst>
          </p:cNvPr>
          <p:cNvGrpSpPr/>
          <p:nvPr/>
        </p:nvGrpSpPr>
        <p:grpSpPr>
          <a:xfrm>
            <a:off x="582444" y="2301328"/>
            <a:ext cx="3762961" cy="881622"/>
            <a:chOff x="363769" y="2121545"/>
            <a:chExt cx="3762961" cy="881622"/>
          </a:xfrm>
        </p:grpSpPr>
        <p:grpSp>
          <p:nvGrpSpPr>
            <p:cNvPr id="41" name="Group 40">
              <a:extLst>
                <a:ext uri="{FF2B5EF4-FFF2-40B4-BE49-F238E27FC236}">
                  <a16:creationId xmlns:a16="http://schemas.microsoft.com/office/drawing/2014/main" id="{3E59AF68-4ABE-44D1-BDEB-4507B35606B9}"/>
                </a:ext>
              </a:extLst>
            </p:cNvPr>
            <p:cNvGrpSpPr/>
            <p:nvPr/>
          </p:nvGrpSpPr>
          <p:grpSpPr>
            <a:xfrm>
              <a:off x="363769" y="2122054"/>
              <a:ext cx="880605" cy="880605"/>
              <a:chOff x="1897806" y="3108959"/>
              <a:chExt cx="1542553" cy="1542553"/>
            </a:xfrm>
          </p:grpSpPr>
          <p:sp>
            <p:nvSpPr>
              <p:cNvPr id="46" name="Oval 45">
                <a:extLst>
                  <a:ext uri="{FF2B5EF4-FFF2-40B4-BE49-F238E27FC236}">
                    <a16:creationId xmlns:a16="http://schemas.microsoft.com/office/drawing/2014/main" id="{802ED667-0CE4-400F-9E77-B9652B601313}"/>
                  </a:ext>
                </a:extLst>
              </p:cNvPr>
              <p:cNvSpPr/>
              <p:nvPr/>
            </p:nvSpPr>
            <p:spPr>
              <a:xfrm>
                <a:off x="1897806" y="3108959"/>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ABF8B35E-7F81-4FFB-ABD0-9BEC84A19DD0}"/>
                  </a:ext>
                </a:extLst>
              </p:cNvPr>
              <p:cNvPicPr>
                <a:picLocks noChangeAspect="1"/>
              </p:cNvPicPr>
              <p:nvPr/>
            </p:nvPicPr>
            <p:blipFill>
              <a:blip r:embed="rId2"/>
              <a:srcRect/>
              <a:stretch>
                <a:fillRect/>
              </a:stretch>
            </p:blipFill>
            <p:spPr>
              <a:xfrm>
                <a:off x="1920406" y="3342476"/>
                <a:ext cx="1497352" cy="1169648"/>
              </a:xfrm>
              <a:custGeom>
                <a:avLst/>
                <a:gdLst>
                  <a:gd name="connsiteX0" fmla="*/ 197019 w 1497352"/>
                  <a:gd name="connsiteY0" fmla="*/ 0 h 1169648"/>
                  <a:gd name="connsiteX1" fmla="*/ 1300336 w 1497352"/>
                  <a:gd name="connsiteY1" fmla="*/ 0 h 1169648"/>
                  <a:gd name="connsiteX2" fmla="*/ 1388232 w 1497352"/>
                  <a:gd name="connsiteY2" fmla="*/ 106532 h 1169648"/>
                  <a:gd name="connsiteX3" fmla="*/ 1459343 w 1497352"/>
                  <a:gd name="connsiteY3" fmla="*/ 237544 h 1169648"/>
                  <a:gd name="connsiteX4" fmla="*/ 1497352 w 1497352"/>
                  <a:gd name="connsiteY4" fmla="*/ 359988 h 1169648"/>
                  <a:gd name="connsiteX5" fmla="*/ 1497352 w 1497352"/>
                  <a:gd name="connsiteY5" fmla="*/ 715532 h 1169648"/>
                  <a:gd name="connsiteX6" fmla="*/ 1459343 w 1497352"/>
                  <a:gd name="connsiteY6" fmla="*/ 837976 h 1169648"/>
                  <a:gd name="connsiteX7" fmla="*/ 1294052 w 1497352"/>
                  <a:gd name="connsiteY7" fmla="*/ 1083136 h 1169648"/>
                  <a:gd name="connsiteX8" fmla="*/ 1189198 w 1497352"/>
                  <a:gd name="connsiteY8" fmla="*/ 1169648 h 1169648"/>
                  <a:gd name="connsiteX9" fmla="*/ 308156 w 1497352"/>
                  <a:gd name="connsiteY9" fmla="*/ 1169648 h 1169648"/>
                  <a:gd name="connsiteX10" fmla="*/ 203302 w 1497352"/>
                  <a:gd name="connsiteY10" fmla="*/ 1083136 h 1169648"/>
                  <a:gd name="connsiteX11" fmla="*/ 38011 w 1497352"/>
                  <a:gd name="connsiteY11" fmla="*/ 837976 h 1169648"/>
                  <a:gd name="connsiteX12" fmla="*/ 0 w 1497352"/>
                  <a:gd name="connsiteY12" fmla="*/ 715526 h 1169648"/>
                  <a:gd name="connsiteX13" fmla="*/ 0 w 1497352"/>
                  <a:gd name="connsiteY13" fmla="*/ 359995 h 1169648"/>
                  <a:gd name="connsiteX14" fmla="*/ 38011 w 1497352"/>
                  <a:gd name="connsiteY14" fmla="*/ 237544 h 1169648"/>
                  <a:gd name="connsiteX15" fmla="*/ 109122 w 1497352"/>
                  <a:gd name="connsiteY15" fmla="*/ 106532 h 116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7352" h="1169648">
                    <a:moveTo>
                      <a:pt x="197019" y="0"/>
                    </a:moveTo>
                    <a:lnTo>
                      <a:pt x="1300336" y="0"/>
                    </a:lnTo>
                    <a:lnTo>
                      <a:pt x="1388232" y="106532"/>
                    </a:lnTo>
                    <a:cubicBezTo>
                      <a:pt x="1415953" y="147564"/>
                      <a:pt x="1439829" y="191407"/>
                      <a:pt x="1459343" y="237544"/>
                    </a:cubicBezTo>
                    <a:lnTo>
                      <a:pt x="1497352" y="359988"/>
                    </a:lnTo>
                    <a:lnTo>
                      <a:pt x="1497352" y="715532"/>
                    </a:lnTo>
                    <a:lnTo>
                      <a:pt x="1459343" y="837976"/>
                    </a:lnTo>
                    <a:cubicBezTo>
                      <a:pt x="1420315" y="930251"/>
                      <a:pt x="1363839" y="1013349"/>
                      <a:pt x="1294052" y="1083136"/>
                    </a:cubicBezTo>
                    <a:lnTo>
                      <a:pt x="1189198" y="1169648"/>
                    </a:lnTo>
                    <a:lnTo>
                      <a:pt x="308156" y="1169648"/>
                    </a:lnTo>
                    <a:lnTo>
                      <a:pt x="203302" y="1083136"/>
                    </a:lnTo>
                    <a:cubicBezTo>
                      <a:pt x="133515" y="1013349"/>
                      <a:pt x="77039" y="930251"/>
                      <a:pt x="38011" y="837976"/>
                    </a:cubicBezTo>
                    <a:lnTo>
                      <a:pt x="0" y="715526"/>
                    </a:lnTo>
                    <a:lnTo>
                      <a:pt x="0" y="359995"/>
                    </a:lnTo>
                    <a:lnTo>
                      <a:pt x="38011" y="237544"/>
                    </a:lnTo>
                    <a:cubicBezTo>
                      <a:pt x="57525" y="191407"/>
                      <a:pt x="81401" y="147564"/>
                      <a:pt x="109122" y="106532"/>
                    </a:cubicBezTo>
                    <a:close/>
                  </a:path>
                </a:pathLst>
              </a:custGeom>
            </p:spPr>
          </p:pic>
        </p:grpSp>
        <p:grpSp>
          <p:nvGrpSpPr>
            <p:cNvPr id="7" name="Group 6">
              <a:extLst>
                <a:ext uri="{FF2B5EF4-FFF2-40B4-BE49-F238E27FC236}">
                  <a16:creationId xmlns:a16="http://schemas.microsoft.com/office/drawing/2014/main" id="{7D8E274D-5CCC-433E-B2D0-7AD913D58646}"/>
                </a:ext>
              </a:extLst>
            </p:cNvPr>
            <p:cNvGrpSpPr/>
            <p:nvPr/>
          </p:nvGrpSpPr>
          <p:grpSpPr>
            <a:xfrm>
              <a:off x="1274200" y="2121545"/>
              <a:ext cx="2852530" cy="881622"/>
              <a:chOff x="1242392" y="2099143"/>
              <a:chExt cx="2852530" cy="881622"/>
            </a:xfrm>
          </p:grpSpPr>
          <p:sp>
            <p:nvSpPr>
              <p:cNvPr id="43" name="TextBox 42">
                <a:extLst>
                  <a:ext uri="{FF2B5EF4-FFF2-40B4-BE49-F238E27FC236}">
                    <a16:creationId xmlns:a16="http://schemas.microsoft.com/office/drawing/2014/main" id="{8927FD86-FFEA-4D36-9C4D-D544B9D7FFE8}"/>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Standardized</a:t>
                </a:r>
              </a:p>
            </p:txBody>
          </p:sp>
          <p:sp>
            <p:nvSpPr>
              <p:cNvPr id="44" name="TextBox 43">
                <a:extLst>
                  <a:ext uri="{FF2B5EF4-FFF2-40B4-BE49-F238E27FC236}">
                    <a16:creationId xmlns:a16="http://schemas.microsoft.com/office/drawing/2014/main" id="{310A9E08-7DF5-4C9A-9F76-7BB16F910D44}"/>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Standard interface for </a:t>
                </a:r>
                <a:b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mesh on Kubernetes</a:t>
                </a:r>
              </a:p>
            </p:txBody>
          </p:sp>
        </p:grpSp>
      </p:grpSp>
      <p:grpSp>
        <p:nvGrpSpPr>
          <p:cNvPr id="17" name="Group 16">
            <a:extLst>
              <a:ext uri="{FF2B5EF4-FFF2-40B4-BE49-F238E27FC236}">
                <a16:creationId xmlns:a16="http://schemas.microsoft.com/office/drawing/2014/main" id="{576E0A7E-758F-44E1-AA12-1574BE6D8674}"/>
              </a:ext>
            </a:extLst>
          </p:cNvPr>
          <p:cNvGrpSpPr/>
          <p:nvPr/>
        </p:nvGrpSpPr>
        <p:grpSpPr>
          <a:xfrm>
            <a:off x="582444" y="3695184"/>
            <a:ext cx="3762961" cy="881622"/>
            <a:chOff x="363769" y="3364467"/>
            <a:chExt cx="3762961" cy="881622"/>
          </a:xfrm>
        </p:grpSpPr>
        <p:grpSp>
          <p:nvGrpSpPr>
            <p:cNvPr id="50" name="Group 49">
              <a:extLst>
                <a:ext uri="{FF2B5EF4-FFF2-40B4-BE49-F238E27FC236}">
                  <a16:creationId xmlns:a16="http://schemas.microsoft.com/office/drawing/2014/main" id="{56E8C209-FDCE-4E6C-AD60-E869FA6FC702}"/>
                </a:ext>
              </a:extLst>
            </p:cNvPr>
            <p:cNvGrpSpPr/>
            <p:nvPr/>
          </p:nvGrpSpPr>
          <p:grpSpPr>
            <a:xfrm>
              <a:off x="363769" y="3366366"/>
              <a:ext cx="877824" cy="877824"/>
              <a:chOff x="4189013" y="3161968"/>
              <a:chExt cx="1542554" cy="1542553"/>
            </a:xfrm>
          </p:grpSpPr>
          <p:sp>
            <p:nvSpPr>
              <p:cNvPr id="54" name="Oval 53">
                <a:extLst>
                  <a:ext uri="{FF2B5EF4-FFF2-40B4-BE49-F238E27FC236}">
                    <a16:creationId xmlns:a16="http://schemas.microsoft.com/office/drawing/2014/main" id="{761B3293-1BF2-446D-91D3-001E0EEA803C}"/>
                  </a:ext>
                </a:extLst>
              </p:cNvPr>
              <p:cNvSpPr/>
              <p:nvPr/>
            </p:nvSpPr>
            <p:spPr>
              <a:xfrm>
                <a:off x="4189013" y="3161968"/>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55">
                <a:extLst>
                  <a:ext uri="{FF2B5EF4-FFF2-40B4-BE49-F238E27FC236}">
                    <a16:creationId xmlns:a16="http://schemas.microsoft.com/office/drawing/2014/main" id="{147DD139-5A14-4434-A367-6521BC5C5051}"/>
                  </a:ext>
                </a:extLst>
              </p:cNvPr>
              <p:cNvPicPr>
                <a:picLocks noChangeAspect="1"/>
              </p:cNvPicPr>
              <p:nvPr/>
            </p:nvPicPr>
            <p:blipFill>
              <a:blip r:embed="rId3"/>
              <a:srcRect r="2419"/>
              <a:stretch>
                <a:fillRect/>
              </a:stretch>
            </p:blipFill>
            <p:spPr>
              <a:xfrm>
                <a:off x="4423884" y="3378661"/>
                <a:ext cx="1307683" cy="1110960"/>
              </a:xfrm>
              <a:custGeom>
                <a:avLst/>
                <a:gdLst>
                  <a:gd name="connsiteX0" fmla="*/ 2192 w 1307683"/>
                  <a:gd name="connsiteY0" fmla="*/ 0 h 1110960"/>
                  <a:gd name="connsiteX1" fmla="*/ 1070621 w 1307683"/>
                  <a:gd name="connsiteY1" fmla="*/ 0 h 1110960"/>
                  <a:gd name="connsiteX2" fmla="*/ 1081782 w 1307683"/>
                  <a:gd name="connsiteY2" fmla="*/ 9209 h 1110960"/>
                  <a:gd name="connsiteX3" fmla="*/ 1307683 w 1307683"/>
                  <a:gd name="connsiteY3" fmla="*/ 554584 h 1110960"/>
                  <a:gd name="connsiteX4" fmla="*/ 1081782 w 1307683"/>
                  <a:gd name="connsiteY4" fmla="*/ 1099960 h 1110960"/>
                  <a:gd name="connsiteX5" fmla="*/ 1068449 w 1307683"/>
                  <a:gd name="connsiteY5" fmla="*/ 1110960 h 1110960"/>
                  <a:gd name="connsiteX6" fmla="*/ 4364 w 1307683"/>
                  <a:gd name="connsiteY6" fmla="*/ 1110960 h 1110960"/>
                  <a:gd name="connsiteX7" fmla="*/ 0 w 1307683"/>
                  <a:gd name="connsiteY7" fmla="*/ 1107360 h 1110960"/>
                  <a:gd name="connsiteX8" fmla="*/ 0 w 1307683"/>
                  <a:gd name="connsiteY8" fmla="*/ 1808 h 111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683" h="1110960">
                    <a:moveTo>
                      <a:pt x="2192" y="0"/>
                    </a:moveTo>
                    <a:lnTo>
                      <a:pt x="1070621" y="0"/>
                    </a:lnTo>
                    <a:lnTo>
                      <a:pt x="1081782" y="9209"/>
                    </a:lnTo>
                    <a:cubicBezTo>
                      <a:pt x="1221355" y="148782"/>
                      <a:pt x="1307683" y="341602"/>
                      <a:pt x="1307683" y="554584"/>
                    </a:cubicBezTo>
                    <a:cubicBezTo>
                      <a:pt x="1307683" y="767567"/>
                      <a:pt x="1221355" y="960386"/>
                      <a:pt x="1081782" y="1099960"/>
                    </a:cubicBezTo>
                    <a:lnTo>
                      <a:pt x="1068449" y="1110960"/>
                    </a:lnTo>
                    <a:lnTo>
                      <a:pt x="4364" y="1110960"/>
                    </a:lnTo>
                    <a:lnTo>
                      <a:pt x="0" y="1107360"/>
                    </a:lnTo>
                    <a:lnTo>
                      <a:pt x="0" y="1808"/>
                    </a:lnTo>
                    <a:close/>
                  </a:path>
                </a:pathLst>
              </a:custGeom>
            </p:spPr>
          </p:pic>
        </p:grpSp>
        <p:grpSp>
          <p:nvGrpSpPr>
            <p:cNvPr id="57" name="Group 56">
              <a:extLst>
                <a:ext uri="{FF2B5EF4-FFF2-40B4-BE49-F238E27FC236}">
                  <a16:creationId xmlns:a16="http://schemas.microsoft.com/office/drawing/2014/main" id="{281CCC93-3460-4D92-97F2-8AE44A4E2C6F}"/>
                </a:ext>
              </a:extLst>
            </p:cNvPr>
            <p:cNvGrpSpPr/>
            <p:nvPr/>
          </p:nvGrpSpPr>
          <p:grpSpPr>
            <a:xfrm>
              <a:off x="1274200" y="3364467"/>
              <a:ext cx="2852530" cy="881622"/>
              <a:chOff x="1242392" y="2099143"/>
              <a:chExt cx="2852530" cy="881622"/>
            </a:xfrm>
          </p:grpSpPr>
          <p:sp>
            <p:nvSpPr>
              <p:cNvPr id="59" name="TextBox 58">
                <a:extLst>
                  <a:ext uri="{FF2B5EF4-FFF2-40B4-BE49-F238E27FC236}">
                    <a16:creationId xmlns:a16="http://schemas.microsoft.com/office/drawing/2014/main" id="{EE4A072B-1C5F-47A4-8859-100453399D8A}"/>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Simplified</a:t>
                </a:r>
              </a:p>
            </p:txBody>
          </p:sp>
          <p:sp>
            <p:nvSpPr>
              <p:cNvPr id="61" name="TextBox 60">
                <a:extLst>
                  <a:ext uri="{FF2B5EF4-FFF2-40B4-BE49-F238E27FC236}">
                    <a16:creationId xmlns:a16="http://schemas.microsoft.com/office/drawing/2014/main" id="{B9FD081A-1F6D-4779-9719-F56E86C71D01}"/>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Basic feature set to address most common scenarios</a:t>
                </a:r>
              </a:p>
            </p:txBody>
          </p:sp>
        </p:grpSp>
      </p:grpSp>
      <p:grpSp>
        <p:nvGrpSpPr>
          <p:cNvPr id="16" name="Group 15">
            <a:extLst>
              <a:ext uri="{FF2B5EF4-FFF2-40B4-BE49-F238E27FC236}">
                <a16:creationId xmlns:a16="http://schemas.microsoft.com/office/drawing/2014/main" id="{D2CDCFC4-9FFE-4385-9E9E-A2A597538D92}"/>
              </a:ext>
            </a:extLst>
          </p:cNvPr>
          <p:cNvGrpSpPr/>
          <p:nvPr/>
        </p:nvGrpSpPr>
        <p:grpSpPr>
          <a:xfrm>
            <a:off x="582444" y="5089039"/>
            <a:ext cx="3762961" cy="881622"/>
            <a:chOff x="363769" y="4909256"/>
            <a:chExt cx="3762961" cy="881622"/>
          </a:xfrm>
        </p:grpSpPr>
        <p:grpSp>
          <p:nvGrpSpPr>
            <p:cNvPr id="12" name="Group 11">
              <a:extLst>
                <a:ext uri="{FF2B5EF4-FFF2-40B4-BE49-F238E27FC236}">
                  <a16:creationId xmlns:a16="http://schemas.microsoft.com/office/drawing/2014/main" id="{3653587E-E4BA-4E37-B9B6-B5AA1BB5FCFF}"/>
                </a:ext>
              </a:extLst>
            </p:cNvPr>
            <p:cNvGrpSpPr/>
            <p:nvPr/>
          </p:nvGrpSpPr>
          <p:grpSpPr>
            <a:xfrm>
              <a:off x="363769" y="4911155"/>
              <a:ext cx="877824" cy="877824"/>
              <a:chOff x="551950" y="4854585"/>
              <a:chExt cx="877824" cy="877824"/>
            </a:xfrm>
          </p:grpSpPr>
          <p:sp>
            <p:nvSpPr>
              <p:cNvPr id="82" name="Oval 81">
                <a:extLst>
                  <a:ext uri="{FF2B5EF4-FFF2-40B4-BE49-F238E27FC236}">
                    <a16:creationId xmlns:a16="http://schemas.microsoft.com/office/drawing/2014/main" id="{2945AE1E-163B-4928-A6C5-7389275D28A8}"/>
                  </a:ext>
                </a:extLst>
              </p:cNvPr>
              <p:cNvSpPr/>
              <p:nvPr/>
            </p:nvSpPr>
            <p:spPr>
              <a:xfrm>
                <a:off x="551950" y="4854585"/>
                <a:ext cx="877823" cy="877824"/>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89" name="Picture 88">
                <a:extLst>
                  <a:ext uri="{FF2B5EF4-FFF2-40B4-BE49-F238E27FC236}">
                    <a16:creationId xmlns:a16="http://schemas.microsoft.com/office/drawing/2014/main" id="{974C51EF-9073-4E90-89F3-7F5E1C3A6EE2}"/>
                  </a:ext>
                </a:extLst>
              </p:cNvPr>
              <p:cNvPicPr>
                <a:picLocks noChangeAspect="1"/>
              </p:cNvPicPr>
              <p:nvPr/>
            </p:nvPicPr>
            <p:blipFill>
              <a:blip r:embed="rId4"/>
              <a:srcRect r="4944"/>
              <a:stretch>
                <a:fillRect/>
              </a:stretch>
            </p:blipFill>
            <p:spPr>
              <a:xfrm>
                <a:off x="612268" y="4965560"/>
                <a:ext cx="817506" cy="655874"/>
              </a:xfrm>
              <a:custGeom>
                <a:avLst/>
                <a:gdLst>
                  <a:gd name="connsiteX0" fmla="*/ 89543 w 817506"/>
                  <a:gd name="connsiteY0" fmla="*/ 0 h 655874"/>
                  <a:gd name="connsiteX1" fmla="*/ 667645 w 817506"/>
                  <a:gd name="connsiteY1" fmla="*/ 0 h 655874"/>
                  <a:gd name="connsiteX2" fmla="*/ 688952 w 817506"/>
                  <a:gd name="connsiteY2" fmla="*/ 17580 h 655874"/>
                  <a:gd name="connsiteX3" fmla="*/ 817506 w 817506"/>
                  <a:gd name="connsiteY3" fmla="*/ 327937 h 655874"/>
                  <a:gd name="connsiteX4" fmla="*/ 688952 w 817506"/>
                  <a:gd name="connsiteY4" fmla="*/ 638295 h 655874"/>
                  <a:gd name="connsiteX5" fmla="*/ 667645 w 817506"/>
                  <a:gd name="connsiteY5" fmla="*/ 655874 h 655874"/>
                  <a:gd name="connsiteX6" fmla="*/ 89543 w 817506"/>
                  <a:gd name="connsiteY6" fmla="*/ 655874 h 655874"/>
                  <a:gd name="connsiteX7" fmla="*/ 68237 w 817506"/>
                  <a:gd name="connsiteY7" fmla="*/ 638295 h 655874"/>
                  <a:gd name="connsiteX8" fmla="*/ 14641 w 817506"/>
                  <a:gd name="connsiteY8" fmla="*/ 573337 h 655874"/>
                  <a:gd name="connsiteX9" fmla="*/ 0 w 817506"/>
                  <a:gd name="connsiteY9" fmla="*/ 546362 h 655874"/>
                  <a:gd name="connsiteX10" fmla="*/ 0 w 817506"/>
                  <a:gd name="connsiteY10" fmla="*/ 109512 h 655874"/>
                  <a:gd name="connsiteX11" fmla="*/ 14641 w 817506"/>
                  <a:gd name="connsiteY11" fmla="*/ 82538 h 655874"/>
                  <a:gd name="connsiteX12" fmla="*/ 68237 w 817506"/>
                  <a:gd name="connsiteY12" fmla="*/ 17580 h 65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506" h="655874">
                    <a:moveTo>
                      <a:pt x="89543" y="0"/>
                    </a:moveTo>
                    <a:lnTo>
                      <a:pt x="667645" y="0"/>
                    </a:lnTo>
                    <a:lnTo>
                      <a:pt x="688952" y="17580"/>
                    </a:lnTo>
                    <a:cubicBezTo>
                      <a:pt x="768379" y="97007"/>
                      <a:pt x="817506" y="206735"/>
                      <a:pt x="817506" y="327937"/>
                    </a:cubicBezTo>
                    <a:cubicBezTo>
                      <a:pt x="817506" y="449139"/>
                      <a:pt x="768379" y="558867"/>
                      <a:pt x="688952" y="638295"/>
                    </a:cubicBezTo>
                    <a:lnTo>
                      <a:pt x="667645" y="655874"/>
                    </a:lnTo>
                    <a:lnTo>
                      <a:pt x="89543" y="655874"/>
                    </a:lnTo>
                    <a:lnTo>
                      <a:pt x="68237" y="638295"/>
                    </a:lnTo>
                    <a:cubicBezTo>
                      <a:pt x="48380" y="618438"/>
                      <a:pt x="30417" y="596687"/>
                      <a:pt x="14641" y="573337"/>
                    </a:cubicBezTo>
                    <a:lnTo>
                      <a:pt x="0" y="546362"/>
                    </a:lnTo>
                    <a:lnTo>
                      <a:pt x="0" y="109512"/>
                    </a:lnTo>
                    <a:lnTo>
                      <a:pt x="14641" y="82538"/>
                    </a:lnTo>
                    <a:cubicBezTo>
                      <a:pt x="30417" y="59187"/>
                      <a:pt x="48380" y="37437"/>
                      <a:pt x="68237" y="17580"/>
                    </a:cubicBezTo>
                    <a:close/>
                  </a:path>
                </a:pathLst>
              </a:custGeom>
            </p:spPr>
          </p:pic>
        </p:grpSp>
        <p:grpSp>
          <p:nvGrpSpPr>
            <p:cNvPr id="90" name="Group 89">
              <a:extLst>
                <a:ext uri="{FF2B5EF4-FFF2-40B4-BE49-F238E27FC236}">
                  <a16:creationId xmlns:a16="http://schemas.microsoft.com/office/drawing/2014/main" id="{BD845D60-094A-428E-BAD9-0A28E54B13D7}"/>
                </a:ext>
              </a:extLst>
            </p:cNvPr>
            <p:cNvGrpSpPr/>
            <p:nvPr/>
          </p:nvGrpSpPr>
          <p:grpSpPr>
            <a:xfrm>
              <a:off x="1274200" y="4909256"/>
              <a:ext cx="2852530" cy="881622"/>
              <a:chOff x="1242392" y="2099143"/>
              <a:chExt cx="2852530" cy="881622"/>
            </a:xfrm>
          </p:grpSpPr>
          <p:sp>
            <p:nvSpPr>
              <p:cNvPr id="91" name="TextBox 90">
                <a:extLst>
                  <a:ext uri="{FF2B5EF4-FFF2-40B4-BE49-F238E27FC236}">
                    <a16:creationId xmlns:a16="http://schemas.microsoft.com/office/drawing/2014/main" id="{D6107ED9-272E-4D1D-B285-AEAA0F77C31F}"/>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Extensible</a:t>
                </a:r>
              </a:p>
            </p:txBody>
          </p:sp>
          <p:sp>
            <p:nvSpPr>
              <p:cNvPr id="92" name="TextBox 91">
                <a:extLst>
                  <a:ext uri="{FF2B5EF4-FFF2-40B4-BE49-F238E27FC236}">
                    <a16:creationId xmlns:a16="http://schemas.microsoft.com/office/drawing/2014/main" id="{A2D21381-1849-454F-801E-AF4199E8C8D2}"/>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Support for new features as they become widely available</a:t>
                </a:r>
              </a:p>
            </p:txBody>
          </p:sp>
        </p:grpSp>
      </p:grpSp>
      <p:grpSp>
        <p:nvGrpSpPr>
          <p:cNvPr id="101" name="Group 100">
            <a:extLst>
              <a:ext uri="{FF2B5EF4-FFF2-40B4-BE49-F238E27FC236}">
                <a16:creationId xmlns:a16="http://schemas.microsoft.com/office/drawing/2014/main" id="{7764F613-4E7C-47EC-B7E0-16718DC23290}"/>
              </a:ext>
            </a:extLst>
          </p:cNvPr>
          <p:cNvGrpSpPr/>
          <p:nvPr/>
        </p:nvGrpSpPr>
        <p:grpSpPr>
          <a:xfrm>
            <a:off x="5163095" y="4947713"/>
            <a:ext cx="1550876" cy="756525"/>
            <a:chOff x="2348318" y="4649845"/>
            <a:chExt cx="2249424" cy="1097280"/>
          </a:xfrm>
        </p:grpSpPr>
        <p:sp>
          <p:nvSpPr>
            <p:cNvPr id="111" name="Rectangle: Rounded Corners 110">
              <a:extLst>
                <a:ext uri="{FF2B5EF4-FFF2-40B4-BE49-F238E27FC236}">
                  <a16:creationId xmlns:a16="http://schemas.microsoft.com/office/drawing/2014/main" id="{7D9BBFF4-79AC-4C36-B1CD-38D231D4F8F5}"/>
                </a:ext>
              </a:extLst>
            </p:cNvPr>
            <p:cNvSpPr/>
            <p:nvPr/>
          </p:nvSpPr>
          <p:spPr>
            <a:xfrm>
              <a:off x="2348318"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2" name="Picture 2" descr="Image result for istio logo png">
              <a:extLst>
                <a:ext uri="{FF2B5EF4-FFF2-40B4-BE49-F238E27FC236}">
                  <a16:creationId xmlns:a16="http://schemas.microsoft.com/office/drawing/2014/main" id="{A5F3E7D3-E8AE-4A2C-8E33-45F254C34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803" y="4897450"/>
              <a:ext cx="1150454" cy="602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2EA0D86D-E3D1-4176-B577-188083C1DAC3}"/>
              </a:ext>
            </a:extLst>
          </p:cNvPr>
          <p:cNvGrpSpPr/>
          <p:nvPr/>
        </p:nvGrpSpPr>
        <p:grpSpPr>
          <a:xfrm>
            <a:off x="6784446" y="4947713"/>
            <a:ext cx="1550876" cy="756525"/>
            <a:chOff x="4962809" y="4649845"/>
            <a:chExt cx="2249424" cy="1097280"/>
          </a:xfrm>
        </p:grpSpPr>
        <p:sp>
          <p:nvSpPr>
            <p:cNvPr id="109" name="Rectangle: Rounded Corners 108">
              <a:extLst>
                <a:ext uri="{FF2B5EF4-FFF2-40B4-BE49-F238E27FC236}">
                  <a16:creationId xmlns:a16="http://schemas.microsoft.com/office/drawing/2014/main" id="{2CCAF834-C156-4F08-83DF-B44ACAA8E88B}"/>
                </a:ext>
              </a:extLst>
            </p:cNvPr>
            <p:cNvSpPr/>
            <p:nvPr/>
          </p:nvSpPr>
          <p:spPr>
            <a:xfrm>
              <a:off x="4962809"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0" name="Picture 109" descr="Consul logo">
              <a:extLst>
                <a:ext uri="{FF2B5EF4-FFF2-40B4-BE49-F238E27FC236}">
                  <a16:creationId xmlns:a16="http://schemas.microsoft.com/office/drawing/2014/main" id="{A3B3E87A-36D8-4611-B5D9-8189E34D468C}"/>
                </a:ext>
              </a:extLst>
            </p:cNvPr>
            <p:cNvPicPr>
              <a:picLocks noChangeAspect="1"/>
            </p:cNvPicPr>
            <p:nvPr/>
          </p:nvPicPr>
          <p:blipFill>
            <a:blip r:embed="rId6"/>
            <a:stretch>
              <a:fillRect/>
            </a:stretch>
          </p:blipFill>
          <p:spPr>
            <a:xfrm>
              <a:off x="5170578" y="4820708"/>
              <a:ext cx="1833886" cy="755554"/>
            </a:xfrm>
            <a:prstGeom prst="rect">
              <a:avLst/>
            </a:prstGeom>
          </p:spPr>
        </p:pic>
      </p:grpSp>
      <p:grpSp>
        <p:nvGrpSpPr>
          <p:cNvPr id="103" name="Group 102">
            <a:extLst>
              <a:ext uri="{FF2B5EF4-FFF2-40B4-BE49-F238E27FC236}">
                <a16:creationId xmlns:a16="http://schemas.microsoft.com/office/drawing/2014/main" id="{01717DD2-1B9A-4318-8D3A-75F16072A5D8}"/>
              </a:ext>
            </a:extLst>
          </p:cNvPr>
          <p:cNvGrpSpPr/>
          <p:nvPr/>
        </p:nvGrpSpPr>
        <p:grpSpPr>
          <a:xfrm>
            <a:off x="8405797" y="4947713"/>
            <a:ext cx="1550876" cy="756525"/>
            <a:chOff x="7476747" y="4649845"/>
            <a:chExt cx="2249424" cy="1097280"/>
          </a:xfrm>
        </p:grpSpPr>
        <p:sp>
          <p:nvSpPr>
            <p:cNvPr id="107" name="Rectangle: Rounded Corners 106">
              <a:extLst>
                <a:ext uri="{FF2B5EF4-FFF2-40B4-BE49-F238E27FC236}">
                  <a16:creationId xmlns:a16="http://schemas.microsoft.com/office/drawing/2014/main" id="{8F44B8FB-263D-4725-96DC-125D4CD76B27}"/>
                </a:ext>
              </a:extLst>
            </p:cNvPr>
            <p:cNvSpPr/>
            <p:nvPr/>
          </p:nvSpPr>
          <p:spPr>
            <a:xfrm>
              <a:off x="7476747"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descr="A close up of a logo&#10;&#10;Description automatically generated">
              <a:extLst>
                <a:ext uri="{FF2B5EF4-FFF2-40B4-BE49-F238E27FC236}">
                  <a16:creationId xmlns:a16="http://schemas.microsoft.com/office/drawing/2014/main" id="{A644B0A3-D045-42C5-9EE7-8311CEF63576}"/>
                </a:ext>
              </a:extLst>
            </p:cNvPr>
            <p:cNvPicPr>
              <a:picLocks noChangeAspect="1"/>
            </p:cNvPicPr>
            <p:nvPr/>
          </p:nvPicPr>
          <p:blipFill rotWithShape="1">
            <a:blip r:embed="rId7">
              <a:extLst>
                <a:ext uri="{28A0092B-C50C-407E-A947-70E740481C1C}">
                  <a14:useLocalDpi xmlns:a14="http://schemas.microsoft.com/office/drawing/2010/main" val="0"/>
                </a:ext>
              </a:extLst>
            </a:blip>
            <a:srcRect r="4178"/>
            <a:stretch/>
          </p:blipFill>
          <p:spPr>
            <a:xfrm>
              <a:off x="7826858" y="5027298"/>
              <a:ext cx="1549203" cy="342374"/>
            </a:xfrm>
            <a:prstGeom prst="rect">
              <a:avLst/>
            </a:prstGeom>
          </p:spPr>
        </p:pic>
      </p:grpSp>
      <p:sp>
        <p:nvSpPr>
          <p:cNvPr id="105" name="Rectangle: Rounded Corners 104">
            <a:extLst>
              <a:ext uri="{FF2B5EF4-FFF2-40B4-BE49-F238E27FC236}">
                <a16:creationId xmlns:a16="http://schemas.microsoft.com/office/drawing/2014/main" id="{FFC1A8F8-608A-444B-A4E8-1B9F236941ED}"/>
              </a:ext>
            </a:extLst>
          </p:cNvPr>
          <p:cNvSpPr/>
          <p:nvPr/>
        </p:nvSpPr>
        <p:spPr>
          <a:xfrm>
            <a:off x="10027149" y="4947713"/>
            <a:ext cx="1550876" cy="756525"/>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more</a:t>
            </a:r>
          </a:p>
        </p:txBody>
      </p:sp>
      <p:cxnSp>
        <p:nvCxnSpPr>
          <p:cNvPr id="3" name="Straight Arrow Connector 2">
            <a:extLst>
              <a:ext uri="{FF2B5EF4-FFF2-40B4-BE49-F238E27FC236}">
                <a16:creationId xmlns:a16="http://schemas.microsoft.com/office/drawing/2014/main" id="{D2ADC946-5EEA-4A23-87FC-8C1D61FB22F1}"/>
              </a:ext>
            </a:extLst>
          </p:cNvPr>
          <p:cNvCxnSpPr>
            <a:stCxn id="5" idx="2"/>
            <a:endCxn id="111" idx="0"/>
          </p:cNvCxnSpPr>
          <p:nvPr/>
        </p:nvCxnSpPr>
        <p:spPr>
          <a:xfrm flipH="1">
            <a:off x="5938533" y="3320699"/>
            <a:ext cx="19043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AE4822-4CDF-46C1-90F1-D0AC0EA542F0}"/>
              </a:ext>
            </a:extLst>
          </p:cNvPr>
          <p:cNvCxnSpPr>
            <a:cxnSpLocks/>
            <a:stCxn id="5" idx="2"/>
            <a:endCxn id="109" idx="0"/>
          </p:cNvCxnSpPr>
          <p:nvPr/>
        </p:nvCxnSpPr>
        <p:spPr>
          <a:xfrm>
            <a:off x="6128969" y="3320699"/>
            <a:ext cx="1430915"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ED5D2DF-7828-4539-9121-44DF7E3690A9}"/>
              </a:ext>
            </a:extLst>
          </p:cNvPr>
          <p:cNvCxnSpPr>
            <a:cxnSpLocks/>
            <a:stCxn id="5" idx="2"/>
            <a:endCxn id="107" idx="0"/>
          </p:cNvCxnSpPr>
          <p:nvPr/>
        </p:nvCxnSpPr>
        <p:spPr>
          <a:xfrm>
            <a:off x="6128969" y="3320699"/>
            <a:ext cx="305226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3AD74F9-458C-4B74-A12F-A5171F2B3CEA}"/>
              </a:ext>
            </a:extLst>
          </p:cNvPr>
          <p:cNvCxnSpPr>
            <a:cxnSpLocks/>
            <a:stCxn id="5" idx="2"/>
            <a:endCxn id="105" idx="0"/>
          </p:cNvCxnSpPr>
          <p:nvPr/>
        </p:nvCxnSpPr>
        <p:spPr>
          <a:xfrm>
            <a:off x="6128969" y="3320699"/>
            <a:ext cx="46736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AA18A04-60D8-4B23-A4A9-C37065A9FD75}"/>
              </a:ext>
            </a:extLst>
          </p:cNvPr>
          <p:cNvCxnSpPr>
            <a:cxnSpLocks/>
            <a:stCxn id="28" idx="2"/>
            <a:endCxn id="111" idx="0"/>
          </p:cNvCxnSpPr>
          <p:nvPr/>
        </p:nvCxnSpPr>
        <p:spPr>
          <a:xfrm flipH="1">
            <a:off x="5938533" y="3320699"/>
            <a:ext cx="243202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11370CD-FACE-428A-BC22-EBF12D7B4BE8}"/>
              </a:ext>
            </a:extLst>
          </p:cNvPr>
          <p:cNvCxnSpPr>
            <a:cxnSpLocks/>
            <a:stCxn id="28" idx="2"/>
            <a:endCxn id="109" idx="0"/>
          </p:cNvCxnSpPr>
          <p:nvPr/>
        </p:nvCxnSpPr>
        <p:spPr>
          <a:xfrm flipH="1">
            <a:off x="7559884" y="3320699"/>
            <a:ext cx="810677"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3856CCE-27CD-43D7-B7FF-0FB0E2C7FA3F}"/>
              </a:ext>
            </a:extLst>
          </p:cNvPr>
          <p:cNvCxnSpPr>
            <a:cxnSpLocks/>
            <a:stCxn id="28" idx="2"/>
            <a:endCxn id="107" idx="0"/>
          </p:cNvCxnSpPr>
          <p:nvPr/>
        </p:nvCxnSpPr>
        <p:spPr>
          <a:xfrm>
            <a:off x="8370561" y="3320699"/>
            <a:ext cx="81067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6304D35-E96C-4437-BB6E-1BAFD124E2E5}"/>
              </a:ext>
            </a:extLst>
          </p:cNvPr>
          <p:cNvCxnSpPr>
            <a:cxnSpLocks/>
            <a:stCxn id="28" idx="2"/>
            <a:endCxn id="105" idx="0"/>
          </p:cNvCxnSpPr>
          <p:nvPr/>
        </p:nvCxnSpPr>
        <p:spPr>
          <a:xfrm>
            <a:off x="8370561" y="3320699"/>
            <a:ext cx="243202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7157B89-1AFC-4DD0-A73D-86557CDEBBEE}"/>
              </a:ext>
            </a:extLst>
          </p:cNvPr>
          <p:cNvCxnSpPr>
            <a:cxnSpLocks/>
            <a:stCxn id="29" idx="2"/>
            <a:endCxn id="105" idx="0"/>
          </p:cNvCxnSpPr>
          <p:nvPr/>
        </p:nvCxnSpPr>
        <p:spPr>
          <a:xfrm>
            <a:off x="10612153" y="3320699"/>
            <a:ext cx="19043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9C2EF20-528C-4844-839C-7AE5AE40F3BD}"/>
              </a:ext>
            </a:extLst>
          </p:cNvPr>
          <p:cNvCxnSpPr>
            <a:cxnSpLocks/>
            <a:stCxn id="29" idx="2"/>
            <a:endCxn id="107" idx="0"/>
          </p:cNvCxnSpPr>
          <p:nvPr/>
        </p:nvCxnSpPr>
        <p:spPr>
          <a:xfrm flipH="1">
            <a:off x="9181235" y="3320699"/>
            <a:ext cx="14309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05DC368-F0A3-4D02-9112-6D066DF00A65}"/>
              </a:ext>
            </a:extLst>
          </p:cNvPr>
          <p:cNvCxnSpPr>
            <a:cxnSpLocks/>
            <a:stCxn id="29" idx="2"/>
            <a:endCxn id="109" idx="0"/>
          </p:cNvCxnSpPr>
          <p:nvPr/>
        </p:nvCxnSpPr>
        <p:spPr>
          <a:xfrm flipH="1">
            <a:off x="7559884" y="3320699"/>
            <a:ext cx="3052269"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C77D0F5-E245-4B2F-A2AB-7975BB2739A7}"/>
              </a:ext>
            </a:extLst>
          </p:cNvPr>
          <p:cNvCxnSpPr>
            <a:cxnSpLocks/>
            <a:stCxn id="29" idx="2"/>
            <a:endCxn id="111" idx="0"/>
          </p:cNvCxnSpPr>
          <p:nvPr/>
        </p:nvCxnSpPr>
        <p:spPr>
          <a:xfrm flipH="1">
            <a:off x="5938533" y="3320699"/>
            <a:ext cx="4673620"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BEA4162-6B4B-4EFF-A8E7-28F9950F45C8}"/>
              </a:ext>
            </a:extLst>
          </p:cNvPr>
          <p:cNvCxnSpPr/>
          <p:nvPr/>
        </p:nvCxnSpPr>
        <p:spPr>
          <a:xfrm>
            <a:off x="6128969"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5232372-4578-4889-8CF0-4312D0C0B477}"/>
              </a:ext>
            </a:extLst>
          </p:cNvPr>
          <p:cNvCxnSpPr/>
          <p:nvPr/>
        </p:nvCxnSpPr>
        <p:spPr>
          <a:xfrm>
            <a:off x="8369810"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B478129-5CF3-4877-975D-A1DB9A46B0CA}"/>
              </a:ext>
            </a:extLst>
          </p:cNvPr>
          <p:cNvCxnSpPr/>
          <p:nvPr/>
        </p:nvCxnSpPr>
        <p:spPr>
          <a:xfrm>
            <a:off x="10611402"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FFA176-906F-4022-8294-951E98F7C19F}"/>
              </a:ext>
            </a:extLst>
          </p:cNvPr>
          <p:cNvCxnSpPr>
            <a:cxnSpLocks/>
            <a:stCxn id="138" idx="2"/>
            <a:endCxn id="111" idx="0"/>
          </p:cNvCxnSpPr>
          <p:nvPr/>
        </p:nvCxnSpPr>
        <p:spPr>
          <a:xfrm flipH="1">
            <a:off x="5938533" y="4516844"/>
            <a:ext cx="243201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5624D7C-6843-43E9-995D-67E2324D5087}"/>
              </a:ext>
            </a:extLst>
          </p:cNvPr>
          <p:cNvCxnSpPr>
            <a:cxnSpLocks/>
            <a:stCxn id="138" idx="2"/>
            <a:endCxn id="109" idx="0"/>
          </p:cNvCxnSpPr>
          <p:nvPr/>
        </p:nvCxnSpPr>
        <p:spPr>
          <a:xfrm flipH="1">
            <a:off x="7559884" y="4516844"/>
            <a:ext cx="810666"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8525D26-9595-44B9-A951-762AC6626870}"/>
              </a:ext>
            </a:extLst>
          </p:cNvPr>
          <p:cNvCxnSpPr>
            <a:cxnSpLocks/>
            <a:stCxn id="138" idx="2"/>
            <a:endCxn id="107" idx="0"/>
          </p:cNvCxnSpPr>
          <p:nvPr/>
        </p:nvCxnSpPr>
        <p:spPr>
          <a:xfrm>
            <a:off x="8370550" y="4516844"/>
            <a:ext cx="810685"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72125A6-D6D0-4D86-9761-874150BC813D}"/>
              </a:ext>
            </a:extLst>
          </p:cNvPr>
          <p:cNvCxnSpPr>
            <a:cxnSpLocks/>
            <a:stCxn id="138" idx="2"/>
            <a:endCxn id="105" idx="0"/>
          </p:cNvCxnSpPr>
          <p:nvPr/>
        </p:nvCxnSpPr>
        <p:spPr>
          <a:xfrm>
            <a:off x="8370550" y="4516844"/>
            <a:ext cx="243203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41EFABB4-EFA9-4E42-BFC9-71FCBAB61914}"/>
              </a:ext>
            </a:extLst>
          </p:cNvPr>
          <p:cNvSpPr/>
          <p:nvPr/>
        </p:nvSpPr>
        <p:spPr>
          <a:xfrm>
            <a:off x="5163094" y="3760319"/>
            <a:ext cx="6414911" cy="756525"/>
          </a:xfrm>
          <a:prstGeom prst="roundRect">
            <a:avLst>
              <a:gd name="adj" fmla="val 11111"/>
            </a:avLst>
          </a:prstGeom>
          <a:pattFill prst="pct5">
            <a:fgClr>
              <a:srgbClr val="DEECE9"/>
            </a:fgClr>
            <a:bgClr>
              <a:srgbClr val="E3FFF9"/>
            </a:bgClr>
          </a:pattFill>
          <a:ln w="381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6" name="Picture 135">
            <a:extLst>
              <a:ext uri="{FF2B5EF4-FFF2-40B4-BE49-F238E27FC236}">
                <a16:creationId xmlns:a16="http://schemas.microsoft.com/office/drawing/2014/main" id="{43DBF95F-DEE7-46AC-89DE-CC21A7DC69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1711" y="3860381"/>
            <a:ext cx="548640" cy="548640"/>
          </a:xfrm>
          <a:prstGeom prst="rect">
            <a:avLst/>
          </a:prstGeom>
        </p:spPr>
      </p:pic>
      <p:sp>
        <p:nvSpPr>
          <p:cNvPr id="140" name="TextBox 139">
            <a:extLst>
              <a:ext uri="{FF2B5EF4-FFF2-40B4-BE49-F238E27FC236}">
                <a16:creationId xmlns:a16="http://schemas.microsoft.com/office/drawing/2014/main" id="{53853498-073D-44C3-A0FB-7C0BA97DC5A0}"/>
              </a:ext>
            </a:extLst>
          </p:cNvPr>
          <p:cNvSpPr txBox="1"/>
          <p:nvPr/>
        </p:nvSpPr>
        <p:spPr>
          <a:xfrm>
            <a:off x="5872052" y="3938526"/>
            <a:ext cx="3804700"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ea typeface="+mn-ea"/>
                <a:cs typeface="Segoe UI Semibold" panose="020B0702040204020203" pitchFamily="34" charset="0"/>
              </a:rPr>
              <a:t>Service Mesh Interface</a:t>
            </a:r>
          </a:p>
        </p:txBody>
      </p:sp>
      <p:grpSp>
        <p:nvGrpSpPr>
          <p:cNvPr id="118" name="Group 117">
            <a:extLst>
              <a:ext uri="{FF2B5EF4-FFF2-40B4-BE49-F238E27FC236}">
                <a16:creationId xmlns:a16="http://schemas.microsoft.com/office/drawing/2014/main" id="{FDAAC286-BCB2-4E40-B21D-3F4423FB863C}"/>
              </a:ext>
            </a:extLst>
          </p:cNvPr>
          <p:cNvGrpSpPr/>
          <p:nvPr/>
        </p:nvGrpSpPr>
        <p:grpSpPr>
          <a:xfrm>
            <a:off x="10903062" y="3887121"/>
            <a:ext cx="502920" cy="502920"/>
            <a:chOff x="8976276" y="5527559"/>
            <a:chExt cx="684850" cy="684850"/>
          </a:xfrm>
        </p:grpSpPr>
        <p:sp>
          <p:nvSpPr>
            <p:cNvPr id="76" name="Oval 75">
              <a:extLst>
                <a:ext uri="{FF2B5EF4-FFF2-40B4-BE49-F238E27FC236}">
                  <a16:creationId xmlns:a16="http://schemas.microsoft.com/office/drawing/2014/main" id="{3844F58E-41C2-4C91-8B0C-84E0B84565AF}"/>
                </a:ext>
              </a:extLst>
            </p:cNvPr>
            <p:cNvSpPr/>
            <p:nvPr/>
          </p:nvSpPr>
          <p:spPr>
            <a:xfrm>
              <a:off x="8976276" y="5527559"/>
              <a:ext cx="684850"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Script_F03A" title="Icon of an unrolled document with writing on it">
              <a:extLst>
                <a:ext uri="{FF2B5EF4-FFF2-40B4-BE49-F238E27FC236}">
                  <a16:creationId xmlns:a16="http://schemas.microsoft.com/office/drawing/2014/main" id="{90231B6F-BC66-4059-983D-8CDB632D2DB1}"/>
                </a:ext>
              </a:extLst>
            </p:cNvPr>
            <p:cNvSpPr>
              <a:spLocks noChangeAspect="1" noEditPoints="1"/>
            </p:cNvSpPr>
            <p:nvPr/>
          </p:nvSpPr>
          <p:spPr bwMode="auto">
            <a:xfrm>
              <a:off x="9138303" y="5689504"/>
              <a:ext cx="360777" cy="36095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4CA02406-8EA9-4E32-8529-17C44237896E}"/>
              </a:ext>
            </a:extLst>
          </p:cNvPr>
          <p:cNvGrpSpPr/>
          <p:nvPr/>
        </p:nvGrpSpPr>
        <p:grpSpPr>
          <a:xfrm>
            <a:off x="10287312" y="3887121"/>
            <a:ext cx="502920" cy="502920"/>
            <a:chOff x="7818245" y="5527560"/>
            <a:chExt cx="684849" cy="684850"/>
          </a:xfrm>
        </p:grpSpPr>
        <p:sp>
          <p:nvSpPr>
            <p:cNvPr id="70" name="Oval 69">
              <a:extLst>
                <a:ext uri="{FF2B5EF4-FFF2-40B4-BE49-F238E27FC236}">
                  <a16:creationId xmlns:a16="http://schemas.microsoft.com/office/drawing/2014/main" id="{4F6BE2C4-F98E-45C6-9505-52BC04B9F7E8}"/>
                </a:ext>
              </a:extLst>
            </p:cNvPr>
            <p:cNvSpPr/>
            <p:nvPr/>
          </p:nvSpPr>
          <p:spPr>
            <a:xfrm>
              <a:off x="7818245" y="5527560"/>
              <a:ext cx="684849"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binary" title="Icon of binary code, ones and zeros">
              <a:extLst>
                <a:ext uri="{FF2B5EF4-FFF2-40B4-BE49-F238E27FC236}">
                  <a16:creationId xmlns:a16="http://schemas.microsoft.com/office/drawing/2014/main" id="{B52EF38A-AED5-47BE-BD31-CB6719D2795C}"/>
                </a:ext>
              </a:extLst>
            </p:cNvPr>
            <p:cNvSpPr>
              <a:spLocks noChangeAspect="1" noEditPoints="1"/>
            </p:cNvSpPr>
            <p:nvPr/>
          </p:nvSpPr>
          <p:spPr bwMode="auto">
            <a:xfrm>
              <a:off x="7977620" y="5711912"/>
              <a:ext cx="366110" cy="3161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0614A90F-C3AC-43AC-81F9-E6D8899A008B}"/>
              </a:ext>
            </a:extLst>
          </p:cNvPr>
          <p:cNvGrpSpPr/>
          <p:nvPr/>
        </p:nvGrpSpPr>
        <p:grpSpPr>
          <a:xfrm>
            <a:off x="9671562" y="3887121"/>
            <a:ext cx="502920" cy="502920"/>
            <a:chOff x="6660238" y="5527552"/>
            <a:chExt cx="684850" cy="684849"/>
          </a:xfrm>
        </p:grpSpPr>
        <p:sp>
          <p:nvSpPr>
            <p:cNvPr id="73" name="Oval 72">
              <a:extLst>
                <a:ext uri="{FF2B5EF4-FFF2-40B4-BE49-F238E27FC236}">
                  <a16:creationId xmlns:a16="http://schemas.microsoft.com/office/drawing/2014/main" id="{89F9E869-E63A-44E8-85D8-50559AB77D5F}"/>
                </a:ext>
              </a:extLst>
            </p:cNvPr>
            <p:cNvSpPr/>
            <p:nvPr/>
          </p:nvSpPr>
          <p:spPr>
            <a:xfrm>
              <a:off x="6660238" y="5527552"/>
              <a:ext cx="684850" cy="684849"/>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arrow_17" title="Icon of a curved arrow that splits in two directions">
              <a:extLst>
                <a:ext uri="{FF2B5EF4-FFF2-40B4-BE49-F238E27FC236}">
                  <a16:creationId xmlns:a16="http://schemas.microsoft.com/office/drawing/2014/main" id="{D90A9C6A-9FA3-4F52-A775-2DA43A818210}"/>
                </a:ext>
              </a:extLst>
            </p:cNvPr>
            <p:cNvSpPr>
              <a:spLocks noChangeAspect="1" noEditPoints="1"/>
            </p:cNvSpPr>
            <p:nvPr/>
          </p:nvSpPr>
          <p:spPr bwMode="auto">
            <a:xfrm>
              <a:off x="6845302" y="5667804"/>
              <a:ext cx="342542" cy="42522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518495FA-15D6-4779-9B05-891A4CF275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202" y="6145153"/>
            <a:ext cx="1321663" cy="742775"/>
          </a:xfrm>
          <a:prstGeom prst="rect">
            <a:avLst/>
          </a:prstGeom>
        </p:spPr>
      </p:pic>
    </p:spTree>
    <p:extLst>
      <p:ext uri="{BB962C8B-B14F-4D97-AF65-F5344CB8AC3E}">
        <p14:creationId xmlns:p14="http://schemas.microsoft.com/office/powerpoint/2010/main" val="9053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7788-C635-4D08-8C18-B89EBED2CF66}"/>
              </a:ext>
            </a:extLst>
          </p:cNvPr>
          <p:cNvSpPr>
            <a:spLocks noGrp="1"/>
          </p:cNvSpPr>
          <p:nvPr>
            <p:ph type="title"/>
          </p:nvPr>
        </p:nvSpPr>
        <p:spPr>
          <a:xfrm>
            <a:off x="588263" y="457200"/>
            <a:ext cx="11018520" cy="615553"/>
          </a:xfrm>
        </p:spPr>
        <p:txBody>
          <a:bodyPr/>
          <a:lstStyle/>
          <a:p>
            <a:r>
              <a:rPr lang="en-US" sz="4000">
                <a:latin typeface="Segoe UI Semilight" panose="020B0402040204020203" pitchFamily="34" charset="0"/>
                <a:cs typeface="Segoe UI Semilight" panose="020B0402040204020203" pitchFamily="34" charset="0"/>
              </a:rPr>
              <a:t>Container Security Goals and Objectives</a:t>
            </a:r>
          </a:p>
        </p:txBody>
      </p:sp>
      <p:sp>
        <p:nvSpPr>
          <p:cNvPr id="3" name="Content Placeholder 2">
            <a:extLst>
              <a:ext uri="{FF2B5EF4-FFF2-40B4-BE49-F238E27FC236}">
                <a16:creationId xmlns:a16="http://schemas.microsoft.com/office/drawing/2014/main" id="{12B90A09-2A53-4EFD-845D-9CD1AB5F94EF}"/>
              </a:ext>
            </a:extLst>
          </p:cNvPr>
          <p:cNvSpPr>
            <a:spLocks noGrp="1"/>
          </p:cNvSpPr>
          <p:nvPr>
            <p:ph idx="1"/>
          </p:nvPr>
        </p:nvSpPr>
        <p:spPr>
          <a:xfrm>
            <a:off x="584200" y="1435503"/>
            <a:ext cx="11018520" cy="4862870"/>
          </a:xfrm>
        </p:spPr>
        <p:txBody>
          <a:bodyPr/>
          <a:lstStyle/>
          <a:p>
            <a:r>
              <a:rPr lang="en-US">
                <a:latin typeface="+mn-lt"/>
                <a:cs typeface="Segoe UI" panose="020B0502040204020203" pitchFamily="34" charset="0"/>
              </a:rPr>
              <a:t>Azure first</a:t>
            </a:r>
          </a:p>
          <a:p>
            <a:pPr lvl="1"/>
            <a:r>
              <a:rPr lang="en-US"/>
              <a:t>Focus on Azure cloud native features</a:t>
            </a:r>
            <a:r>
              <a:rPr lang="en-US">
                <a:cs typeface="Segoe UI Semilight" panose="020B0402040204020203" pitchFamily="34" charset="0"/>
              </a:rPr>
              <a:t> </a:t>
            </a:r>
            <a:endParaRPr lang="en-US">
              <a:latin typeface="+mn-lt"/>
              <a:cs typeface="Segoe UI" panose="020B0502040204020203" pitchFamily="34" charset="0"/>
            </a:endParaRPr>
          </a:p>
          <a:p>
            <a:r>
              <a:rPr lang="en-US">
                <a:latin typeface="+mn-lt"/>
                <a:cs typeface="Segoe UI" panose="020B0502040204020203" pitchFamily="34" charset="0"/>
              </a:rPr>
              <a:t>Unique AKS security offering </a:t>
            </a:r>
          </a:p>
          <a:p>
            <a:pPr lvl="1"/>
            <a:r>
              <a:rPr lang="en-CA"/>
              <a:t>Leverage inner visibility to AKS nodes, cloud traffic and security controls</a:t>
            </a:r>
            <a:endParaRPr lang="en-US">
              <a:latin typeface="+mn-lt"/>
              <a:cs typeface="Segoe UI" panose="020B0502040204020203" pitchFamily="34" charset="0"/>
            </a:endParaRPr>
          </a:p>
          <a:p>
            <a:r>
              <a:rPr lang="en-US">
                <a:latin typeface="+mn-lt"/>
                <a:cs typeface="Segoe UI" panose="020B0502040204020203" pitchFamily="34" charset="0"/>
              </a:rPr>
              <a:t>Ease of deployment</a:t>
            </a:r>
          </a:p>
          <a:p>
            <a:pPr lvl="1"/>
            <a:r>
              <a:rPr lang="en-CA"/>
              <a:t>Out-of-the-box native auto provisioned solution</a:t>
            </a:r>
            <a:endParaRPr lang="en-US"/>
          </a:p>
          <a:p>
            <a:r>
              <a:rPr lang="en-US">
                <a:latin typeface="+mn-lt"/>
                <a:cs typeface="Segoe UI" panose="020B0502040204020203" pitchFamily="34" charset="0"/>
              </a:rPr>
              <a:t>Single pane of glass for CWP</a:t>
            </a:r>
          </a:p>
          <a:p>
            <a:pPr lvl="1"/>
            <a:r>
              <a:rPr lang="en-CA"/>
              <a:t>Part of a cloud security suite and blends in the overall Azure and ASC experience.  </a:t>
            </a:r>
            <a:endParaRPr lang="en-US">
              <a:latin typeface="+mn-lt"/>
              <a:cs typeface="Segoe UI" panose="020B0502040204020203" pitchFamily="34" charset="0"/>
            </a:endParaRPr>
          </a:p>
          <a:p>
            <a:r>
              <a:rPr lang="en-US">
                <a:latin typeface="+mn-lt"/>
                <a:cs typeface="Segoe UI" panose="020B0502040204020203" pitchFamily="34" charset="0"/>
              </a:rPr>
              <a:t>AI based features, </a:t>
            </a:r>
            <a:r>
              <a:rPr lang="en-US">
                <a:latin typeface="+mn-lt"/>
              </a:rPr>
              <a:t>with cloud-powered intelligence</a:t>
            </a:r>
          </a:p>
          <a:p>
            <a:pPr lvl="1"/>
            <a:r>
              <a:rPr lang="en-CA"/>
              <a:t>Leverages Microsoft’s security experience and expertise, and also Azure cloud power</a:t>
            </a:r>
          </a:p>
          <a:p>
            <a:pPr marL="0" indent="0">
              <a:buNone/>
            </a:pPr>
            <a:endParaRPr lang="en-US">
              <a:latin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483A741F-9E3B-4D6B-98F7-B88416F35C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463361" y="195412"/>
            <a:ext cx="1924050" cy="1533227"/>
          </a:xfrm>
          <a:prstGeom prst="rect">
            <a:avLst/>
          </a:prstGeom>
        </p:spPr>
      </p:pic>
    </p:spTree>
    <p:extLst>
      <p:ext uri="{BB962C8B-B14F-4D97-AF65-F5344CB8AC3E}">
        <p14:creationId xmlns:p14="http://schemas.microsoft.com/office/powerpoint/2010/main" val="37071183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650920"/>
            <a:ext cx="11603738" cy="385131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Important milestone!</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native solution providing coverage for following of container security aspects</a:t>
            </a: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Vulnerability Management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scanning container images (Preview)</a:t>
            </a:r>
          </a:p>
          <a:p>
            <a:pPr marL="4572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 essential security control, one that customers have long been expecting. </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Environment Hardening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1582186" marR="0" lvl="4"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28"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a:t>
            </a:r>
            <a:r>
              <a:rPr kumimoji="0" lang="en-US" sz="2028"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Docker configuration continuous monitoring of docker CIS benchmark (GA)</a:t>
            </a:r>
          </a:p>
          <a:p>
            <a:pPr marL="1582186" marR="0" lvl="4"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28"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a:t>
            </a:r>
            <a:r>
              <a:rPr kumimoji="0" lang="en-US" sz="2028"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AKS cluster continuous monitoring (Preview)</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Runtime protection -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real-time threat detection for containerized environments (Preview)</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4" name="Title 1">
            <a:extLst>
              <a:ext uri="{FF2B5EF4-FFF2-40B4-BE49-F238E27FC236}">
                <a16:creationId xmlns:a16="http://schemas.microsoft.com/office/drawing/2014/main" id="{DA29FFD4-95CC-4671-A990-BC9FD8EF986C}"/>
              </a:ext>
            </a:extLst>
          </p:cNvPr>
          <p:cNvSpPr txBox="1">
            <a:spLocks/>
          </p:cNvSpPr>
          <p:nvPr/>
        </p:nvSpPr>
        <p:spPr>
          <a:xfrm>
            <a:off x="588263" y="457200"/>
            <a:ext cx="1101852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Container Security feature set</a:t>
            </a:r>
          </a:p>
        </p:txBody>
      </p:sp>
    </p:spTree>
    <p:extLst>
      <p:ext uri="{BB962C8B-B14F-4D97-AF65-F5344CB8AC3E}">
        <p14:creationId xmlns:p14="http://schemas.microsoft.com/office/powerpoint/2010/main" val="382718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795068"/>
            <a:ext cx="4501242" cy="42473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Seamless deployment</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and configuration of the vulnerability scanner – Qualys (a VA scanning market leader)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Scan</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container images for vulnerabilities upon push to an ACR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Visibility</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to 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ulnerable ACR container images including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ulnerabilities details, severity classification</a:t>
            </a:r>
            <a:r>
              <a:rPr kumimoji="0" lang="en-US" sz="2000" b="0" i="0" u="none" strike="noStrike" kern="1200" cap="none" spc="0" normalizeH="0" baseline="0" noProof="0">
                <a:ln>
                  <a:noFill/>
                </a:ln>
                <a:solidFill>
                  <a:srgbClr val="000000"/>
                </a:solidFill>
                <a:effectLst/>
                <a:uLnTx/>
                <a:uFillTx/>
                <a:latin typeface="Segoe UI"/>
                <a:ea typeface="+mn-ea"/>
                <a:cs typeface="+mn-cs"/>
              </a:rPr>
              <a:t> and guidance to remediation</a:t>
            </a: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Public Preview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Registries bundle</a:t>
            </a:r>
          </a:p>
        </p:txBody>
      </p:sp>
      <p:pic>
        <p:nvPicPr>
          <p:cNvPr id="4" name="Picture 3" descr="A screenshot of a computer screen&#10;&#10;Description automatically generated">
            <a:extLst>
              <a:ext uri="{FF2B5EF4-FFF2-40B4-BE49-F238E27FC236}">
                <a16:creationId xmlns:a16="http://schemas.microsoft.com/office/drawing/2014/main" id="{787FDAA8-048E-41B1-9FC9-D1601697A633}"/>
              </a:ext>
            </a:extLst>
          </p:cNvPr>
          <p:cNvPicPr>
            <a:picLocks noChangeAspect="1"/>
          </p:cNvPicPr>
          <p:nvPr/>
        </p:nvPicPr>
        <p:blipFill>
          <a:blip r:embed="rId3"/>
          <a:stretch>
            <a:fillRect/>
          </a:stretch>
        </p:blipFill>
        <p:spPr>
          <a:xfrm>
            <a:off x="5351522" y="1795068"/>
            <a:ext cx="6615426" cy="42473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C99698F-1989-4ADF-82E8-7C7625BD21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Built-in vulnerability assessment for container images</a:t>
            </a:r>
          </a:p>
        </p:txBody>
      </p:sp>
    </p:spTree>
    <p:extLst>
      <p:ext uri="{BB962C8B-B14F-4D97-AF65-F5344CB8AC3E}">
        <p14:creationId xmlns:p14="http://schemas.microsoft.com/office/powerpoint/2010/main" val="17223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0E6DFED-B7E7-4530-BE4A-4A25A00BCB93}"/>
              </a:ext>
            </a:extLst>
          </p:cNvPr>
          <p:cNvPicPr>
            <a:picLocks noChangeAspect="1"/>
          </p:cNvPicPr>
          <p:nvPr/>
        </p:nvPicPr>
        <p:blipFill rotWithShape="1">
          <a:blip r:embed="rId3"/>
          <a:srcRect l="3253"/>
          <a:stretch/>
        </p:blipFill>
        <p:spPr>
          <a:xfrm>
            <a:off x="6445446" y="3943395"/>
            <a:ext cx="5652284" cy="27203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Service bundle</a:t>
            </a:r>
          </a:p>
        </p:txBody>
      </p:sp>
      <p:pic>
        <p:nvPicPr>
          <p:cNvPr id="6" name="Picture 5">
            <a:extLst>
              <a:ext uri="{FF2B5EF4-FFF2-40B4-BE49-F238E27FC236}">
                <a16:creationId xmlns:a16="http://schemas.microsoft.com/office/drawing/2014/main" id="{3A41992E-82F0-4B86-9D15-157FA56CE5F7}"/>
              </a:ext>
            </a:extLst>
          </p:cNvPr>
          <p:cNvPicPr>
            <a:picLocks noChangeAspect="1"/>
          </p:cNvPicPr>
          <p:nvPr/>
        </p:nvPicPr>
        <p:blipFill>
          <a:blip r:embed="rId4"/>
          <a:stretch>
            <a:fillRect/>
          </a:stretch>
        </p:blipFill>
        <p:spPr>
          <a:xfrm>
            <a:off x="357768" y="1796912"/>
            <a:ext cx="398354" cy="398354"/>
          </a:xfrm>
          <a:prstGeom prst="rect">
            <a:avLst/>
          </a:prstGeom>
        </p:spPr>
      </p:pic>
      <p:pic>
        <p:nvPicPr>
          <p:cNvPr id="8" name="Picture 7">
            <a:extLst>
              <a:ext uri="{FF2B5EF4-FFF2-40B4-BE49-F238E27FC236}">
                <a16:creationId xmlns:a16="http://schemas.microsoft.com/office/drawing/2014/main" id="{6CC0B255-77F7-4C83-911A-127384BEFC23}"/>
              </a:ext>
            </a:extLst>
          </p:cNvPr>
          <p:cNvPicPr>
            <a:picLocks noChangeAspect="1"/>
          </p:cNvPicPr>
          <p:nvPr/>
        </p:nvPicPr>
        <p:blipFill>
          <a:blip r:embed="rId4"/>
          <a:stretch>
            <a:fillRect/>
          </a:stretch>
        </p:blipFill>
        <p:spPr>
          <a:xfrm>
            <a:off x="333368" y="4185387"/>
            <a:ext cx="398354" cy="398354"/>
          </a:xfrm>
          <a:prstGeom prst="rect">
            <a:avLst/>
          </a:prstGeom>
        </p:spPr>
      </p:pic>
      <p:sp>
        <p:nvSpPr>
          <p:cNvPr id="9" name="Text Placeholder 5">
            <a:extLst>
              <a:ext uri="{FF2B5EF4-FFF2-40B4-BE49-F238E27FC236}">
                <a16:creationId xmlns:a16="http://schemas.microsoft.com/office/drawing/2014/main" id="{978C3EBA-53F8-4C03-885B-12D452B89EF1}"/>
              </a:ext>
            </a:extLst>
          </p:cNvPr>
          <p:cNvSpPr txBox="1">
            <a:spLocks/>
          </p:cNvSpPr>
          <p:nvPr/>
        </p:nvSpPr>
        <p:spPr>
          <a:xfrm>
            <a:off x="682814" y="1763259"/>
            <a:ext cx="5413186" cy="4906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Container hosts (IaaS)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CIS Docker Benchmark assessment </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continuous monitoring of your Docker configuration against</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Node Threat Protection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Intelligent analytics for threat detection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AKS</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Actionable recommendations</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based on AKS best practices and includes threat remediation</a:t>
            </a:r>
            <a:endParaRPr kumimoji="0" lang="en-US" sz="176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Cluster and Node Threat detection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Intelligent analytics for threat detection based on AKS audit log and Linux </a:t>
            </a:r>
            <a:r>
              <a:rPr kumimoji="0" lang="en-US" sz="1961"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Auditd</a:t>
            </a:r>
            <a:endPar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67F75E05-1A4C-4E61-A20B-A13D8D39C8E8}"/>
              </a:ext>
            </a:extLst>
          </p:cNvPr>
          <p:cNvPicPr>
            <a:picLocks noChangeAspect="1"/>
          </p:cNvPicPr>
          <p:nvPr/>
        </p:nvPicPr>
        <p:blipFill rotWithShape="1">
          <a:blip r:embed="rId5"/>
          <a:srcRect b="18744"/>
          <a:stretch/>
        </p:blipFill>
        <p:spPr>
          <a:xfrm>
            <a:off x="6421046" y="1664555"/>
            <a:ext cx="5652284" cy="27321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2">
            <a:extLst>
              <a:ext uri="{FF2B5EF4-FFF2-40B4-BE49-F238E27FC236}">
                <a16:creationId xmlns:a16="http://schemas.microsoft.com/office/drawing/2014/main" id="{E425EC96-CE2E-46F3-A1CD-61E98F57FF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Title 1">
            <a:extLst>
              <a:ext uri="{FF2B5EF4-FFF2-40B4-BE49-F238E27FC236}">
                <a16:creationId xmlns:a16="http://schemas.microsoft.com/office/drawing/2014/main" id="{A6C82F1A-3180-4D8D-AAE5-8DA6C54C8F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hardening  and Threat detection</a:t>
            </a:r>
          </a:p>
        </p:txBody>
      </p:sp>
    </p:spTree>
    <p:extLst>
      <p:ext uri="{BB962C8B-B14F-4D97-AF65-F5344CB8AC3E}">
        <p14:creationId xmlns:p14="http://schemas.microsoft.com/office/powerpoint/2010/main" val="348383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Container host level detection- Examples</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lnSpcReduction="10000"/>
          </a:bodyPr>
          <a:lstStyle/>
          <a:p>
            <a:pPr marL="448193" indent="-448193"/>
            <a:r>
              <a:rPr lang="en-US"/>
              <a:t>Linux based analytics</a:t>
            </a:r>
          </a:p>
          <a:p>
            <a:pPr marL="905393" lvl="1" indent="-448193"/>
            <a:r>
              <a:rPr lang="en-US"/>
              <a:t>Ransomware behavior</a:t>
            </a:r>
          </a:p>
          <a:p>
            <a:pPr marL="905393" lvl="1" indent="-448193"/>
            <a:r>
              <a:rPr lang="en-US"/>
              <a:t>Web shell detection</a:t>
            </a:r>
          </a:p>
          <a:p>
            <a:pPr marL="905393" lvl="1" indent="-448193"/>
            <a:r>
              <a:rPr lang="en-US"/>
              <a:t>Connection with TI IPs   </a:t>
            </a:r>
          </a:p>
          <a:p>
            <a:pPr marL="457200" lvl="1" indent="0">
              <a:buNone/>
            </a:pPr>
            <a:r>
              <a:rPr lang="en-US"/>
              <a:t>…</a:t>
            </a:r>
          </a:p>
          <a:p>
            <a:pPr marL="448193" indent="-448193"/>
            <a:r>
              <a:rPr lang="en-US"/>
              <a:t>Container based analytics </a:t>
            </a:r>
          </a:p>
          <a:p>
            <a:pPr marL="905393" lvl="1" indent="-448193"/>
            <a:r>
              <a:rPr lang="en-US"/>
              <a:t>Privileged container</a:t>
            </a:r>
          </a:p>
          <a:p>
            <a:pPr marL="905393" lvl="1" indent="-448193"/>
            <a:r>
              <a:rPr lang="en-US"/>
              <a:t>Exposed docker daemon </a:t>
            </a:r>
          </a:p>
          <a:p>
            <a:pPr marL="905393" lvl="1" indent="-448193"/>
            <a:r>
              <a:rPr lang="en-US"/>
              <a:t>SSH server running in a Container</a:t>
            </a:r>
          </a:p>
          <a:p>
            <a:pPr marL="905393" lvl="1" indent="-448193"/>
            <a:r>
              <a:rPr lang="en-US"/>
              <a:t>Crypto Mining Container</a:t>
            </a:r>
          </a:p>
          <a:p>
            <a:pPr marL="905393" lvl="1" indent="-448193"/>
            <a:r>
              <a:rPr lang="en-US"/>
              <a:t>Suspicious access to API server</a:t>
            </a:r>
          </a:p>
        </p:txBody>
      </p:sp>
      <p:sp>
        <p:nvSpPr>
          <p:cNvPr id="7" name="Rectangle 6">
            <a:extLst>
              <a:ext uri="{FF2B5EF4-FFF2-40B4-BE49-F238E27FC236}">
                <a16:creationId xmlns:a16="http://schemas.microsoft.com/office/drawing/2014/main" id="{8E3EFB74-70E0-4AAD-BEBC-D386687EC4AA}"/>
              </a:ext>
            </a:extLst>
          </p:cNvPr>
          <p:cNvSpPr/>
          <p:nvPr/>
        </p:nvSpPr>
        <p:spPr bwMode="auto">
          <a:xfrm>
            <a:off x="8802250" y="2632909"/>
            <a:ext cx="2662382" cy="1615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Continues research</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Based on Linux </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AuditD</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agent and network information analysis</a:t>
            </a:r>
          </a:p>
        </p:txBody>
      </p:sp>
      <p:sp>
        <p:nvSpPr>
          <p:cNvPr id="8" name="Oval 7">
            <a:extLst>
              <a:ext uri="{FF2B5EF4-FFF2-40B4-BE49-F238E27FC236}">
                <a16:creationId xmlns:a16="http://schemas.microsoft.com/office/drawing/2014/main" id="{040FAB8E-3109-4155-906C-ED2A9E74738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DF5545D-C617-4E16-AEB3-833317765CF3}"/>
              </a:ext>
            </a:extLst>
          </p:cNvPr>
          <p:cNvSpPr/>
          <p:nvPr/>
        </p:nvSpPr>
        <p:spPr>
          <a:xfrm rot="1870520">
            <a:off x="10271244" y="562438"/>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Tier</a:t>
            </a:r>
          </a:p>
        </p:txBody>
      </p:sp>
    </p:spTree>
    <p:extLst>
      <p:ext uri="{BB962C8B-B14F-4D97-AF65-F5344CB8AC3E}">
        <p14:creationId xmlns:p14="http://schemas.microsoft.com/office/powerpoint/2010/main" val="3356449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AKS Cluster Level detection - Examples  </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a:bodyPr>
          <a:lstStyle/>
          <a:p>
            <a:pPr fontAlgn="t"/>
            <a:r>
              <a:rPr lang="en-US"/>
              <a:t>Role binding to cluster-admin </a:t>
            </a:r>
          </a:p>
          <a:p>
            <a:pPr fontAlgn="t"/>
            <a:r>
              <a:rPr lang="en-US"/>
              <a:t>Exposed Kubernetes dashboard </a:t>
            </a:r>
          </a:p>
          <a:p>
            <a:pPr fontAlgn="t"/>
            <a:r>
              <a:rPr lang="en-US"/>
              <a:t>High privileges roles</a:t>
            </a:r>
          </a:p>
          <a:p>
            <a:pPr fontAlgn="t"/>
            <a:r>
              <a:rPr lang="en-US"/>
              <a:t>Create containers in </a:t>
            </a:r>
            <a:r>
              <a:rPr lang="en-US" err="1"/>
              <a:t>kube</a:t>
            </a:r>
            <a:r>
              <a:rPr lang="en-US"/>
              <a:t>-system namespace</a:t>
            </a:r>
          </a:p>
          <a:p>
            <a:pPr fontAlgn="t"/>
            <a:r>
              <a:rPr lang="en-US"/>
              <a:t>Malicious images - digital currency mining container</a:t>
            </a:r>
          </a:p>
          <a:p>
            <a:pPr fontAlgn="t"/>
            <a:r>
              <a:rPr lang="en-US"/>
              <a:t>Privileged containers</a:t>
            </a:r>
          </a:p>
          <a:p>
            <a:pPr fontAlgn="t"/>
            <a:r>
              <a:rPr lang="en-US"/>
              <a:t>Sensitive mounts</a:t>
            </a:r>
          </a:p>
          <a:p>
            <a:pPr marL="0" indent="0" fontAlgn="t">
              <a:buNone/>
            </a:pPr>
            <a:endParaRPr lang="en-US"/>
          </a:p>
          <a:p>
            <a:endParaRPr lang="en-US"/>
          </a:p>
        </p:txBody>
      </p:sp>
      <p:sp>
        <p:nvSpPr>
          <p:cNvPr id="8" name="Rectangle 7">
            <a:extLst>
              <a:ext uri="{FF2B5EF4-FFF2-40B4-BE49-F238E27FC236}">
                <a16:creationId xmlns:a16="http://schemas.microsoft.com/office/drawing/2014/main" id="{1A85A60C-F3AC-4D77-B514-A5C59E230FB3}"/>
              </a:ext>
            </a:extLst>
          </p:cNvPr>
          <p:cNvSpPr/>
          <p:nvPr/>
        </p:nvSpPr>
        <p:spPr bwMode="auto">
          <a:xfrm>
            <a:off x="9278932" y="2632908"/>
            <a:ext cx="1989432" cy="1592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Kubernetes audit logs analysis  </a:t>
            </a:r>
          </a:p>
        </p:txBody>
      </p:sp>
      <p:sp>
        <p:nvSpPr>
          <p:cNvPr id="10" name="Oval 9">
            <a:extLst>
              <a:ext uri="{FF2B5EF4-FFF2-40B4-BE49-F238E27FC236}">
                <a16:creationId xmlns:a16="http://schemas.microsoft.com/office/drawing/2014/main" id="{80B79C80-D8EA-4530-9848-528977DDA07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ED22254-B2F0-4231-A9D7-17A56568752E}"/>
              </a:ext>
            </a:extLst>
          </p:cNvPr>
          <p:cNvSpPr/>
          <p:nvPr/>
        </p:nvSpPr>
        <p:spPr>
          <a:xfrm rot="1870520">
            <a:off x="10283121" y="538661"/>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New AKS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Bundle</a:t>
            </a:r>
          </a:p>
        </p:txBody>
      </p:sp>
    </p:spTree>
    <p:extLst>
      <p:ext uri="{BB962C8B-B14F-4D97-AF65-F5344CB8AC3E}">
        <p14:creationId xmlns:p14="http://schemas.microsoft.com/office/powerpoint/2010/main" val="404953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Customer Scenario</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419876"/>
          </a:xfrm>
        </p:spPr>
        <p:txBody>
          <a:bodyPr vert="horz" wrap="square" lIns="0" tIns="0" rIns="0" bIns="0" rtlCol="0" anchor="t">
            <a:spAutoFit/>
          </a:bodyPr>
          <a:lstStyle/>
          <a:p>
            <a:r>
              <a:rPr lang="en-US">
                <a:cs typeface="Segoe UI"/>
              </a:rPr>
              <a:t>Contoso Financial</a:t>
            </a:r>
            <a:endParaRPr lang="en-GB">
              <a:cs typeface="Segoe UI"/>
            </a:endParaRPr>
          </a:p>
          <a:p>
            <a:r>
              <a:rPr lang="en-US">
                <a:cs typeface="Segoe UI"/>
              </a:rPr>
              <a:t>Successfully completed Containers PoC with AKS &amp; Want to move to Prod</a:t>
            </a:r>
          </a:p>
          <a:p>
            <a:r>
              <a:rPr lang="en-US">
                <a:cs typeface="Segoe UI"/>
              </a:rPr>
              <a:t>15 Requirements that Need to be Met</a:t>
            </a:r>
          </a:p>
        </p:txBody>
      </p:sp>
    </p:spTree>
    <p:extLst>
      <p:ext uri="{BB962C8B-B14F-4D97-AF65-F5344CB8AC3E}">
        <p14:creationId xmlns:p14="http://schemas.microsoft.com/office/powerpoint/2010/main" val="268896065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pPr>
              <a:lnSpc>
                <a:spcPct val="90000"/>
              </a:lnSpc>
            </a:pPr>
            <a:r>
              <a:rPr lang="en-US" sz="3100"/>
              <a:t>Recommendations based upon security controls enabled in AKS</a:t>
            </a:r>
          </a:p>
        </p:txBody>
      </p:sp>
      <p:pic>
        <p:nvPicPr>
          <p:cNvPr id="5" name="Content Placeholder 4">
            <a:extLst>
              <a:ext uri="{FF2B5EF4-FFF2-40B4-BE49-F238E27FC236}">
                <a16:creationId xmlns:a16="http://schemas.microsoft.com/office/drawing/2014/main" id="{A06F5CAC-2583-B44F-97EC-C7B7AAC6011F}"/>
              </a:ext>
            </a:extLst>
          </p:cNvPr>
          <p:cNvPicPr>
            <a:picLocks noGrp="1" noChangeAspect="1"/>
          </p:cNvPicPr>
          <p:nvPr>
            <p:ph sz="quarter" idx="10"/>
          </p:nvPr>
        </p:nvPicPr>
        <p:blipFill rotWithShape="1">
          <a:blip r:embed="rId3"/>
          <a:stretch/>
        </p:blipFill>
        <p:spPr>
          <a:xfrm>
            <a:off x="1889438" y="948853"/>
            <a:ext cx="8210526" cy="5788420"/>
          </a:xfrm>
          <a:prstGeom prst="rect">
            <a:avLst/>
          </a:prstGeom>
          <a:noFill/>
        </p:spPr>
      </p:pic>
    </p:spTree>
    <p:extLst>
      <p:ext uri="{BB962C8B-B14F-4D97-AF65-F5344CB8AC3E}">
        <p14:creationId xmlns:p14="http://schemas.microsoft.com/office/powerpoint/2010/main" val="284192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a:t>Recommendations based upon audit log analysis</a:t>
            </a:r>
          </a:p>
        </p:txBody>
      </p:sp>
      <p:pic>
        <p:nvPicPr>
          <p:cNvPr id="6" name="Content Placeholder 5">
            <a:extLst>
              <a:ext uri="{FF2B5EF4-FFF2-40B4-BE49-F238E27FC236}">
                <a16:creationId xmlns:a16="http://schemas.microsoft.com/office/drawing/2014/main" id="{414F9F8E-E79E-DB4E-B6FB-28D6652CC818}"/>
              </a:ext>
            </a:extLst>
          </p:cNvPr>
          <p:cNvPicPr>
            <a:picLocks noGrp="1" noChangeAspect="1"/>
          </p:cNvPicPr>
          <p:nvPr>
            <p:ph sz="quarter" idx="10"/>
          </p:nvPr>
        </p:nvPicPr>
        <p:blipFill>
          <a:blip r:embed="rId3"/>
          <a:stretch>
            <a:fillRect/>
          </a:stretch>
        </p:blipFill>
        <p:spPr>
          <a:xfrm>
            <a:off x="588263" y="1144155"/>
            <a:ext cx="11018520" cy="5288890"/>
          </a:xfrm>
          <a:prstGeom prst="rect">
            <a:avLst/>
          </a:prstGeom>
          <a:noFill/>
        </p:spPr>
      </p:pic>
    </p:spTree>
    <p:extLst>
      <p:ext uri="{BB962C8B-B14F-4D97-AF65-F5344CB8AC3E}">
        <p14:creationId xmlns:p14="http://schemas.microsoft.com/office/powerpoint/2010/main" val="84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6">
            <a:extLst>
              <a:ext uri="{FF2B5EF4-FFF2-40B4-BE49-F238E27FC236}">
                <a16:creationId xmlns:a16="http://schemas.microsoft.com/office/drawing/2014/main" id="{1F7816D4-9A91-46EF-8145-A97F14EFFB24}"/>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pic>
        <p:nvPicPr>
          <p:cNvPr id="113" name="Graphic 112">
            <a:extLst>
              <a:ext uri="{FF2B5EF4-FFF2-40B4-BE49-F238E27FC236}">
                <a16:creationId xmlns:a16="http://schemas.microsoft.com/office/drawing/2014/main" id="{27C4F610-B494-4DEC-BFE6-53D41F415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114" name="Rectangle 113">
            <a:extLst>
              <a:ext uri="{FF2B5EF4-FFF2-40B4-BE49-F238E27FC236}">
                <a16:creationId xmlns:a16="http://schemas.microsoft.com/office/drawing/2014/main" id="{8337C4D5-648E-4B93-B64A-301877B0CDF7}"/>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115" name="Picture 114">
            <a:extLst>
              <a:ext uri="{FF2B5EF4-FFF2-40B4-BE49-F238E27FC236}">
                <a16:creationId xmlns:a16="http://schemas.microsoft.com/office/drawing/2014/main" id="{DB419DBE-801F-455D-BCA6-42FE58E6392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Tree>
    <p:extLst>
      <p:ext uri="{BB962C8B-B14F-4D97-AF65-F5344CB8AC3E}">
        <p14:creationId xmlns:p14="http://schemas.microsoft.com/office/powerpoint/2010/main" val="148435348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46" name="TextBox 45">
            <a:extLst>
              <a:ext uri="{FF2B5EF4-FFF2-40B4-BE49-F238E27FC236}">
                <a16:creationId xmlns:a16="http://schemas.microsoft.com/office/drawing/2014/main" id="{D98D1A85-90A0-4A32-BC53-7B840E50FBF8}"/>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7" name="Speech Bubble: Rectangle 46">
            <a:extLst>
              <a:ext uri="{FF2B5EF4-FFF2-40B4-BE49-F238E27FC236}">
                <a16:creationId xmlns:a16="http://schemas.microsoft.com/office/drawing/2014/main" id="{D8647B01-B469-419F-9E71-B9934EFAF325}"/>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pic>
        <p:nvPicPr>
          <p:cNvPr id="62" name="Graphic 61">
            <a:extLst>
              <a:ext uri="{FF2B5EF4-FFF2-40B4-BE49-F238E27FC236}">
                <a16:creationId xmlns:a16="http://schemas.microsoft.com/office/drawing/2014/main" id="{BF5C826F-ADFB-41BF-B362-D41B2A4632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63" name="Rectangle 62">
            <a:extLst>
              <a:ext uri="{FF2B5EF4-FFF2-40B4-BE49-F238E27FC236}">
                <a16:creationId xmlns:a16="http://schemas.microsoft.com/office/drawing/2014/main" id="{F6EBC19B-D09F-468B-B9D6-378896FE7C59}"/>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4" name="Picture 63">
            <a:extLst>
              <a:ext uri="{FF2B5EF4-FFF2-40B4-BE49-F238E27FC236}">
                <a16:creationId xmlns:a16="http://schemas.microsoft.com/office/drawing/2014/main" id="{BF2BD53D-05BD-4196-83B2-91175F82AFC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39" name="Title 16">
            <a:extLst>
              <a:ext uri="{FF2B5EF4-FFF2-40B4-BE49-F238E27FC236}">
                <a16:creationId xmlns:a16="http://schemas.microsoft.com/office/drawing/2014/main" id="{8306C40F-5C09-46D6-9509-263937ED6240}"/>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7843957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cxnSp>
        <p:nvCxnSpPr>
          <p:cNvPr id="42" name="Straight Arrow Connector 41" descr="1">
            <a:extLst>
              <a:ext uri="{FF2B5EF4-FFF2-40B4-BE49-F238E27FC236}">
                <a16:creationId xmlns:a16="http://schemas.microsoft.com/office/drawing/2014/main" id="{7665F81E-D432-408F-9AE3-E8E7BA4FE27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55" name="Speech Bubble: Rectangle 54">
            <a:extLst>
              <a:ext uri="{FF2B5EF4-FFF2-40B4-BE49-F238E27FC236}">
                <a16:creationId xmlns:a16="http://schemas.microsoft.com/office/drawing/2014/main" id="{660E214C-1221-40A1-94C5-3EBAD84C8EEA}"/>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6" name="TextBox 55">
            <a:extLst>
              <a:ext uri="{FF2B5EF4-FFF2-40B4-BE49-F238E27FC236}">
                <a16:creationId xmlns:a16="http://schemas.microsoft.com/office/drawing/2014/main" id="{1CBE035E-3560-4C4A-8B30-49762C075B0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57" name="TextBox 56">
            <a:extLst>
              <a:ext uri="{FF2B5EF4-FFF2-40B4-BE49-F238E27FC236}">
                <a16:creationId xmlns:a16="http://schemas.microsoft.com/office/drawing/2014/main" id="{ED6A8148-5D29-4FCD-885B-CB5BEFFE12A0}"/>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58" name="Speech Bubble: Rectangle 57">
            <a:extLst>
              <a:ext uri="{FF2B5EF4-FFF2-40B4-BE49-F238E27FC236}">
                <a16:creationId xmlns:a16="http://schemas.microsoft.com/office/drawing/2014/main" id="{837E6224-736D-4821-893C-F4F256CB80E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pic>
        <p:nvPicPr>
          <p:cNvPr id="79" name="Graphic 78">
            <a:extLst>
              <a:ext uri="{FF2B5EF4-FFF2-40B4-BE49-F238E27FC236}">
                <a16:creationId xmlns:a16="http://schemas.microsoft.com/office/drawing/2014/main" id="{2BE47F92-B46F-4DC1-AEFB-D77DC4393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97" name="Rectangle 96">
            <a:extLst>
              <a:ext uri="{FF2B5EF4-FFF2-40B4-BE49-F238E27FC236}">
                <a16:creationId xmlns:a16="http://schemas.microsoft.com/office/drawing/2014/main" id="{F89FEA74-98A7-4746-AEAA-9619AADE3B0C}"/>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98" name="Picture 97">
            <a:extLst>
              <a:ext uri="{FF2B5EF4-FFF2-40B4-BE49-F238E27FC236}">
                <a16:creationId xmlns:a16="http://schemas.microsoft.com/office/drawing/2014/main" id="{FFC63A27-0512-4818-AF03-91B03970667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3" name="Title 16">
            <a:extLst>
              <a:ext uri="{FF2B5EF4-FFF2-40B4-BE49-F238E27FC236}">
                <a16:creationId xmlns:a16="http://schemas.microsoft.com/office/drawing/2014/main" id="{0257F28C-A0DB-4C63-AE1A-C15ACF8A8BA8}"/>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365250474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cxnSp>
        <p:nvCxnSpPr>
          <p:cNvPr id="42" name="Straight Arrow Connector 41" descr="1">
            <a:extLst>
              <a:ext uri="{FF2B5EF4-FFF2-40B4-BE49-F238E27FC236}">
                <a16:creationId xmlns:a16="http://schemas.microsoft.com/office/drawing/2014/main" id="{7665F81E-D432-408F-9AE3-E8E7BA4FE27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55" name="Speech Bubble: Rectangle 54">
            <a:extLst>
              <a:ext uri="{FF2B5EF4-FFF2-40B4-BE49-F238E27FC236}">
                <a16:creationId xmlns:a16="http://schemas.microsoft.com/office/drawing/2014/main" id="{660E214C-1221-40A1-94C5-3EBAD84C8EEA}"/>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6" name="TextBox 55">
            <a:extLst>
              <a:ext uri="{FF2B5EF4-FFF2-40B4-BE49-F238E27FC236}">
                <a16:creationId xmlns:a16="http://schemas.microsoft.com/office/drawing/2014/main" id="{1CBE035E-3560-4C4A-8B30-49762C075B0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57" name="TextBox 56">
            <a:extLst>
              <a:ext uri="{FF2B5EF4-FFF2-40B4-BE49-F238E27FC236}">
                <a16:creationId xmlns:a16="http://schemas.microsoft.com/office/drawing/2014/main" id="{ED6A8148-5D29-4FCD-885B-CB5BEFFE12A0}"/>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58" name="Speech Bubble: Rectangle 57">
            <a:extLst>
              <a:ext uri="{FF2B5EF4-FFF2-40B4-BE49-F238E27FC236}">
                <a16:creationId xmlns:a16="http://schemas.microsoft.com/office/drawing/2014/main" id="{837E6224-736D-4821-893C-F4F256CB80E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sp>
        <p:nvSpPr>
          <p:cNvPr id="75" name="Rectangle 74">
            <a:extLst>
              <a:ext uri="{FF2B5EF4-FFF2-40B4-BE49-F238E27FC236}">
                <a16:creationId xmlns:a16="http://schemas.microsoft.com/office/drawing/2014/main" id="{B2ECE4D0-49C2-4397-BBAC-B0F81F25E1B7}"/>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6" name="Picture 4" descr="Image result for &quot;alert&quot; logo">
            <a:extLst>
              <a:ext uri="{FF2B5EF4-FFF2-40B4-BE49-F238E27FC236}">
                <a16:creationId xmlns:a16="http://schemas.microsoft.com/office/drawing/2014/main" id="{BEFCDC40-3DF4-44C5-93A6-D02D1C396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a:extLst>
              <a:ext uri="{FF2B5EF4-FFF2-40B4-BE49-F238E27FC236}">
                <a16:creationId xmlns:a16="http://schemas.microsoft.com/office/drawing/2014/main" id="{878D6DBB-D49C-4EB6-A568-59E171705E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5305" y="2159065"/>
            <a:ext cx="246187" cy="246187"/>
          </a:xfrm>
          <a:prstGeom prst="rect">
            <a:avLst/>
          </a:prstGeom>
        </p:spPr>
      </p:pic>
      <p:pic>
        <p:nvPicPr>
          <p:cNvPr id="47" name="Graphic 46">
            <a:extLst>
              <a:ext uri="{FF2B5EF4-FFF2-40B4-BE49-F238E27FC236}">
                <a16:creationId xmlns:a16="http://schemas.microsoft.com/office/drawing/2014/main" id="{AAB7AAFC-2E89-412B-9730-C8EF5ED895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5081" y="1829268"/>
            <a:ext cx="236411" cy="236411"/>
          </a:xfrm>
          <a:prstGeom prst="rect">
            <a:avLst/>
          </a:prstGeom>
        </p:spPr>
      </p:pic>
      <p:sp>
        <p:nvSpPr>
          <p:cNvPr id="48" name="Rectangle 47">
            <a:extLst>
              <a:ext uri="{FF2B5EF4-FFF2-40B4-BE49-F238E27FC236}">
                <a16:creationId xmlns:a16="http://schemas.microsoft.com/office/drawing/2014/main" id="{2AAE116D-FF13-497C-B716-EB9B46DD2B8B}"/>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49" name="Picture 48">
            <a:extLst>
              <a:ext uri="{FF2B5EF4-FFF2-40B4-BE49-F238E27FC236}">
                <a16:creationId xmlns:a16="http://schemas.microsoft.com/office/drawing/2014/main" id="{9C5E77F5-4E04-4922-8345-2BA5F52D808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5" name="Title 16">
            <a:extLst>
              <a:ext uri="{FF2B5EF4-FFF2-40B4-BE49-F238E27FC236}">
                <a16:creationId xmlns:a16="http://schemas.microsoft.com/office/drawing/2014/main" id="{664B985D-83E4-4F8E-91D4-B94BD1A24B02}"/>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254394774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499423" y="449024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203555" y="233843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069649" y="366835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9" name="Rectangle 58">
            <a:extLst>
              <a:ext uri="{FF2B5EF4-FFF2-40B4-BE49-F238E27FC236}">
                <a16:creationId xmlns:a16="http://schemas.microsoft.com/office/drawing/2014/main" id="{B59B39E6-9AB7-46C8-BF5D-EF34ADEAEB7C}"/>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0" name="Picture 4" descr="Image result for &quot;alert&quot; logo">
            <a:extLst>
              <a:ext uri="{FF2B5EF4-FFF2-40B4-BE49-F238E27FC236}">
                <a16:creationId xmlns:a16="http://schemas.microsoft.com/office/drawing/2014/main" id="{4D8D5C4B-D8CE-42FD-9B38-5C0388244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F71E4868-4573-4AB7-AB9F-ADBEC66D67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5305" y="2159065"/>
            <a:ext cx="246187" cy="246187"/>
          </a:xfrm>
          <a:prstGeom prst="rect">
            <a:avLst/>
          </a:prstGeom>
        </p:spPr>
      </p:pic>
      <p:pic>
        <p:nvPicPr>
          <p:cNvPr id="63" name="Graphic 62">
            <a:extLst>
              <a:ext uri="{FF2B5EF4-FFF2-40B4-BE49-F238E27FC236}">
                <a16:creationId xmlns:a16="http://schemas.microsoft.com/office/drawing/2014/main" id="{E47BA87C-FCE8-42FD-B470-FF2C99CD22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5081" y="1829268"/>
            <a:ext cx="236411" cy="236411"/>
          </a:xfrm>
          <a:prstGeom prst="rect">
            <a:avLst/>
          </a:prstGeom>
        </p:spPr>
      </p:pic>
      <p:sp>
        <p:nvSpPr>
          <p:cNvPr id="64" name="Rectangle 63">
            <a:extLst>
              <a:ext uri="{FF2B5EF4-FFF2-40B4-BE49-F238E27FC236}">
                <a16:creationId xmlns:a16="http://schemas.microsoft.com/office/drawing/2014/main" id="{FCCE9DBB-35B8-43EE-87C0-7CDF2B44950E}"/>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8" name="Picture 67">
            <a:extLst>
              <a:ext uri="{FF2B5EF4-FFF2-40B4-BE49-F238E27FC236}">
                <a16:creationId xmlns:a16="http://schemas.microsoft.com/office/drawing/2014/main" id="{DFCDED89-0F50-4B80-92C9-3FAEF3C5DF6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8" name="Title 16">
            <a:extLst>
              <a:ext uri="{FF2B5EF4-FFF2-40B4-BE49-F238E27FC236}">
                <a16:creationId xmlns:a16="http://schemas.microsoft.com/office/drawing/2014/main" id="{2C2941F9-9CB4-4B68-9AF8-5B703DD2792F}"/>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175398813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5531139" y="1457889"/>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203555" y="233843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069649" y="366835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5" name="Speech Bubble: Rectangle 54">
            <a:extLst>
              <a:ext uri="{FF2B5EF4-FFF2-40B4-BE49-F238E27FC236}">
                <a16:creationId xmlns:a16="http://schemas.microsoft.com/office/drawing/2014/main" id="{7109A3E3-8341-49D9-A791-0B625FD1797E}"/>
              </a:ext>
            </a:extLst>
          </p:cNvPr>
          <p:cNvSpPr/>
          <p:nvPr/>
        </p:nvSpPr>
        <p:spPr bwMode="auto">
          <a:xfrm>
            <a:off x="10633046" y="3650681"/>
            <a:ext cx="1411257" cy="596837"/>
          </a:xfrm>
          <a:prstGeom prst="wedgeRectCallout">
            <a:avLst>
              <a:gd name="adj1" fmla="val -47271"/>
              <a:gd name="adj2" fmla="val 96524"/>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Privileged w/ crypto miner &amp; root access to Node 3</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499423" y="449024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pic>
        <p:nvPicPr>
          <p:cNvPr id="56" name="Graphic 55">
            <a:extLst>
              <a:ext uri="{FF2B5EF4-FFF2-40B4-BE49-F238E27FC236}">
                <a16:creationId xmlns:a16="http://schemas.microsoft.com/office/drawing/2014/main" id="{E92ED92E-10D4-4026-9A4F-14354B49C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57" name="Rectangle 56">
            <a:extLst>
              <a:ext uri="{FF2B5EF4-FFF2-40B4-BE49-F238E27FC236}">
                <a16:creationId xmlns:a16="http://schemas.microsoft.com/office/drawing/2014/main" id="{A950AE87-67AE-4DFF-9BA3-2C2E29B0D695}"/>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58" name="Picture 57">
            <a:extLst>
              <a:ext uri="{FF2B5EF4-FFF2-40B4-BE49-F238E27FC236}">
                <a16:creationId xmlns:a16="http://schemas.microsoft.com/office/drawing/2014/main" id="{20E3771A-BED5-41BF-9157-AB66275F321B}"/>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pic>
        <p:nvPicPr>
          <p:cNvPr id="59" name="Graphic 58">
            <a:extLst>
              <a:ext uri="{FF2B5EF4-FFF2-40B4-BE49-F238E27FC236}">
                <a16:creationId xmlns:a16="http://schemas.microsoft.com/office/drawing/2014/main" id="{51905161-4C30-47FE-9C00-D372470F4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65305" y="2159065"/>
            <a:ext cx="246187" cy="246187"/>
          </a:xfrm>
          <a:prstGeom prst="rect">
            <a:avLst/>
          </a:prstGeom>
        </p:spPr>
      </p:pic>
      <p:sp>
        <p:nvSpPr>
          <p:cNvPr id="60" name="Rectangle 59">
            <a:extLst>
              <a:ext uri="{FF2B5EF4-FFF2-40B4-BE49-F238E27FC236}">
                <a16:creationId xmlns:a16="http://schemas.microsoft.com/office/drawing/2014/main" id="{5EB6245F-DF63-4BA0-8566-6E06F150DDF0}"/>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privileged container</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1" name="Picture 4" descr="Image result for &quot;alert&quot; logo">
            <a:extLst>
              <a:ext uri="{FF2B5EF4-FFF2-40B4-BE49-F238E27FC236}">
                <a16:creationId xmlns:a16="http://schemas.microsoft.com/office/drawing/2014/main" id="{552835C4-865E-44A3-829C-A384773769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EEEA429F-4F42-4F9F-8463-82705B87CCEC}"/>
              </a:ext>
            </a:extLst>
          </p:cNvPr>
          <p:cNvSpPr/>
          <p:nvPr/>
        </p:nvSpPr>
        <p:spPr>
          <a:xfrm>
            <a:off x="2336466" y="2392471"/>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crypto mining image  </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
        <p:nvSpPr>
          <p:cNvPr id="63" name="Rectangle 62">
            <a:extLst>
              <a:ext uri="{FF2B5EF4-FFF2-40B4-BE49-F238E27FC236}">
                <a16:creationId xmlns:a16="http://schemas.microsoft.com/office/drawing/2014/main" id="{9D488412-FFBC-4763-AFEB-E0C9ECA38193}"/>
              </a:ext>
            </a:extLst>
          </p:cNvPr>
          <p:cNvSpPr/>
          <p:nvPr/>
        </p:nvSpPr>
        <p:spPr>
          <a:xfrm>
            <a:off x="2344185" y="2662627"/>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sensitive volume mount</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4" name="Picture 4" descr="Image result for &quot;alert&quot; logo">
            <a:extLst>
              <a:ext uri="{FF2B5EF4-FFF2-40B4-BE49-F238E27FC236}">
                <a16:creationId xmlns:a16="http://schemas.microsoft.com/office/drawing/2014/main" id="{DC80B258-D7F5-4C02-9A55-C9B4858D03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91" y="2439475"/>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quot;alert&quot; logo">
            <a:extLst>
              <a:ext uri="{FF2B5EF4-FFF2-40B4-BE49-F238E27FC236}">
                <a16:creationId xmlns:a16="http://schemas.microsoft.com/office/drawing/2014/main" id="{1C40F5BF-82BB-4E2D-A92C-388CD5BE68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91" y="270246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407194640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B7A9B99-A363-461C-A832-A8EF75B267E8}"/>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tint val="75000"/>
                  </a:srgbClr>
                </a:solidFill>
                <a:effectLst/>
                <a:uLnTx/>
                <a:uFillTx/>
                <a:latin typeface="Segoe UI"/>
                <a:ea typeface="+mn-ea"/>
                <a:cs typeface="+mn-cs"/>
              </a:rPr>
              <a:t>© Microsoft Corporation                                                                                  								                                Azure </a:t>
            </a:r>
          </a:p>
        </p:txBody>
      </p:sp>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5" y="2260904"/>
            <a:ext cx="3647460" cy="45384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Azure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managed subscriptions, each new AKS cluster and node are discovered in Azure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monitor AKS cluster for security misconfigurations and provides actionable recommendations for compliance with security best practices.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continuously analyzes AKS for potential threats based 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Raw security events such as network data and process creation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Kubernetes audit log</a:t>
            </a:r>
          </a:p>
          <a:p>
            <a:pPr marL="457183" marR="0" lvl="1" indent="0" algn="l" defTabSz="896182" rtl="0" eaLnBrk="1" fontAlgn="auto" latinLnBrk="0" hangingPunct="1">
              <a:lnSpc>
                <a:spcPct val="120000"/>
              </a:lnSpc>
              <a:spcBef>
                <a:spcPts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and reports any threats and malicious activity detected e.g. “API requests to your cluster from a suspicious IP was detected”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AKS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13" name="Title 1">
            <a:extLst>
              <a:ext uri="{FF2B5EF4-FFF2-40B4-BE49-F238E27FC236}">
                <a16:creationId xmlns:a16="http://schemas.microsoft.com/office/drawing/2014/main" id="{CA3318F4-9CBC-4F46-9038-A5337601E740}"/>
              </a:ext>
            </a:extLst>
          </p:cNvPr>
          <p:cNvSpPr txBox="1">
            <a:spLocks/>
          </p:cNvSpPr>
          <p:nvPr/>
        </p:nvSpPr>
        <p:spPr>
          <a:xfrm>
            <a:off x="8089421" y="3907440"/>
            <a:ext cx="2460299" cy="275183"/>
          </a:xfrm>
          <a:prstGeom prst="rect">
            <a:avLst/>
          </a:prstGeom>
          <a:solidFill>
            <a:srgbClr val="FFFFFF"/>
          </a:solidFill>
        </p:spPr>
        <p:txBody>
          <a:bodyPr vert="horz" wrap="square" lIns="0" tIns="0" rIns="0" bIns="89642"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 Cluster</a:t>
            </a:r>
          </a:p>
        </p:txBody>
      </p:sp>
      <p:sp>
        <p:nvSpPr>
          <p:cNvPr id="14" name="Rectangle: Rounded Corners 13">
            <a:extLst>
              <a:ext uri="{FF2B5EF4-FFF2-40B4-BE49-F238E27FC236}">
                <a16:creationId xmlns:a16="http://schemas.microsoft.com/office/drawing/2014/main" id="{8AA62A8E-9E99-4B22-A5CF-02AD8E556B22}"/>
              </a:ext>
            </a:extLst>
          </p:cNvPr>
          <p:cNvSpPr/>
          <p:nvPr/>
        </p:nvSpPr>
        <p:spPr bwMode="auto">
          <a:xfrm>
            <a:off x="6306887" y="4158516"/>
            <a:ext cx="5511800" cy="2356584"/>
          </a:xfrm>
          <a:prstGeom prst="roundRect">
            <a:avLst>
              <a:gd name="adj" fmla="val 3125"/>
            </a:avLst>
          </a:prstGeom>
          <a:solidFill>
            <a:srgbClr val="FCFDFE"/>
          </a:solidFill>
          <a:ln w="15875" cap="flat" cmpd="sng" algn="ctr">
            <a:solidFill>
              <a:srgbClr val="0078D4"/>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499674" y="3959536"/>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itle 1">
            <a:extLst>
              <a:ext uri="{FF2B5EF4-FFF2-40B4-BE49-F238E27FC236}">
                <a16:creationId xmlns:a16="http://schemas.microsoft.com/office/drawing/2014/main" id="{EBC41D64-C4E4-49F0-9D62-9721F73E935D}"/>
              </a:ext>
            </a:extLst>
          </p:cNvPr>
          <p:cNvSpPr txBox="1">
            <a:spLocks/>
          </p:cNvSpPr>
          <p:nvPr/>
        </p:nvSpPr>
        <p:spPr>
          <a:xfrm>
            <a:off x="9463831"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2</a:t>
            </a:r>
          </a:p>
        </p:txBody>
      </p:sp>
      <p:sp>
        <p:nvSpPr>
          <p:cNvPr id="19" name="Title 1">
            <a:extLst>
              <a:ext uri="{FF2B5EF4-FFF2-40B4-BE49-F238E27FC236}">
                <a16:creationId xmlns:a16="http://schemas.microsoft.com/office/drawing/2014/main" id="{FAA522CD-33B7-46D3-9D75-9D0CD3B848A2}"/>
              </a:ext>
            </a:extLst>
          </p:cNvPr>
          <p:cNvSpPr txBox="1">
            <a:spLocks/>
          </p:cNvSpPr>
          <p:nvPr/>
        </p:nvSpPr>
        <p:spPr>
          <a:xfrm>
            <a:off x="10743630"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3</a:t>
            </a:r>
          </a:p>
        </p:txBody>
      </p:sp>
      <p:sp>
        <p:nvSpPr>
          <p:cNvPr id="21" name="Title 1">
            <a:extLst>
              <a:ext uri="{FF2B5EF4-FFF2-40B4-BE49-F238E27FC236}">
                <a16:creationId xmlns:a16="http://schemas.microsoft.com/office/drawing/2014/main" id="{0798B0BF-A47E-43E6-838B-ED51621C0EAF}"/>
              </a:ext>
            </a:extLst>
          </p:cNvPr>
          <p:cNvSpPr txBox="1">
            <a:spLocks/>
          </p:cNvSpPr>
          <p:nvPr/>
        </p:nvSpPr>
        <p:spPr>
          <a:xfrm>
            <a:off x="8191959" y="5044954"/>
            <a:ext cx="9075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1</a:t>
            </a:r>
          </a:p>
        </p:txBody>
      </p:sp>
      <p:cxnSp>
        <p:nvCxnSpPr>
          <p:cNvPr id="57" name="Connector: Elbow 56">
            <a:extLst>
              <a:ext uri="{FF2B5EF4-FFF2-40B4-BE49-F238E27FC236}">
                <a16:creationId xmlns:a16="http://schemas.microsoft.com/office/drawing/2014/main" id="{41A83C89-27DF-4402-9B69-C2BFDF880264}"/>
              </a:ext>
            </a:extLst>
          </p:cNvPr>
          <p:cNvCxnSpPr>
            <a:cxnSpLocks/>
          </p:cNvCxnSpPr>
          <p:nvPr/>
        </p:nvCxnSpPr>
        <p:spPr>
          <a:xfrm flipV="1">
            <a:off x="6948337" y="1871148"/>
            <a:ext cx="1146716" cy="725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88D16E4E-0539-45A5-9F56-93AD3114C798}"/>
              </a:ext>
            </a:extLst>
          </p:cNvPr>
          <p:cNvCxnSpPr>
            <a:cxnSpLocks/>
          </p:cNvCxnSpPr>
          <p:nvPr/>
        </p:nvCxnSpPr>
        <p:spPr>
          <a:xfrm>
            <a:off x="6929629" y="2598525"/>
            <a:ext cx="1182344" cy="759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8529726" y="588312"/>
            <a:ext cx="939554" cy="5904493"/>
          </a:xfrm>
          <a:prstGeom prst="bentConnector4">
            <a:avLst>
              <a:gd name="adj1" fmla="val 72439"/>
              <a:gd name="adj2" fmla="val 102506"/>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7717381" y="1549939"/>
            <a:ext cx="268927" cy="28303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0" name="Oval 79">
            <a:extLst>
              <a:ext uri="{FF2B5EF4-FFF2-40B4-BE49-F238E27FC236}">
                <a16:creationId xmlns:a16="http://schemas.microsoft.com/office/drawing/2014/main" id="{1E57F367-5EBD-44C3-A13B-69C848790741}"/>
              </a:ext>
            </a:extLst>
          </p:cNvPr>
          <p:cNvSpPr/>
          <p:nvPr/>
        </p:nvSpPr>
        <p:spPr bwMode="auto">
          <a:xfrm>
            <a:off x="7707886" y="22918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5" name="Straight Connector 4">
            <a:extLst>
              <a:ext uri="{FF2B5EF4-FFF2-40B4-BE49-F238E27FC236}">
                <a16:creationId xmlns:a16="http://schemas.microsoft.com/office/drawing/2014/main" id="{CAA03AA4-EB17-400A-B48D-CD42BAE67622}"/>
              </a:ext>
            </a:extLst>
          </p:cNvPr>
          <p:cNvCxnSpPr>
            <a:cxnSpLocks/>
          </p:cNvCxnSpPr>
          <p:nvPr/>
        </p:nvCxnSpPr>
        <p:spPr>
          <a:xfrm>
            <a:off x="7900826" y="4699000"/>
            <a:ext cx="0" cy="1816100"/>
          </a:xfrm>
          <a:prstGeom prst="line">
            <a:avLst/>
          </a:prstGeom>
          <a:ln w="12700">
            <a:prstDash val="dash"/>
          </a:ln>
        </p:spPr>
        <p:style>
          <a:lnRef idx="1">
            <a:schemeClr val="accent5"/>
          </a:lnRef>
          <a:fillRef idx="0">
            <a:schemeClr val="accent5"/>
          </a:fillRef>
          <a:effectRef idx="0">
            <a:schemeClr val="accent5"/>
          </a:effectRef>
          <a:fontRef idx="minor">
            <a:schemeClr val="tx1"/>
          </a:fontRef>
        </p:style>
      </p:cxnSp>
      <p:grpSp>
        <p:nvGrpSpPr>
          <p:cNvPr id="63" name="Group 62">
            <a:extLst>
              <a:ext uri="{FF2B5EF4-FFF2-40B4-BE49-F238E27FC236}">
                <a16:creationId xmlns:a16="http://schemas.microsoft.com/office/drawing/2014/main" id="{B2B93BBA-F913-4B1A-BFD6-CD3C42DD7913}"/>
              </a:ext>
            </a:extLst>
          </p:cNvPr>
          <p:cNvGrpSpPr/>
          <p:nvPr/>
        </p:nvGrpSpPr>
        <p:grpSpPr>
          <a:xfrm>
            <a:off x="10743630" y="5224976"/>
            <a:ext cx="921313" cy="1073131"/>
            <a:chOff x="10438830" y="5250376"/>
            <a:chExt cx="921313" cy="1073131"/>
          </a:xfrm>
        </p:grpSpPr>
        <p:grpSp>
          <p:nvGrpSpPr>
            <p:cNvPr id="62" name="Group 61">
              <a:extLst>
                <a:ext uri="{FF2B5EF4-FFF2-40B4-BE49-F238E27FC236}">
                  <a16:creationId xmlns:a16="http://schemas.microsoft.com/office/drawing/2014/main" id="{B3E95BAC-6CFF-4F7F-9192-018A43AB62C8}"/>
                </a:ext>
              </a:extLst>
            </p:cNvPr>
            <p:cNvGrpSpPr/>
            <p:nvPr/>
          </p:nvGrpSpPr>
          <p:grpSpPr>
            <a:xfrm>
              <a:off x="10444691" y="5251135"/>
              <a:ext cx="915452" cy="692407"/>
              <a:chOff x="10444691" y="5251135"/>
              <a:chExt cx="915452" cy="692407"/>
            </a:xfrm>
          </p:grpSpPr>
          <p:sp>
            <p:nvSpPr>
              <p:cNvPr id="43" name="Freeform: Shape 42">
                <a:extLst>
                  <a:ext uri="{FF2B5EF4-FFF2-40B4-BE49-F238E27FC236}">
                    <a16:creationId xmlns:a16="http://schemas.microsoft.com/office/drawing/2014/main" id="{687D7D46-6DA0-4D07-A83D-E2624E372A90}"/>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000A-8D3F-46F9-A0F0-0BA3C1643089}"/>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D48D4B-4AC0-4D31-8362-590E21E3FC70}"/>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2E28321-A1AC-4EA0-A313-121EB99FF9A7}"/>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6162B0BF-3D0C-4485-8358-177344933D9A}"/>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65" name="Rectangle: Rounded Corners 64">
              <a:extLst>
                <a:ext uri="{FF2B5EF4-FFF2-40B4-BE49-F238E27FC236}">
                  <a16:creationId xmlns:a16="http://schemas.microsoft.com/office/drawing/2014/main" id="{10A3B705-9B6F-47CB-B8D3-EDDD471EC1DE}"/>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66" name="Rectangle: Rounded Corners 65">
              <a:extLst>
                <a:ext uri="{FF2B5EF4-FFF2-40B4-BE49-F238E27FC236}">
                  <a16:creationId xmlns:a16="http://schemas.microsoft.com/office/drawing/2014/main" id="{208A470D-C721-4F23-84A2-AB41881F64E3}"/>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150E95C9-B19A-412C-9F5D-A9F1FFDF0C60}"/>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72" name="Title 1">
              <a:extLst>
                <a:ext uri="{FF2B5EF4-FFF2-40B4-BE49-F238E27FC236}">
                  <a16:creationId xmlns:a16="http://schemas.microsoft.com/office/drawing/2014/main" id="{D41DA777-1DBC-456D-8FC3-5FAFA98E3405}"/>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88" name="Group 87">
            <a:extLst>
              <a:ext uri="{FF2B5EF4-FFF2-40B4-BE49-F238E27FC236}">
                <a16:creationId xmlns:a16="http://schemas.microsoft.com/office/drawing/2014/main" id="{75C62478-4F8B-4A86-89AD-91B2EBD06A45}"/>
              </a:ext>
            </a:extLst>
          </p:cNvPr>
          <p:cNvGrpSpPr/>
          <p:nvPr/>
        </p:nvGrpSpPr>
        <p:grpSpPr>
          <a:xfrm>
            <a:off x="9463831" y="5224976"/>
            <a:ext cx="921313" cy="1073131"/>
            <a:chOff x="10438830" y="5250376"/>
            <a:chExt cx="921313" cy="1073131"/>
          </a:xfrm>
        </p:grpSpPr>
        <p:grpSp>
          <p:nvGrpSpPr>
            <p:cNvPr id="89" name="Group 88">
              <a:extLst>
                <a:ext uri="{FF2B5EF4-FFF2-40B4-BE49-F238E27FC236}">
                  <a16:creationId xmlns:a16="http://schemas.microsoft.com/office/drawing/2014/main" id="{E7716750-9DCE-40F4-91C5-12B75F89BDEA}"/>
                </a:ext>
              </a:extLst>
            </p:cNvPr>
            <p:cNvGrpSpPr/>
            <p:nvPr/>
          </p:nvGrpSpPr>
          <p:grpSpPr>
            <a:xfrm>
              <a:off x="10444691" y="5251135"/>
              <a:ext cx="915452" cy="692407"/>
              <a:chOff x="10444691" y="5251135"/>
              <a:chExt cx="915452" cy="692407"/>
            </a:xfrm>
          </p:grpSpPr>
          <p:sp>
            <p:nvSpPr>
              <p:cNvPr id="94" name="Freeform: Shape 93">
                <a:extLst>
                  <a:ext uri="{FF2B5EF4-FFF2-40B4-BE49-F238E27FC236}">
                    <a16:creationId xmlns:a16="http://schemas.microsoft.com/office/drawing/2014/main" id="{88EA9CAF-A66C-4B4F-95BE-F4AEF33F417C}"/>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AC49B67-C5A1-4C9B-A1D6-26556F8C0ED0}"/>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9CE56CD-BFCB-4A26-8F6C-992437447057}"/>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04300F7-5B94-4314-8495-0678B42F121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AD5B2CE3-37AD-43BE-B43C-F170183645D8}"/>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90" name="Rectangle: Rounded Corners 89">
              <a:extLst>
                <a:ext uri="{FF2B5EF4-FFF2-40B4-BE49-F238E27FC236}">
                  <a16:creationId xmlns:a16="http://schemas.microsoft.com/office/drawing/2014/main" id="{2AA99E07-3BCD-4359-A98A-7ABAE34C8E8D}"/>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1" name="Rectangle: Rounded Corners 90">
              <a:extLst>
                <a:ext uri="{FF2B5EF4-FFF2-40B4-BE49-F238E27FC236}">
                  <a16:creationId xmlns:a16="http://schemas.microsoft.com/office/drawing/2014/main" id="{7AA4694D-74EF-4412-A804-7B0C5BF3B627}"/>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2" name="Title 1">
              <a:extLst>
                <a:ext uri="{FF2B5EF4-FFF2-40B4-BE49-F238E27FC236}">
                  <a16:creationId xmlns:a16="http://schemas.microsoft.com/office/drawing/2014/main" id="{8389BC1B-7095-4982-A6CE-0D4DF79D83B5}"/>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3" name="Title 1">
              <a:extLst>
                <a:ext uri="{FF2B5EF4-FFF2-40B4-BE49-F238E27FC236}">
                  <a16:creationId xmlns:a16="http://schemas.microsoft.com/office/drawing/2014/main" id="{D798CC17-6CD6-47A5-83A8-4D94E0C9FB2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99" name="Group 98">
            <a:extLst>
              <a:ext uri="{FF2B5EF4-FFF2-40B4-BE49-F238E27FC236}">
                <a16:creationId xmlns:a16="http://schemas.microsoft.com/office/drawing/2014/main" id="{8CCD2DEA-9DA5-44C4-B5D5-6F7D8EE192D5}"/>
              </a:ext>
            </a:extLst>
          </p:cNvPr>
          <p:cNvGrpSpPr/>
          <p:nvPr/>
        </p:nvGrpSpPr>
        <p:grpSpPr>
          <a:xfrm>
            <a:off x="8180238" y="5224976"/>
            <a:ext cx="921313" cy="1073131"/>
            <a:chOff x="10438830" y="5250376"/>
            <a:chExt cx="921313" cy="1073131"/>
          </a:xfrm>
        </p:grpSpPr>
        <p:grpSp>
          <p:nvGrpSpPr>
            <p:cNvPr id="100" name="Group 99">
              <a:extLst>
                <a:ext uri="{FF2B5EF4-FFF2-40B4-BE49-F238E27FC236}">
                  <a16:creationId xmlns:a16="http://schemas.microsoft.com/office/drawing/2014/main" id="{4CB0FF8F-11AD-490A-9128-93BF89765893}"/>
                </a:ext>
              </a:extLst>
            </p:cNvPr>
            <p:cNvGrpSpPr/>
            <p:nvPr/>
          </p:nvGrpSpPr>
          <p:grpSpPr>
            <a:xfrm>
              <a:off x="10444691" y="5251135"/>
              <a:ext cx="915452" cy="692407"/>
              <a:chOff x="10444691" y="5251135"/>
              <a:chExt cx="915452" cy="692407"/>
            </a:xfrm>
          </p:grpSpPr>
          <p:sp>
            <p:nvSpPr>
              <p:cNvPr id="105" name="Freeform: Shape 104">
                <a:extLst>
                  <a:ext uri="{FF2B5EF4-FFF2-40B4-BE49-F238E27FC236}">
                    <a16:creationId xmlns:a16="http://schemas.microsoft.com/office/drawing/2014/main" id="{B4828043-879D-4276-AA76-4292D3C2B637}"/>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08F4FC-2A3F-4B76-8D7C-48B557FABE04}"/>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522B10F-59F8-48BB-8F47-0441C4B854B8}"/>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7A5BD87-0C4F-48C3-A67F-0D71C70D098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A023EEE4-79FC-42DB-B71C-EBDE15028900}"/>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101" name="Rectangle: Rounded Corners 100">
              <a:extLst>
                <a:ext uri="{FF2B5EF4-FFF2-40B4-BE49-F238E27FC236}">
                  <a16:creationId xmlns:a16="http://schemas.microsoft.com/office/drawing/2014/main" id="{3CB56E99-93A2-435F-B14F-B2FB63DE8DA9}"/>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708CA71B-D4D8-48BA-AA41-FC99B8354604}"/>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3" name="Title 1">
              <a:extLst>
                <a:ext uri="{FF2B5EF4-FFF2-40B4-BE49-F238E27FC236}">
                  <a16:creationId xmlns:a16="http://schemas.microsoft.com/office/drawing/2014/main" id="{08F9E6F8-15C6-4274-945A-F5E6FAADF2AC}"/>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4" name="Title 1">
              <a:extLst>
                <a:ext uri="{FF2B5EF4-FFF2-40B4-BE49-F238E27FC236}">
                  <a16:creationId xmlns:a16="http://schemas.microsoft.com/office/drawing/2014/main" id="{E565CCAF-A79D-4FEE-94DE-7784BABEE59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113" name="Group 112">
            <a:extLst>
              <a:ext uri="{FF2B5EF4-FFF2-40B4-BE49-F238E27FC236}">
                <a16:creationId xmlns:a16="http://schemas.microsoft.com/office/drawing/2014/main" id="{5E4DA3E1-EE37-4D07-B154-E65E4BCCD714}"/>
              </a:ext>
            </a:extLst>
          </p:cNvPr>
          <p:cNvGrpSpPr/>
          <p:nvPr/>
        </p:nvGrpSpPr>
        <p:grpSpPr>
          <a:xfrm>
            <a:off x="4851608" y="1900106"/>
            <a:ext cx="2061098" cy="1198465"/>
            <a:chOff x="5686389" y="4553042"/>
            <a:chExt cx="4005806" cy="2259803"/>
          </a:xfrm>
        </p:grpSpPr>
        <p:grpSp>
          <p:nvGrpSpPr>
            <p:cNvPr id="114" name="Group 113">
              <a:extLst>
                <a:ext uri="{FF2B5EF4-FFF2-40B4-BE49-F238E27FC236}">
                  <a16:creationId xmlns:a16="http://schemas.microsoft.com/office/drawing/2014/main" id="{EBCA198F-0986-49E6-B323-330060B4EF12}"/>
                </a:ext>
              </a:extLst>
            </p:cNvPr>
            <p:cNvGrpSpPr/>
            <p:nvPr/>
          </p:nvGrpSpPr>
          <p:grpSpPr>
            <a:xfrm>
              <a:off x="5686389" y="4553042"/>
              <a:ext cx="4005806" cy="2259803"/>
              <a:chOff x="915178" y="2344425"/>
              <a:chExt cx="4005806" cy="2259803"/>
            </a:xfrm>
          </p:grpSpPr>
          <p:sp>
            <p:nvSpPr>
              <p:cNvPr id="116" name="Freeform 95">
                <a:extLst>
                  <a:ext uri="{FF2B5EF4-FFF2-40B4-BE49-F238E27FC236}">
                    <a16:creationId xmlns:a16="http://schemas.microsoft.com/office/drawing/2014/main" id="{165D3753-423D-4A25-A6ED-299F661C01E8}"/>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30DCEC16-6514-4D29-ACBC-93E7FB30FB24}"/>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115" name="Graphic 114">
              <a:extLst>
                <a:ext uri="{FF2B5EF4-FFF2-40B4-BE49-F238E27FC236}">
                  <a16:creationId xmlns:a16="http://schemas.microsoft.com/office/drawing/2014/main" id="{05DFB461-5F2F-42C2-9437-A0E713439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2803" y="5005920"/>
              <a:ext cx="1040935" cy="1040935"/>
            </a:xfrm>
            <a:prstGeom prst="rect">
              <a:avLst/>
            </a:prstGeom>
          </p:spPr>
        </p:pic>
      </p:grpSp>
      <p:cxnSp>
        <p:nvCxnSpPr>
          <p:cNvPr id="119" name="Straight Connector 118">
            <a:extLst>
              <a:ext uri="{FF2B5EF4-FFF2-40B4-BE49-F238E27FC236}">
                <a16:creationId xmlns:a16="http://schemas.microsoft.com/office/drawing/2014/main" id="{D19B9D6F-A0D3-4E80-B5F4-3624D968C8A9}"/>
              </a:ext>
            </a:extLst>
          </p:cNvPr>
          <p:cNvCxnSpPr/>
          <p:nvPr/>
        </p:nvCxnSpPr>
        <p:spPr>
          <a:xfrm>
            <a:off x="6306887" y="4699000"/>
            <a:ext cx="5511800" cy="0"/>
          </a:xfrm>
          <a:prstGeom prst="line">
            <a:avLst/>
          </a:prstGeom>
          <a:ln w="12700">
            <a:solidFill>
              <a:schemeClr val="accent1"/>
            </a:solidFill>
            <a:prstDash val="dash"/>
          </a:ln>
        </p:spPr>
        <p:style>
          <a:lnRef idx="1">
            <a:schemeClr val="accent5"/>
          </a:lnRef>
          <a:fillRef idx="0">
            <a:schemeClr val="accent5"/>
          </a:fillRef>
          <a:effectRef idx="0">
            <a:schemeClr val="accent5"/>
          </a:effectRef>
          <a:fontRef idx="minor">
            <a:schemeClr val="tx1"/>
          </a:fontRef>
        </p:style>
      </p:cxnSp>
      <p:grpSp>
        <p:nvGrpSpPr>
          <p:cNvPr id="123" name="Group 122">
            <a:extLst>
              <a:ext uri="{FF2B5EF4-FFF2-40B4-BE49-F238E27FC236}">
                <a16:creationId xmlns:a16="http://schemas.microsoft.com/office/drawing/2014/main" id="{A6778CF2-3C60-4C18-A652-2F0F9EDB6208}"/>
              </a:ext>
            </a:extLst>
          </p:cNvPr>
          <p:cNvGrpSpPr/>
          <p:nvPr/>
        </p:nvGrpSpPr>
        <p:grpSpPr>
          <a:xfrm>
            <a:off x="6616933" y="5203910"/>
            <a:ext cx="439482" cy="958979"/>
            <a:chOff x="6379552" y="5105719"/>
            <a:chExt cx="439482" cy="958979"/>
          </a:xfrm>
        </p:grpSpPr>
        <p:sp>
          <p:nvSpPr>
            <p:cNvPr id="121" name="server" title="Icon of a server tower">
              <a:extLst>
                <a:ext uri="{FF2B5EF4-FFF2-40B4-BE49-F238E27FC236}">
                  <a16:creationId xmlns:a16="http://schemas.microsoft.com/office/drawing/2014/main" id="{D122F093-DC5F-43ED-B555-2B77E8A59A91}"/>
                </a:ext>
              </a:extLst>
            </p:cNvPr>
            <p:cNvSpPr>
              <a:spLocks noChangeAspect="1" noEditPoints="1"/>
            </p:cNvSpPr>
            <p:nvPr/>
          </p:nvSpPr>
          <p:spPr bwMode="auto">
            <a:xfrm>
              <a:off x="6423298" y="5451776"/>
              <a:ext cx="322697" cy="6129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2" name="Title 1">
              <a:extLst>
                <a:ext uri="{FF2B5EF4-FFF2-40B4-BE49-F238E27FC236}">
                  <a16:creationId xmlns:a16="http://schemas.microsoft.com/office/drawing/2014/main" id="{A166539C-EC70-4CC7-9500-136EEA49B4E8}"/>
                </a:ext>
              </a:extLst>
            </p:cNvPr>
            <p:cNvSpPr txBox="1">
              <a:spLocks/>
            </p:cNvSpPr>
            <p:nvPr/>
          </p:nvSpPr>
          <p:spPr>
            <a:xfrm>
              <a:off x="6379552" y="5105719"/>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grpSp>
      <p:sp>
        <p:nvSpPr>
          <p:cNvPr id="124" name="Title 1">
            <a:extLst>
              <a:ext uri="{FF2B5EF4-FFF2-40B4-BE49-F238E27FC236}">
                <a16:creationId xmlns:a16="http://schemas.microsoft.com/office/drawing/2014/main" id="{9CF45BCB-FA94-4F45-BDD4-80DBC47714B2}"/>
              </a:ext>
            </a:extLst>
          </p:cNvPr>
          <p:cNvSpPr txBox="1">
            <a:spLocks/>
          </p:cNvSpPr>
          <p:nvPr/>
        </p:nvSpPr>
        <p:spPr>
          <a:xfrm>
            <a:off x="8092923" y="4749433"/>
            <a:ext cx="67638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Workers</a:t>
            </a:r>
          </a:p>
        </p:txBody>
      </p:sp>
      <p:sp>
        <p:nvSpPr>
          <p:cNvPr id="125" name="Title 1">
            <a:extLst>
              <a:ext uri="{FF2B5EF4-FFF2-40B4-BE49-F238E27FC236}">
                <a16:creationId xmlns:a16="http://schemas.microsoft.com/office/drawing/2014/main" id="{89F5E047-ED88-435B-A326-8445FED0D23E}"/>
              </a:ext>
            </a:extLst>
          </p:cNvPr>
          <p:cNvSpPr txBox="1">
            <a:spLocks/>
          </p:cNvSpPr>
          <p:nvPr/>
        </p:nvSpPr>
        <p:spPr>
          <a:xfrm>
            <a:off x="6281230" y="4749047"/>
            <a:ext cx="6714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44" name="Group 243">
            <a:extLst>
              <a:ext uri="{FF2B5EF4-FFF2-40B4-BE49-F238E27FC236}">
                <a16:creationId xmlns:a16="http://schemas.microsoft.com/office/drawing/2014/main" id="{A9BD5F00-2B87-4CDA-965D-AD577F22158D}"/>
              </a:ext>
            </a:extLst>
          </p:cNvPr>
          <p:cNvGrpSpPr/>
          <p:nvPr/>
        </p:nvGrpSpPr>
        <p:grpSpPr>
          <a:xfrm>
            <a:off x="6525761" y="4265492"/>
            <a:ext cx="2254382" cy="365760"/>
            <a:chOff x="6525761" y="4265492"/>
            <a:chExt cx="2254382" cy="365760"/>
          </a:xfrm>
        </p:grpSpPr>
        <p:sp>
          <p:nvSpPr>
            <p:cNvPr id="126" name="Title 1">
              <a:extLst>
                <a:ext uri="{FF2B5EF4-FFF2-40B4-BE49-F238E27FC236}">
                  <a16:creationId xmlns:a16="http://schemas.microsoft.com/office/drawing/2014/main" id="{3BE46A6A-A087-4575-A0D5-133F90876362}"/>
                </a:ext>
              </a:extLst>
            </p:cNvPr>
            <p:cNvSpPr txBox="1">
              <a:spLocks/>
            </p:cNvSpPr>
            <p:nvPr/>
          </p:nvSpPr>
          <p:spPr>
            <a:xfrm>
              <a:off x="6886786" y="4368517"/>
              <a:ext cx="189335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7" name="DeveloperTools_EC7A" title="Icon of a wrench and a screwdriver">
              <a:extLst>
                <a:ext uri="{FF2B5EF4-FFF2-40B4-BE49-F238E27FC236}">
                  <a16:creationId xmlns:a16="http://schemas.microsoft.com/office/drawing/2014/main" id="{504D9F4A-C3E9-4699-BAD3-44DAD198BA46}"/>
                </a:ext>
              </a:extLst>
            </p:cNvPr>
            <p:cNvSpPr>
              <a:spLocks noChangeAspect="1" noEditPoints="1"/>
            </p:cNvSpPr>
            <p:nvPr/>
          </p:nvSpPr>
          <p:spPr bwMode="auto">
            <a:xfrm>
              <a:off x="6525761" y="4265492"/>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F0A1F441-F845-4466-834F-4C3A75655BBE}"/>
              </a:ext>
            </a:extLst>
          </p:cNvPr>
          <p:cNvGrpSpPr/>
          <p:nvPr/>
        </p:nvGrpSpPr>
        <p:grpSpPr>
          <a:xfrm>
            <a:off x="9821604" y="4288447"/>
            <a:ext cx="1900265" cy="331846"/>
            <a:chOff x="10135929" y="4288447"/>
            <a:chExt cx="1900265" cy="331846"/>
          </a:xfrm>
        </p:grpSpPr>
        <p:grpSp>
          <p:nvGrpSpPr>
            <p:cNvPr id="137" name="Group 136">
              <a:extLst>
                <a:ext uri="{FF2B5EF4-FFF2-40B4-BE49-F238E27FC236}">
                  <a16:creationId xmlns:a16="http://schemas.microsoft.com/office/drawing/2014/main" id="{03D687E3-1056-4BD2-9DD1-FA0893AD8AEF}"/>
                </a:ext>
              </a:extLst>
            </p:cNvPr>
            <p:cNvGrpSpPr/>
            <p:nvPr/>
          </p:nvGrpSpPr>
          <p:grpSpPr>
            <a:xfrm>
              <a:off x="10135929" y="4288447"/>
              <a:ext cx="331846" cy="331846"/>
              <a:chOff x="10876974" y="2697461"/>
              <a:chExt cx="914400" cy="914400"/>
            </a:xfrm>
          </p:grpSpPr>
          <p:sp>
            <p:nvSpPr>
              <p:cNvPr id="138" name="Oval 137">
                <a:extLst>
                  <a:ext uri="{FF2B5EF4-FFF2-40B4-BE49-F238E27FC236}">
                    <a16:creationId xmlns:a16="http://schemas.microsoft.com/office/drawing/2014/main" id="{8D77BA4A-3E05-4F9D-9928-18CEBCAD0468}"/>
                  </a:ext>
                </a:extLst>
              </p:cNvPr>
              <p:cNvSpPr/>
              <p:nvPr/>
            </p:nvSpPr>
            <p:spPr bwMode="auto">
              <a:xfrm>
                <a:off x="10876974" y="2697461"/>
                <a:ext cx="914400" cy="914400"/>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DAE4001-5A91-443E-A2BF-DFA3D33DF5B6}"/>
                  </a:ext>
                </a:extLst>
              </p:cNvPr>
              <p:cNvGrpSpPr/>
              <p:nvPr/>
            </p:nvGrpSpPr>
            <p:grpSpPr>
              <a:xfrm>
                <a:off x="11187717" y="2917712"/>
                <a:ext cx="292914" cy="397699"/>
                <a:chOff x="-5276850" y="976313"/>
                <a:chExt cx="3838575" cy="5211763"/>
              </a:xfrm>
            </p:grpSpPr>
            <p:sp>
              <p:nvSpPr>
                <p:cNvPr id="140" name="Rectangle 13">
                  <a:extLst>
                    <a:ext uri="{FF2B5EF4-FFF2-40B4-BE49-F238E27FC236}">
                      <a16:creationId xmlns:a16="http://schemas.microsoft.com/office/drawing/2014/main" id="{F93B58D6-D2A1-4E67-9ACA-2B210C611D7A}"/>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4">
                  <a:extLst>
                    <a:ext uri="{FF2B5EF4-FFF2-40B4-BE49-F238E27FC236}">
                      <a16:creationId xmlns:a16="http://schemas.microsoft.com/office/drawing/2014/main" id="{41560675-4EB4-4789-A1C3-776F8FD1EE0C}"/>
                    </a:ext>
                  </a:extLst>
                </p:cNvPr>
                <p:cNvSpPr>
                  <a:spLocks/>
                </p:cNvSpPr>
                <p:nvPr/>
              </p:nvSpPr>
              <p:spPr bwMode="auto">
                <a:xfrm>
                  <a:off x="-4710113" y="976313"/>
                  <a:ext cx="2705100" cy="2476500"/>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5">
                  <a:extLst>
                    <a:ext uri="{FF2B5EF4-FFF2-40B4-BE49-F238E27FC236}">
                      <a16:creationId xmlns:a16="http://schemas.microsoft.com/office/drawing/2014/main" id="{0C07BD4D-BA88-4DE9-89C9-035CA7F73D29}"/>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3" name="Title 1">
              <a:extLst>
                <a:ext uri="{FF2B5EF4-FFF2-40B4-BE49-F238E27FC236}">
                  <a16:creationId xmlns:a16="http://schemas.microsoft.com/office/drawing/2014/main" id="{BA0404A2-7C31-49E8-B342-8EEB2C354ADC}"/>
                </a:ext>
              </a:extLst>
            </p:cNvPr>
            <p:cNvSpPr txBox="1">
              <a:spLocks/>
            </p:cNvSpPr>
            <p:nvPr/>
          </p:nvSpPr>
          <p:spPr>
            <a:xfrm>
              <a:off x="10503999" y="4376769"/>
              <a:ext cx="153219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Verified by Security Center</a:t>
              </a:r>
            </a:p>
          </p:txBody>
        </p:sp>
      </p:grpSp>
      <p:sp>
        <p:nvSpPr>
          <p:cNvPr id="153" name="Rectangle 152">
            <a:extLst>
              <a:ext uri="{FF2B5EF4-FFF2-40B4-BE49-F238E27FC236}">
                <a16:creationId xmlns:a16="http://schemas.microsoft.com/office/drawing/2014/main" id="{8B3B44F7-F81C-44DF-8F62-7564203E07F5}"/>
              </a:ext>
            </a:extLst>
          </p:cNvPr>
          <p:cNvSpPr/>
          <p:nvPr/>
        </p:nvSpPr>
        <p:spPr>
          <a:xfrm>
            <a:off x="8762205" y="1573037"/>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discovery of managed AKS instances</a:t>
            </a:r>
          </a:p>
        </p:txBody>
      </p:sp>
      <p:grpSp>
        <p:nvGrpSpPr>
          <p:cNvPr id="154" name="Group 153">
            <a:extLst>
              <a:ext uri="{FF2B5EF4-FFF2-40B4-BE49-F238E27FC236}">
                <a16:creationId xmlns:a16="http://schemas.microsoft.com/office/drawing/2014/main" id="{9150B0E3-9CD2-4F79-8F78-53F54B934DF3}"/>
              </a:ext>
            </a:extLst>
          </p:cNvPr>
          <p:cNvGrpSpPr/>
          <p:nvPr/>
        </p:nvGrpSpPr>
        <p:grpSpPr>
          <a:xfrm>
            <a:off x="8313993" y="2331466"/>
            <a:ext cx="1906334" cy="553998"/>
            <a:chOff x="5226688" y="2324822"/>
            <a:chExt cx="1944560" cy="565106"/>
          </a:xfrm>
        </p:grpSpPr>
        <p:sp>
          <p:nvSpPr>
            <p:cNvPr id="155" name="Scroll: Vertical 154">
              <a:extLst>
                <a:ext uri="{FF2B5EF4-FFF2-40B4-BE49-F238E27FC236}">
                  <a16:creationId xmlns:a16="http://schemas.microsoft.com/office/drawing/2014/main" id="{D995A213-7201-48B9-88B7-60B43EE0CE9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8E8E4846-ED49-4EBD-8E15-81800E13C567}"/>
                </a:ext>
              </a:extLst>
            </p:cNvPr>
            <p:cNvSpPr/>
            <p:nvPr/>
          </p:nvSpPr>
          <p:spPr>
            <a:xfrm>
              <a:off x="5705976" y="2324822"/>
              <a:ext cx="1465272" cy="56510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 for security best practices </a:t>
              </a:r>
            </a:p>
          </p:txBody>
        </p:sp>
      </p:grpSp>
      <p:sp>
        <p:nvSpPr>
          <p:cNvPr id="157" name="Rectangle 156">
            <a:extLst>
              <a:ext uri="{FF2B5EF4-FFF2-40B4-BE49-F238E27FC236}">
                <a16:creationId xmlns:a16="http://schemas.microsoft.com/office/drawing/2014/main" id="{6DF47FFB-50AC-43C2-A4A5-C1343B8AE001}"/>
              </a:ext>
            </a:extLst>
          </p:cNvPr>
          <p:cNvSpPr/>
          <p:nvPr/>
        </p:nvSpPr>
        <p:spPr>
          <a:xfrm>
            <a:off x="8743153" y="3066201"/>
            <a:ext cx="1477172" cy="55399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Detect threats across AKS nodes and clusters using advanced analytics </a:t>
            </a:r>
          </a:p>
        </p:txBody>
      </p:sp>
      <p:sp>
        <p:nvSpPr>
          <p:cNvPr id="160" name="shield_3" title="Icon of a shield with an exclamation point inside">
            <a:extLst>
              <a:ext uri="{FF2B5EF4-FFF2-40B4-BE49-F238E27FC236}">
                <a16:creationId xmlns:a16="http://schemas.microsoft.com/office/drawing/2014/main" id="{602E1C33-CDFE-422E-AB05-AA2F3155F27F}"/>
              </a:ext>
            </a:extLst>
          </p:cNvPr>
          <p:cNvSpPr>
            <a:spLocks noChangeAspect="1" noEditPoints="1"/>
          </p:cNvSpPr>
          <p:nvPr/>
        </p:nvSpPr>
        <p:spPr bwMode="auto">
          <a:xfrm>
            <a:off x="8352586" y="316536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binoculars" title="Icon of binoculars">
            <a:extLst>
              <a:ext uri="{FF2B5EF4-FFF2-40B4-BE49-F238E27FC236}">
                <a16:creationId xmlns:a16="http://schemas.microsoft.com/office/drawing/2014/main" id="{96D04EBF-B551-40D3-BCEE-AE12A79A090E}"/>
              </a:ext>
            </a:extLst>
          </p:cNvPr>
          <p:cNvSpPr>
            <a:spLocks noChangeAspect="1" noEditPoints="1"/>
          </p:cNvSpPr>
          <p:nvPr/>
        </p:nvSpPr>
        <p:spPr bwMode="auto">
          <a:xfrm>
            <a:off x="8339496" y="1661711"/>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63" name="Picture 162">
            <a:extLst>
              <a:ext uri="{FF2B5EF4-FFF2-40B4-BE49-F238E27FC236}">
                <a16:creationId xmlns:a16="http://schemas.microsoft.com/office/drawing/2014/main" id="{EB894DEC-B6AA-4DFA-BA32-E1622AD3D41C}"/>
              </a:ext>
            </a:extLst>
          </p:cNvPr>
          <p:cNvPicPr>
            <a:picLocks noChangeAspect="1"/>
          </p:cNvPicPr>
          <p:nvPr/>
        </p:nvPicPr>
        <p:blipFill>
          <a:blip r:embed="rId5"/>
          <a:stretch>
            <a:fillRect/>
          </a:stretch>
        </p:blipFill>
        <p:spPr>
          <a:xfrm>
            <a:off x="10092714" y="2119007"/>
            <a:ext cx="1069544" cy="734079"/>
          </a:xfrm>
          <a:prstGeom prst="rect">
            <a:avLst/>
          </a:prstGeom>
        </p:spPr>
      </p:pic>
      <p:cxnSp>
        <p:nvCxnSpPr>
          <p:cNvPr id="181" name="Straight Connector 180">
            <a:extLst>
              <a:ext uri="{FF2B5EF4-FFF2-40B4-BE49-F238E27FC236}">
                <a16:creationId xmlns:a16="http://schemas.microsoft.com/office/drawing/2014/main" id="{621C58B6-5C7F-45C4-BC97-6E50EFD42E99}"/>
              </a:ext>
            </a:extLst>
          </p:cNvPr>
          <p:cNvCxnSpPr>
            <a:cxnSpLocks/>
            <a:stCxn id="66" idx="2"/>
          </p:cNvCxnSpPr>
          <p:nvPr/>
        </p:nvCxnSpPr>
        <p:spPr>
          <a:xfrm>
            <a:off x="11207217"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Connector 182">
            <a:extLst>
              <a:ext uri="{FF2B5EF4-FFF2-40B4-BE49-F238E27FC236}">
                <a16:creationId xmlns:a16="http://schemas.microsoft.com/office/drawing/2014/main" id="{2F4E43BE-855F-4CAD-94FB-4B833B3C55F2}"/>
              </a:ext>
            </a:extLst>
          </p:cNvPr>
          <p:cNvCxnSpPr>
            <a:cxnSpLocks/>
          </p:cNvCxnSpPr>
          <p:nvPr/>
        </p:nvCxnSpPr>
        <p:spPr>
          <a:xfrm>
            <a:off x="9877452"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6CBBA9E9-5550-48E6-962A-FB0334D7D417}"/>
              </a:ext>
            </a:extLst>
          </p:cNvPr>
          <p:cNvCxnSpPr>
            <a:cxnSpLocks/>
          </p:cNvCxnSpPr>
          <p:nvPr/>
        </p:nvCxnSpPr>
        <p:spPr>
          <a:xfrm>
            <a:off x="8615389"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Straight Connector 184">
            <a:extLst>
              <a:ext uri="{FF2B5EF4-FFF2-40B4-BE49-F238E27FC236}">
                <a16:creationId xmlns:a16="http://schemas.microsoft.com/office/drawing/2014/main" id="{3E1D8213-52D1-4B22-B943-C01FBA8F4082}"/>
              </a:ext>
            </a:extLst>
          </p:cNvPr>
          <p:cNvCxnSpPr>
            <a:cxnSpLocks/>
          </p:cNvCxnSpPr>
          <p:nvPr/>
        </p:nvCxnSpPr>
        <p:spPr>
          <a:xfrm>
            <a:off x="5289550" y="6622256"/>
            <a:ext cx="5917667"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Arrow Connector 200">
            <a:extLst>
              <a:ext uri="{FF2B5EF4-FFF2-40B4-BE49-F238E27FC236}">
                <a16:creationId xmlns:a16="http://schemas.microsoft.com/office/drawing/2014/main" id="{B416476D-9074-4554-B615-4178837C68DA}"/>
              </a:ext>
            </a:extLst>
          </p:cNvPr>
          <p:cNvCxnSpPr>
            <a:cxnSpLocks/>
            <a:endCxn id="116" idx="15"/>
          </p:cNvCxnSpPr>
          <p:nvPr/>
        </p:nvCxnSpPr>
        <p:spPr>
          <a:xfrm flipH="1" flipV="1">
            <a:off x="5270075" y="3098571"/>
            <a:ext cx="23996" cy="3517006"/>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B2DBB062-C7F1-4938-B231-D46CC6713C36}"/>
              </a:ext>
            </a:extLst>
          </p:cNvPr>
          <p:cNvGrpSpPr/>
          <p:nvPr/>
        </p:nvGrpSpPr>
        <p:grpSpPr>
          <a:xfrm>
            <a:off x="7688109" y="3383586"/>
            <a:ext cx="528387" cy="307777"/>
            <a:chOff x="7583334" y="3383586"/>
            <a:chExt cx="528387" cy="307777"/>
          </a:xfrm>
        </p:grpSpPr>
        <p:sp>
          <p:nvSpPr>
            <p:cNvPr id="212" name="Oval 211">
              <a:extLst>
                <a:ext uri="{FF2B5EF4-FFF2-40B4-BE49-F238E27FC236}">
                  <a16:creationId xmlns:a16="http://schemas.microsoft.com/office/drawing/2014/main" id="{5B2B084D-BB2F-47AA-8161-A60B0AE083C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1" name="TextBox 210">
              <a:extLst>
                <a:ext uri="{FF2B5EF4-FFF2-40B4-BE49-F238E27FC236}">
                  <a16:creationId xmlns:a16="http://schemas.microsoft.com/office/drawing/2014/main" id="{D555C080-AA23-4A4C-A87A-9D1239A338B2}"/>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3.1</a:t>
              </a:r>
            </a:p>
          </p:txBody>
        </p:sp>
      </p:grpSp>
      <p:cxnSp>
        <p:nvCxnSpPr>
          <p:cNvPr id="214" name="Straight Connector 213">
            <a:extLst>
              <a:ext uri="{FF2B5EF4-FFF2-40B4-BE49-F238E27FC236}">
                <a16:creationId xmlns:a16="http://schemas.microsoft.com/office/drawing/2014/main" id="{8682A18C-FE1C-4BF3-B562-CE6B85126A55}"/>
              </a:ext>
            </a:extLst>
          </p:cNvPr>
          <p:cNvCxnSpPr>
            <a:cxnSpLocks/>
          </p:cNvCxnSpPr>
          <p:nvPr/>
        </p:nvCxnSpPr>
        <p:spPr>
          <a:xfrm>
            <a:off x="5636990" y="5831501"/>
            <a:ext cx="1004836"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Arrow Connector 216">
            <a:extLst>
              <a:ext uri="{FF2B5EF4-FFF2-40B4-BE49-F238E27FC236}">
                <a16:creationId xmlns:a16="http://schemas.microsoft.com/office/drawing/2014/main" id="{274D8169-49CA-4576-8F28-1333F4966DFE}"/>
              </a:ext>
            </a:extLst>
          </p:cNvPr>
          <p:cNvCxnSpPr>
            <a:cxnSpLocks/>
          </p:cNvCxnSpPr>
          <p:nvPr/>
        </p:nvCxnSpPr>
        <p:spPr>
          <a:xfrm flipH="1" flipV="1">
            <a:off x="5584437" y="3105251"/>
            <a:ext cx="19680" cy="2726250"/>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34608945-16EA-4E86-89E4-BFEBBE9D7C43}"/>
              </a:ext>
            </a:extLst>
          </p:cNvPr>
          <p:cNvGrpSpPr/>
          <p:nvPr/>
        </p:nvGrpSpPr>
        <p:grpSpPr>
          <a:xfrm>
            <a:off x="7688109" y="3022043"/>
            <a:ext cx="528387" cy="307777"/>
            <a:chOff x="7583334" y="3383586"/>
            <a:chExt cx="528387" cy="307777"/>
          </a:xfrm>
        </p:grpSpPr>
        <p:sp>
          <p:nvSpPr>
            <p:cNvPr id="221" name="Oval 220">
              <a:extLst>
                <a:ext uri="{FF2B5EF4-FFF2-40B4-BE49-F238E27FC236}">
                  <a16:creationId xmlns:a16="http://schemas.microsoft.com/office/drawing/2014/main" id="{976F983E-6A12-4A71-8841-336F5AEC20B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2" name="TextBox 221">
              <a:extLst>
                <a:ext uri="{FF2B5EF4-FFF2-40B4-BE49-F238E27FC236}">
                  <a16:creationId xmlns:a16="http://schemas.microsoft.com/office/drawing/2014/main" id="{599A7F7E-07AA-49B2-861D-60EF55545BA0}"/>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3.2</a:t>
              </a:r>
            </a:p>
          </p:txBody>
        </p:sp>
      </p:grpSp>
      <p:cxnSp>
        <p:nvCxnSpPr>
          <p:cNvPr id="223" name="Connector: Elbow 222">
            <a:extLst>
              <a:ext uri="{FF2B5EF4-FFF2-40B4-BE49-F238E27FC236}">
                <a16:creationId xmlns:a16="http://schemas.microsoft.com/office/drawing/2014/main" id="{A02B5EE6-C043-45F9-9BF2-9026D3A8759D}"/>
              </a:ext>
            </a:extLst>
          </p:cNvPr>
          <p:cNvCxnSpPr>
            <a:cxnSpLocks/>
          </p:cNvCxnSpPr>
          <p:nvPr/>
        </p:nvCxnSpPr>
        <p:spPr>
          <a:xfrm>
            <a:off x="7114990" y="2594867"/>
            <a:ext cx="1020654" cy="1914"/>
          </a:xfrm>
          <a:prstGeom prst="bentConnector3">
            <a:avLst>
              <a:gd name="adj1" fmla="val 388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itle 1">
            <a:extLst>
              <a:ext uri="{FF2B5EF4-FFF2-40B4-BE49-F238E27FC236}">
                <a16:creationId xmlns:a16="http://schemas.microsoft.com/office/drawing/2014/main" id="{B9ACB3D4-16EE-4960-A2B3-C76F3408ED70}"/>
              </a:ext>
            </a:extLst>
          </p:cNvPr>
          <p:cNvSpPr txBox="1">
            <a:spLocks/>
          </p:cNvSpPr>
          <p:nvPr/>
        </p:nvSpPr>
        <p:spPr>
          <a:xfrm>
            <a:off x="5603250" y="4140657"/>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Audit Log</a:t>
            </a:r>
          </a:p>
        </p:txBody>
      </p:sp>
      <p:sp>
        <p:nvSpPr>
          <p:cNvPr id="110" name="Title 1">
            <a:extLst>
              <a:ext uri="{FF2B5EF4-FFF2-40B4-BE49-F238E27FC236}">
                <a16:creationId xmlns:a16="http://schemas.microsoft.com/office/drawing/2014/main" id="{0490E464-EB97-46A3-83A5-3C15C3336718}"/>
              </a:ext>
            </a:extLst>
          </p:cNvPr>
          <p:cNvSpPr txBox="1">
            <a:spLocks/>
          </p:cNvSpPr>
          <p:nvPr/>
        </p:nvSpPr>
        <p:spPr>
          <a:xfrm>
            <a:off x="4767634" y="4100117"/>
            <a:ext cx="48169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Raw</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Events</a:t>
            </a:r>
          </a:p>
        </p:txBody>
      </p:sp>
      <p:pic>
        <p:nvPicPr>
          <p:cNvPr id="111" name="Picture 2" descr="×ª××¦××ª ×ª××× × ×¢×××¨ âªAKS Azureâ¬â">
            <a:extLst>
              <a:ext uri="{FF2B5EF4-FFF2-40B4-BE49-F238E27FC236}">
                <a16:creationId xmlns:a16="http://schemas.microsoft.com/office/drawing/2014/main" id="{EBD21EFB-BB0E-4DDA-851E-6B06B3749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052" y="3888951"/>
            <a:ext cx="252472" cy="25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42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244"/>
                                        </p:tgtEl>
                                        <p:attrNameLst>
                                          <p:attrName>r</p:attrName>
                                        </p:attrNameLst>
                                      </p:cBhvr>
                                    </p:animRot>
                                    <p:animRot by="-240000">
                                      <p:cBhvr>
                                        <p:cTn id="17" dur="200" fill="hold">
                                          <p:stCondLst>
                                            <p:cond delay="200"/>
                                          </p:stCondLst>
                                        </p:cTn>
                                        <p:tgtEl>
                                          <p:spTgt spid="244"/>
                                        </p:tgtEl>
                                        <p:attrNameLst>
                                          <p:attrName>r</p:attrName>
                                        </p:attrNameLst>
                                      </p:cBhvr>
                                    </p:animRot>
                                    <p:animRot by="240000">
                                      <p:cBhvr>
                                        <p:cTn id="18" dur="200" fill="hold">
                                          <p:stCondLst>
                                            <p:cond delay="400"/>
                                          </p:stCondLst>
                                        </p:cTn>
                                        <p:tgtEl>
                                          <p:spTgt spid="244"/>
                                        </p:tgtEl>
                                        <p:attrNameLst>
                                          <p:attrName>r</p:attrName>
                                        </p:attrNameLst>
                                      </p:cBhvr>
                                    </p:animRot>
                                    <p:animRot by="-240000">
                                      <p:cBhvr>
                                        <p:cTn id="19" dur="200" fill="hold">
                                          <p:stCondLst>
                                            <p:cond delay="600"/>
                                          </p:stCondLst>
                                        </p:cTn>
                                        <p:tgtEl>
                                          <p:spTgt spid="244"/>
                                        </p:tgtEl>
                                        <p:attrNameLst>
                                          <p:attrName>r</p:attrName>
                                        </p:attrNameLst>
                                      </p:cBhvr>
                                    </p:animRot>
                                    <p:animRot by="120000">
                                      <p:cBhvr>
                                        <p:cTn id="20" dur="200" fill="hold">
                                          <p:stCondLst>
                                            <p:cond delay="800"/>
                                          </p:stCondLst>
                                        </p:cTn>
                                        <p:tgtEl>
                                          <p:spTgt spid="244"/>
                                        </p:tgtEl>
                                        <p:attrNameLst>
                                          <p:attrName>r</p:attrName>
                                        </p:attrNameLst>
                                      </p:cBhvr>
                                    </p:animRot>
                                  </p:childTnLst>
                                </p:cTn>
                              </p:par>
                              <p:par>
                                <p:cTn id="21" presetID="32" presetClass="emph" presetSubtype="0" fill="hold" nodeType="withEffect">
                                  <p:stCondLst>
                                    <p:cond delay="0"/>
                                  </p:stCondLst>
                                  <p:childTnLst>
                                    <p:animRot by="120000">
                                      <p:cBhvr>
                                        <p:cTn id="22" dur="100" fill="hold">
                                          <p:stCondLst>
                                            <p:cond delay="0"/>
                                          </p:stCondLst>
                                        </p:cTn>
                                        <p:tgtEl>
                                          <p:spTgt spid="70"/>
                                        </p:tgtEl>
                                        <p:attrNameLst>
                                          <p:attrName>r</p:attrName>
                                        </p:attrNameLst>
                                      </p:cBhvr>
                                    </p:animRot>
                                    <p:animRot by="-240000">
                                      <p:cBhvr>
                                        <p:cTn id="23" dur="200" fill="hold">
                                          <p:stCondLst>
                                            <p:cond delay="200"/>
                                          </p:stCondLst>
                                        </p:cTn>
                                        <p:tgtEl>
                                          <p:spTgt spid="70"/>
                                        </p:tgtEl>
                                        <p:attrNameLst>
                                          <p:attrName>r</p:attrName>
                                        </p:attrNameLst>
                                      </p:cBhvr>
                                    </p:animRot>
                                    <p:animRot by="240000">
                                      <p:cBhvr>
                                        <p:cTn id="24" dur="200" fill="hold">
                                          <p:stCondLst>
                                            <p:cond delay="400"/>
                                          </p:stCondLst>
                                        </p:cTn>
                                        <p:tgtEl>
                                          <p:spTgt spid="70"/>
                                        </p:tgtEl>
                                        <p:attrNameLst>
                                          <p:attrName>r</p:attrName>
                                        </p:attrNameLst>
                                      </p:cBhvr>
                                    </p:animRot>
                                    <p:animRot by="-240000">
                                      <p:cBhvr>
                                        <p:cTn id="25" dur="200" fill="hold">
                                          <p:stCondLst>
                                            <p:cond delay="600"/>
                                          </p:stCondLst>
                                        </p:cTn>
                                        <p:tgtEl>
                                          <p:spTgt spid="70"/>
                                        </p:tgtEl>
                                        <p:attrNameLst>
                                          <p:attrName>r</p:attrName>
                                        </p:attrNameLst>
                                      </p:cBhvr>
                                    </p:animRot>
                                    <p:animRot by="120000">
                                      <p:cBhvr>
                                        <p:cTn id="26" dur="200" fill="hold">
                                          <p:stCondLst>
                                            <p:cond delay="800"/>
                                          </p:stCondLst>
                                        </p:cTn>
                                        <p:tgtEl>
                                          <p:spTgt spid="7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242"/>
                                        </p:tgtEl>
                                        <p:attrNameLst>
                                          <p:attrName>r</p:attrName>
                                        </p:attrNameLst>
                                      </p:cBhvr>
                                    </p:animRot>
                                    <p:animRot by="-240000">
                                      <p:cBhvr>
                                        <p:cTn id="35" dur="200" fill="hold">
                                          <p:stCondLst>
                                            <p:cond delay="200"/>
                                          </p:stCondLst>
                                        </p:cTn>
                                        <p:tgtEl>
                                          <p:spTgt spid="242"/>
                                        </p:tgtEl>
                                        <p:attrNameLst>
                                          <p:attrName>r</p:attrName>
                                        </p:attrNameLst>
                                      </p:cBhvr>
                                    </p:animRot>
                                    <p:animRot by="240000">
                                      <p:cBhvr>
                                        <p:cTn id="36" dur="200" fill="hold">
                                          <p:stCondLst>
                                            <p:cond delay="400"/>
                                          </p:stCondLst>
                                        </p:cTn>
                                        <p:tgtEl>
                                          <p:spTgt spid="242"/>
                                        </p:tgtEl>
                                        <p:attrNameLst>
                                          <p:attrName>r</p:attrName>
                                        </p:attrNameLst>
                                      </p:cBhvr>
                                    </p:animRot>
                                    <p:animRot by="-240000">
                                      <p:cBhvr>
                                        <p:cTn id="37" dur="200" fill="hold">
                                          <p:stCondLst>
                                            <p:cond delay="600"/>
                                          </p:stCondLst>
                                        </p:cTn>
                                        <p:tgtEl>
                                          <p:spTgt spid="242"/>
                                        </p:tgtEl>
                                        <p:attrNameLst>
                                          <p:attrName>r</p:attrName>
                                        </p:attrNameLst>
                                      </p:cBhvr>
                                    </p:animRot>
                                    <p:animRot by="120000">
                                      <p:cBhvr>
                                        <p:cTn id="38" dur="200" fill="hold">
                                          <p:stCondLst>
                                            <p:cond delay="800"/>
                                          </p:stCondLst>
                                        </p:cTn>
                                        <p:tgtEl>
                                          <p:spTgt spid="242"/>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1"/>
                                        </p:tgtEl>
                                        <p:attrNameLst>
                                          <p:attrName>style.visibility</p:attrName>
                                        </p:attrNameLst>
                                      </p:cBhvr>
                                      <p:to>
                                        <p:strVal val="visible"/>
                                      </p:to>
                                    </p:set>
                                    <p:animEffect transition="in" filter="wipe(up)">
                                      <p:cBhvr>
                                        <p:cTn id="43" dur="500"/>
                                        <p:tgtEl>
                                          <p:spTgt spid="181"/>
                                        </p:tgtEl>
                                      </p:cBhvr>
                                    </p:animEffect>
                                  </p:childTnLst>
                                </p:cTn>
                              </p:par>
                              <p:par>
                                <p:cTn id="44" presetID="22" presetClass="entr" presetSubtype="1" fill="hold" nodeType="withEffect">
                                  <p:stCondLst>
                                    <p:cond delay="0"/>
                                  </p:stCondLst>
                                  <p:childTnLst>
                                    <p:set>
                                      <p:cBhvr>
                                        <p:cTn id="45" dur="1" fill="hold">
                                          <p:stCondLst>
                                            <p:cond delay="0"/>
                                          </p:stCondLst>
                                        </p:cTn>
                                        <p:tgtEl>
                                          <p:spTgt spid="184"/>
                                        </p:tgtEl>
                                        <p:attrNameLst>
                                          <p:attrName>style.visibility</p:attrName>
                                        </p:attrNameLst>
                                      </p:cBhvr>
                                      <p:to>
                                        <p:strVal val="visible"/>
                                      </p:to>
                                    </p:set>
                                    <p:animEffect transition="in" filter="wipe(up)">
                                      <p:cBhvr>
                                        <p:cTn id="46" dur="500"/>
                                        <p:tgtEl>
                                          <p:spTgt spid="184"/>
                                        </p:tgtEl>
                                      </p:cBhvr>
                                    </p:animEffect>
                                  </p:childTnLst>
                                </p:cTn>
                              </p:par>
                              <p:par>
                                <p:cTn id="47" presetID="22" presetClass="entr" presetSubtype="1"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wipe(up)">
                                      <p:cBhvr>
                                        <p:cTn id="49" dur="500"/>
                                        <p:tgtEl>
                                          <p:spTgt spid="183"/>
                                        </p:tgtEl>
                                      </p:cBhvr>
                                    </p:animEffect>
                                  </p:childTnLst>
                                </p:cTn>
                              </p:par>
                              <p:par>
                                <p:cTn id="50" presetID="22" presetClass="entr" presetSubtype="4" fill="hold" nodeType="withEffect">
                                  <p:stCondLst>
                                    <p:cond delay="0"/>
                                  </p:stCondLst>
                                  <p:childTnLst>
                                    <p:set>
                                      <p:cBhvr>
                                        <p:cTn id="51" dur="1" fill="hold">
                                          <p:stCondLst>
                                            <p:cond delay="0"/>
                                          </p:stCondLst>
                                        </p:cTn>
                                        <p:tgtEl>
                                          <p:spTgt spid="185"/>
                                        </p:tgtEl>
                                        <p:attrNameLst>
                                          <p:attrName>style.visibility</p:attrName>
                                        </p:attrNameLst>
                                      </p:cBhvr>
                                      <p:to>
                                        <p:strVal val="visible"/>
                                      </p:to>
                                    </p:set>
                                    <p:animEffect transition="in" filter="wipe(down)">
                                      <p:cBhvr>
                                        <p:cTn id="52" dur="1000"/>
                                        <p:tgtEl>
                                          <p:spTgt spid="185"/>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201"/>
                                        </p:tgtEl>
                                        <p:attrNameLst>
                                          <p:attrName>style.visibility</p:attrName>
                                        </p:attrNameLst>
                                      </p:cBhvr>
                                      <p:to>
                                        <p:strVal val="visible"/>
                                      </p:to>
                                    </p:set>
                                    <p:animEffect transition="in" filter="wipe(down)">
                                      <p:cBhvr>
                                        <p:cTn id="56" dur="1000"/>
                                        <p:tgtEl>
                                          <p:spTgt spid="201"/>
                                        </p:tgtEl>
                                      </p:cBhvr>
                                    </p:animEffec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1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14"/>
                                        </p:tgtEl>
                                        <p:attrNameLst>
                                          <p:attrName>style.visibility</p:attrName>
                                        </p:attrNameLst>
                                      </p:cBhvr>
                                      <p:to>
                                        <p:strVal val="visible"/>
                                      </p:to>
                                    </p:set>
                                    <p:animEffect transition="in" filter="wipe(down)">
                                      <p:cBhvr>
                                        <p:cTn id="64" dur="1000"/>
                                        <p:tgtEl>
                                          <p:spTgt spid="214"/>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217"/>
                                        </p:tgtEl>
                                        <p:attrNameLst>
                                          <p:attrName>style.visibility</p:attrName>
                                        </p:attrNameLst>
                                      </p:cBhvr>
                                      <p:to>
                                        <p:strVal val="visible"/>
                                      </p:to>
                                    </p:set>
                                    <p:animEffect transition="in" filter="wipe(down)">
                                      <p:cBhvr>
                                        <p:cTn id="68" dur="1000"/>
                                        <p:tgtEl>
                                          <p:spTgt spid="217"/>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22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1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6" grpId="0" animBg="1"/>
      <p:bldP spid="80" grpId="0" animBg="1"/>
      <p:bldP spid="229" grpId="0"/>
      <p:bldP spid="1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4" y="2237657"/>
            <a:ext cx="3233648" cy="34041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registered subscriptions, when an image is pushed to an ACR, Security Center scans the image for vulnerabilities utilizing Qualys - a VA scanning market leader</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Scanned ACR registries are discovered in Azure Security Center dashboard.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actionable recommendations for images with known vulnerabilities</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details for each reported vulnerability along with severity classification and guidance to remediation</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ACR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cxnSp>
        <p:nvCxnSpPr>
          <p:cNvPr id="58" name="Connector: Elbow 57">
            <a:extLst>
              <a:ext uri="{FF2B5EF4-FFF2-40B4-BE49-F238E27FC236}">
                <a16:creationId xmlns:a16="http://schemas.microsoft.com/office/drawing/2014/main" id="{D58F5980-9A67-494B-B662-5041790D0CB0}"/>
              </a:ext>
            </a:extLst>
          </p:cNvPr>
          <p:cNvCxnSpPr>
            <a:cxnSpLocks/>
            <a:stCxn id="256" idx="7"/>
          </p:cNvCxnSpPr>
          <p:nvPr/>
        </p:nvCxnSpPr>
        <p:spPr>
          <a:xfrm rot="10800000" flipH="1" flipV="1">
            <a:off x="6912706" y="2251366"/>
            <a:ext cx="1508084" cy="513910"/>
          </a:xfrm>
          <a:prstGeom prst="bentConnector3">
            <a:avLst>
              <a:gd name="adj1" fmla="val 46306"/>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ECFDBE0-21EA-493F-B367-B7761C68D605}"/>
              </a:ext>
            </a:extLst>
          </p:cNvPr>
          <p:cNvPicPr>
            <a:picLocks noChangeAspect="1"/>
          </p:cNvPicPr>
          <p:nvPr/>
        </p:nvPicPr>
        <p:blipFill rotWithShape="1">
          <a:blip r:embed="rId3"/>
          <a:srcRect l="17100" b="-4763"/>
          <a:stretch/>
        </p:blipFill>
        <p:spPr>
          <a:xfrm>
            <a:off x="10902238" y="1898943"/>
            <a:ext cx="781875" cy="678161"/>
          </a:xfrm>
          <a:prstGeom prst="rect">
            <a:avLst/>
          </a:prstGeom>
        </p:spPr>
      </p:pic>
      <p:sp>
        <p:nvSpPr>
          <p:cNvPr id="74" name="Oval 73">
            <a:extLst>
              <a:ext uri="{FF2B5EF4-FFF2-40B4-BE49-F238E27FC236}">
                <a16:creationId xmlns:a16="http://schemas.microsoft.com/office/drawing/2014/main" id="{33B0A9BC-FED1-430C-BD37-8715A82966FC}"/>
              </a:ext>
            </a:extLst>
          </p:cNvPr>
          <p:cNvSpPr/>
          <p:nvPr/>
        </p:nvSpPr>
        <p:spPr bwMode="auto">
          <a:xfrm>
            <a:off x="7849520" y="258946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78" name="Oval 77">
            <a:extLst>
              <a:ext uri="{FF2B5EF4-FFF2-40B4-BE49-F238E27FC236}">
                <a16:creationId xmlns:a16="http://schemas.microsoft.com/office/drawing/2014/main" id="{FECF1C3C-F06C-4853-988D-99941F321E7C}"/>
              </a:ext>
            </a:extLst>
          </p:cNvPr>
          <p:cNvSpPr/>
          <p:nvPr/>
        </p:nvSpPr>
        <p:spPr bwMode="auto">
          <a:xfrm>
            <a:off x="7828958" y="160124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Rectangle: Rounded Corners 60">
            <a:extLst>
              <a:ext uri="{FF2B5EF4-FFF2-40B4-BE49-F238E27FC236}">
                <a16:creationId xmlns:a16="http://schemas.microsoft.com/office/drawing/2014/main" id="{C78FB609-588E-43F9-8D39-26527A51591F}"/>
              </a:ext>
            </a:extLst>
          </p:cNvPr>
          <p:cNvSpPr/>
          <p:nvPr/>
        </p:nvSpPr>
        <p:spPr bwMode="auto">
          <a:xfrm>
            <a:off x="6138709" y="4066481"/>
            <a:ext cx="5939764" cy="2356584"/>
          </a:xfrm>
          <a:prstGeom prst="roundRect">
            <a:avLst>
              <a:gd name="adj" fmla="val 3125"/>
            </a:avLst>
          </a:prstGeom>
          <a:solidFill>
            <a:srgbClr val="FCFDFE"/>
          </a:solid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643920" y="3862658"/>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2" name="Group 61">
            <a:extLst>
              <a:ext uri="{FF2B5EF4-FFF2-40B4-BE49-F238E27FC236}">
                <a16:creationId xmlns:a16="http://schemas.microsoft.com/office/drawing/2014/main" id="{5E2832BE-9D8A-4566-853F-890496D488AE}"/>
              </a:ext>
            </a:extLst>
          </p:cNvPr>
          <p:cNvGrpSpPr/>
          <p:nvPr/>
        </p:nvGrpSpPr>
        <p:grpSpPr>
          <a:xfrm>
            <a:off x="6411970" y="4335506"/>
            <a:ext cx="1070429" cy="1404549"/>
            <a:chOff x="3927714" y="3956112"/>
            <a:chExt cx="1144874" cy="1502231"/>
          </a:xfrm>
        </p:grpSpPr>
        <p:grpSp>
          <p:nvGrpSpPr>
            <p:cNvPr id="63" name="Group 62">
              <a:extLst>
                <a:ext uri="{FF2B5EF4-FFF2-40B4-BE49-F238E27FC236}">
                  <a16:creationId xmlns:a16="http://schemas.microsoft.com/office/drawing/2014/main" id="{DA5732F3-00A2-4E07-8F77-55ABCF99A90C}"/>
                </a:ext>
              </a:extLst>
            </p:cNvPr>
            <p:cNvGrpSpPr/>
            <p:nvPr/>
          </p:nvGrpSpPr>
          <p:grpSpPr>
            <a:xfrm>
              <a:off x="3927714" y="3956112"/>
              <a:ext cx="1144874" cy="1502231"/>
              <a:chOff x="4345103" y="4735674"/>
              <a:chExt cx="1167830" cy="1532358"/>
            </a:xfrm>
          </p:grpSpPr>
          <p:sp>
            <p:nvSpPr>
              <p:cNvPr id="71" name="Title 1">
                <a:extLst>
                  <a:ext uri="{FF2B5EF4-FFF2-40B4-BE49-F238E27FC236}">
                    <a16:creationId xmlns:a16="http://schemas.microsoft.com/office/drawing/2014/main" id="{77FB3C6B-10BA-46A2-969F-A8C350A00B63}"/>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72" name="Rectangle: Rounded Corners 71">
                <a:extLst>
                  <a:ext uri="{FF2B5EF4-FFF2-40B4-BE49-F238E27FC236}">
                    <a16:creationId xmlns:a16="http://schemas.microsoft.com/office/drawing/2014/main" id="{84ED1AD6-02AB-4B72-A8FD-FF7327EA07D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68" name="Picture 2" descr="×ª××¦××ª ×ª××× × ×¢×××¨ âªazure container registryâ¬â">
              <a:extLst>
                <a:ext uri="{FF2B5EF4-FFF2-40B4-BE49-F238E27FC236}">
                  <a16:creationId xmlns:a16="http://schemas.microsoft.com/office/drawing/2014/main" id="{C40EDCEB-F557-4AA6-9BB9-305447A4402D}"/>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Title 1">
            <a:extLst>
              <a:ext uri="{FF2B5EF4-FFF2-40B4-BE49-F238E27FC236}">
                <a16:creationId xmlns:a16="http://schemas.microsoft.com/office/drawing/2014/main" id="{E8EDFAE6-205E-4DA3-BE0B-1FB0B171A644}"/>
              </a:ext>
            </a:extLst>
          </p:cNvPr>
          <p:cNvSpPr txBox="1">
            <a:spLocks/>
          </p:cNvSpPr>
          <p:nvPr/>
        </p:nvSpPr>
        <p:spPr>
          <a:xfrm>
            <a:off x="8788594" y="3833261"/>
            <a:ext cx="1003417" cy="275183"/>
          </a:xfrm>
          <a:prstGeom prst="rect">
            <a:avLst/>
          </a:prstGeom>
          <a:noFill/>
        </p:spPr>
        <p:txBody>
          <a:bodyPr vert="horz" wrap="square" lIns="0" tIns="0"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Region</a:t>
            </a:r>
          </a:p>
        </p:txBody>
      </p:sp>
      <p:cxnSp>
        <p:nvCxnSpPr>
          <p:cNvPr id="92" name="Straight Connector 91">
            <a:extLst>
              <a:ext uri="{FF2B5EF4-FFF2-40B4-BE49-F238E27FC236}">
                <a16:creationId xmlns:a16="http://schemas.microsoft.com/office/drawing/2014/main" id="{321CDD41-C8F7-43D6-8C8C-65F3E584D732}"/>
              </a:ext>
            </a:extLst>
          </p:cNvPr>
          <p:cNvCxnSpPr>
            <a:cxnSpLocks/>
          </p:cNvCxnSpPr>
          <p:nvPr/>
        </p:nvCxnSpPr>
        <p:spPr>
          <a:xfrm>
            <a:off x="7336631" y="4826471"/>
            <a:ext cx="560988" cy="1374"/>
          </a:xfrm>
          <a:prstGeom prst="line">
            <a:avLst/>
          </a:prstGeom>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5B118AA8-817B-4342-9B0D-E6E241B2CB21}"/>
              </a:ext>
            </a:extLst>
          </p:cNvPr>
          <p:cNvCxnSpPr>
            <a:cxnSpLocks/>
          </p:cNvCxnSpPr>
          <p:nvPr/>
        </p:nvCxnSpPr>
        <p:spPr>
          <a:xfrm>
            <a:off x="6153150" y="5878146"/>
            <a:ext cx="5918007" cy="0"/>
          </a:xfrm>
          <a:prstGeom prst="line">
            <a:avLst/>
          </a:prstGeom>
          <a:ln w="19050">
            <a:solidFill>
              <a:schemeClr val="accent1"/>
            </a:solidFill>
            <a:prstDash val="dash"/>
          </a:ln>
        </p:spPr>
        <p:style>
          <a:lnRef idx="1">
            <a:schemeClr val="accent5"/>
          </a:lnRef>
          <a:fillRef idx="0">
            <a:schemeClr val="accent5"/>
          </a:fillRef>
          <a:effectRef idx="0">
            <a:schemeClr val="accent5"/>
          </a:effectRef>
          <a:fontRef idx="minor">
            <a:schemeClr val="tx1"/>
          </a:fontRef>
        </p:style>
      </p:cxnSp>
      <p:sp>
        <p:nvSpPr>
          <p:cNvPr id="97" name="Title 1">
            <a:extLst>
              <a:ext uri="{FF2B5EF4-FFF2-40B4-BE49-F238E27FC236}">
                <a16:creationId xmlns:a16="http://schemas.microsoft.com/office/drawing/2014/main" id="{60475380-E43E-47B4-920D-9F105ACF338A}"/>
              </a:ext>
            </a:extLst>
          </p:cNvPr>
          <p:cNvSpPr txBox="1">
            <a:spLocks/>
          </p:cNvSpPr>
          <p:nvPr/>
        </p:nvSpPr>
        <p:spPr>
          <a:xfrm>
            <a:off x="6427857" y="5982482"/>
            <a:ext cx="1893357"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pic>
        <p:nvPicPr>
          <p:cNvPr id="107" name="Graphic 106">
            <a:extLst>
              <a:ext uri="{FF2B5EF4-FFF2-40B4-BE49-F238E27FC236}">
                <a16:creationId xmlns:a16="http://schemas.microsoft.com/office/drawing/2014/main" id="{E8BE365A-FCC3-410E-AFF9-E6F5D9F0A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9486" y="5942024"/>
            <a:ext cx="403979" cy="416395"/>
          </a:xfrm>
          <a:prstGeom prst="rect">
            <a:avLst/>
          </a:prstGeom>
        </p:spPr>
      </p:pic>
      <p:grpSp>
        <p:nvGrpSpPr>
          <p:cNvPr id="115" name="Group 114">
            <a:extLst>
              <a:ext uri="{FF2B5EF4-FFF2-40B4-BE49-F238E27FC236}">
                <a16:creationId xmlns:a16="http://schemas.microsoft.com/office/drawing/2014/main" id="{8920D094-8CEF-472A-9B47-30311A9A4C07}"/>
              </a:ext>
            </a:extLst>
          </p:cNvPr>
          <p:cNvGrpSpPr/>
          <p:nvPr/>
        </p:nvGrpSpPr>
        <p:grpSpPr>
          <a:xfrm>
            <a:off x="9113429" y="5958523"/>
            <a:ext cx="800100" cy="392476"/>
            <a:chOff x="9029701" y="6162825"/>
            <a:chExt cx="800100" cy="392476"/>
          </a:xfrm>
        </p:grpSpPr>
        <p:sp>
          <p:nvSpPr>
            <p:cNvPr id="112" name="Rectangle: Rounded Corners 111">
              <a:extLst>
                <a:ext uri="{FF2B5EF4-FFF2-40B4-BE49-F238E27FC236}">
                  <a16:creationId xmlns:a16="http://schemas.microsoft.com/office/drawing/2014/main" id="{982627A7-687B-481A-8065-E1359EBEFB48}"/>
                </a:ext>
              </a:extLst>
            </p:cNvPr>
            <p:cNvSpPr/>
            <p:nvPr/>
          </p:nvSpPr>
          <p:spPr bwMode="auto">
            <a:xfrm>
              <a:off x="9029701" y="6162825"/>
              <a:ext cx="800100" cy="392476"/>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1" name="Picture 110" descr="A stop sign&#10;&#10;Description automatically generated">
              <a:extLst>
                <a:ext uri="{FF2B5EF4-FFF2-40B4-BE49-F238E27FC236}">
                  <a16:creationId xmlns:a16="http://schemas.microsoft.com/office/drawing/2014/main" id="{47AC90B2-4CD2-4C80-86C0-464F791D0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7210" y="6215502"/>
              <a:ext cx="359557" cy="296193"/>
            </a:xfrm>
            <a:prstGeom prst="rect">
              <a:avLst/>
            </a:prstGeom>
          </p:spPr>
        </p:pic>
      </p:grpSp>
      <p:grpSp>
        <p:nvGrpSpPr>
          <p:cNvPr id="277" name="Group 276">
            <a:extLst>
              <a:ext uri="{FF2B5EF4-FFF2-40B4-BE49-F238E27FC236}">
                <a16:creationId xmlns:a16="http://schemas.microsoft.com/office/drawing/2014/main" id="{E23BD806-CF25-471F-BEBA-EA39FE12CBDF}"/>
              </a:ext>
            </a:extLst>
          </p:cNvPr>
          <p:cNvGrpSpPr/>
          <p:nvPr/>
        </p:nvGrpSpPr>
        <p:grpSpPr>
          <a:xfrm>
            <a:off x="10475691" y="5992389"/>
            <a:ext cx="1375335" cy="336255"/>
            <a:chOff x="10475691" y="5992389"/>
            <a:chExt cx="1375335" cy="336255"/>
          </a:xfrm>
        </p:grpSpPr>
        <p:sp>
          <p:nvSpPr>
            <p:cNvPr id="101" name="Title 1">
              <a:extLst>
                <a:ext uri="{FF2B5EF4-FFF2-40B4-BE49-F238E27FC236}">
                  <a16:creationId xmlns:a16="http://schemas.microsoft.com/office/drawing/2014/main" id="{241DE8B6-7FB5-4146-821A-039B74BBAE6A}"/>
                </a:ext>
              </a:extLst>
            </p:cNvPr>
            <p:cNvSpPr txBox="1">
              <a:spLocks/>
            </p:cNvSpPr>
            <p:nvPr/>
          </p:nvSpPr>
          <p:spPr>
            <a:xfrm>
              <a:off x="10885131" y="6005479"/>
              <a:ext cx="965895" cy="3231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5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Scanned by Security Center</a:t>
              </a:r>
            </a:p>
          </p:txBody>
        </p:sp>
        <p:grpSp>
          <p:nvGrpSpPr>
            <p:cNvPr id="116" name="Group 115">
              <a:extLst>
                <a:ext uri="{FF2B5EF4-FFF2-40B4-BE49-F238E27FC236}">
                  <a16:creationId xmlns:a16="http://schemas.microsoft.com/office/drawing/2014/main" id="{DC5D429F-D3C1-4148-ABB8-9C857FBDD228}"/>
                </a:ext>
              </a:extLst>
            </p:cNvPr>
            <p:cNvGrpSpPr/>
            <p:nvPr/>
          </p:nvGrpSpPr>
          <p:grpSpPr>
            <a:xfrm>
              <a:off x="10475691" y="5992389"/>
              <a:ext cx="331846" cy="331846"/>
              <a:chOff x="10475691" y="6181071"/>
              <a:chExt cx="331846" cy="331846"/>
            </a:xfrm>
          </p:grpSpPr>
          <p:sp>
            <p:nvSpPr>
              <p:cNvPr id="102" name="Oval 101">
                <a:extLst>
                  <a:ext uri="{FF2B5EF4-FFF2-40B4-BE49-F238E27FC236}">
                    <a16:creationId xmlns:a16="http://schemas.microsoft.com/office/drawing/2014/main" id="{6C4A0DBA-1728-40A6-AF29-5586798C8CB6}"/>
                  </a:ext>
                </a:extLst>
              </p:cNvPr>
              <p:cNvSpPr/>
              <p:nvPr/>
            </p:nvSpPr>
            <p:spPr bwMode="auto">
              <a:xfrm>
                <a:off x="10475691" y="6181071"/>
                <a:ext cx="331846" cy="331846"/>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D8ACDFDF-D21E-467D-A354-C95B85DB175A}"/>
                  </a:ext>
                </a:extLst>
              </p:cNvPr>
              <p:cNvGrpSpPr/>
              <p:nvPr/>
            </p:nvGrpSpPr>
            <p:grpSpPr>
              <a:xfrm>
                <a:off x="10585710" y="6267561"/>
                <a:ext cx="106302" cy="144328"/>
                <a:chOff x="-5276850" y="976313"/>
                <a:chExt cx="3838575" cy="5211763"/>
              </a:xfrm>
            </p:grpSpPr>
            <p:sp>
              <p:nvSpPr>
                <p:cNvPr id="104" name="Rectangle 13">
                  <a:extLst>
                    <a:ext uri="{FF2B5EF4-FFF2-40B4-BE49-F238E27FC236}">
                      <a16:creationId xmlns:a16="http://schemas.microsoft.com/office/drawing/2014/main" id="{1128D457-2C83-4302-8EC4-505514A99524}"/>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4">
                  <a:extLst>
                    <a:ext uri="{FF2B5EF4-FFF2-40B4-BE49-F238E27FC236}">
                      <a16:creationId xmlns:a16="http://schemas.microsoft.com/office/drawing/2014/main" id="{A4B85366-8F5A-49EA-8C5B-AD9FFEFFA57B}"/>
                    </a:ext>
                  </a:extLst>
                </p:cNvPr>
                <p:cNvSpPr>
                  <a:spLocks/>
                </p:cNvSpPr>
                <p:nvPr/>
              </p:nvSpPr>
              <p:spPr bwMode="auto">
                <a:xfrm>
                  <a:off x="-4710102" y="976313"/>
                  <a:ext cx="2705115" cy="2476516"/>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F095CDDA-DA96-4FC5-BAF8-3B2D65201722}"/>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19" name="Title 1">
            <a:extLst>
              <a:ext uri="{FF2B5EF4-FFF2-40B4-BE49-F238E27FC236}">
                <a16:creationId xmlns:a16="http://schemas.microsoft.com/office/drawing/2014/main" id="{669C9E73-702F-40B0-9063-FA08DF8EAA43}"/>
              </a:ext>
            </a:extLst>
          </p:cNvPr>
          <p:cNvSpPr txBox="1">
            <a:spLocks/>
          </p:cNvSpPr>
          <p:nvPr/>
        </p:nvSpPr>
        <p:spPr>
          <a:xfrm>
            <a:off x="7426181" y="4580441"/>
            <a:ext cx="464982" cy="2462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hook </a:t>
            </a:r>
          </a:p>
        </p:txBody>
      </p:sp>
      <p:cxnSp>
        <p:nvCxnSpPr>
          <p:cNvPr id="123" name="Straight Arrow Connector 122">
            <a:extLst>
              <a:ext uri="{FF2B5EF4-FFF2-40B4-BE49-F238E27FC236}">
                <a16:creationId xmlns:a16="http://schemas.microsoft.com/office/drawing/2014/main" id="{70DDFDB6-8F3C-4F45-B975-55E437614858}"/>
              </a:ext>
            </a:extLst>
          </p:cNvPr>
          <p:cNvCxnSpPr>
            <a:cxnSpLocks/>
          </p:cNvCxnSpPr>
          <p:nvPr/>
        </p:nvCxnSpPr>
        <p:spPr>
          <a:xfrm>
            <a:off x="7894409" y="4836028"/>
            <a:ext cx="0" cy="1041049"/>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9" name="Picture 3" descr="Image result for ci cd icon">
            <a:hlinkClick r:id="rId8"/>
            <a:extLst>
              <a:ext uri="{FF2B5EF4-FFF2-40B4-BE49-F238E27FC236}">
                <a16:creationId xmlns:a16="http://schemas.microsoft.com/office/drawing/2014/main" id="{B1536965-6DD0-4426-9BD0-2F62FFBDEC8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942633" y="3047497"/>
            <a:ext cx="574059" cy="525204"/>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Connector: Elbow 129">
            <a:extLst>
              <a:ext uri="{FF2B5EF4-FFF2-40B4-BE49-F238E27FC236}">
                <a16:creationId xmlns:a16="http://schemas.microsoft.com/office/drawing/2014/main" id="{5204DAA3-B0EA-4ABB-A92A-D56E02C1F8C2}"/>
              </a:ext>
            </a:extLst>
          </p:cNvPr>
          <p:cNvCxnSpPr>
            <a:cxnSpLocks/>
            <a:stCxn id="129" idx="1"/>
            <a:endCxn id="72" idx="0"/>
          </p:cNvCxnSpPr>
          <p:nvPr/>
        </p:nvCxnSpPr>
        <p:spPr>
          <a:xfrm rot="10800000" flipV="1">
            <a:off x="6945337" y="3310098"/>
            <a:ext cx="3997297" cy="1025407"/>
          </a:xfrm>
          <a:prstGeom prst="bentConnector2">
            <a:avLst/>
          </a:prstGeom>
          <a:ln w="12700">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EC25C74-6705-4D9F-9944-7B3B8E1896EF}"/>
              </a:ext>
            </a:extLst>
          </p:cNvPr>
          <p:cNvSpPr txBox="1"/>
          <p:nvPr/>
        </p:nvSpPr>
        <p:spPr>
          <a:xfrm>
            <a:off x="11048522" y="3626369"/>
            <a:ext cx="362279"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CI/CD</a:t>
            </a:r>
          </a:p>
        </p:txBody>
      </p:sp>
      <p:grpSp>
        <p:nvGrpSpPr>
          <p:cNvPr id="133" name="Group 132">
            <a:extLst>
              <a:ext uri="{FF2B5EF4-FFF2-40B4-BE49-F238E27FC236}">
                <a16:creationId xmlns:a16="http://schemas.microsoft.com/office/drawing/2014/main" id="{6CC55019-6EAC-45F7-BF0C-3E1CBE795F10}"/>
              </a:ext>
            </a:extLst>
          </p:cNvPr>
          <p:cNvGrpSpPr/>
          <p:nvPr/>
        </p:nvGrpSpPr>
        <p:grpSpPr>
          <a:xfrm>
            <a:off x="8310356" y="4335240"/>
            <a:ext cx="1070429" cy="1404549"/>
            <a:chOff x="3927714" y="3956112"/>
            <a:chExt cx="1144874" cy="1502231"/>
          </a:xfrm>
        </p:grpSpPr>
        <p:grpSp>
          <p:nvGrpSpPr>
            <p:cNvPr id="134" name="Group 133">
              <a:extLst>
                <a:ext uri="{FF2B5EF4-FFF2-40B4-BE49-F238E27FC236}">
                  <a16:creationId xmlns:a16="http://schemas.microsoft.com/office/drawing/2014/main" id="{4ACB23E4-04FC-4229-90DF-9D431A1D5EF7}"/>
                </a:ext>
              </a:extLst>
            </p:cNvPr>
            <p:cNvGrpSpPr/>
            <p:nvPr/>
          </p:nvGrpSpPr>
          <p:grpSpPr>
            <a:xfrm>
              <a:off x="3927714" y="3956112"/>
              <a:ext cx="1144874" cy="1502231"/>
              <a:chOff x="4345103" y="4735674"/>
              <a:chExt cx="1167830" cy="1532358"/>
            </a:xfrm>
          </p:grpSpPr>
          <p:sp>
            <p:nvSpPr>
              <p:cNvPr id="136" name="Title 1">
                <a:extLst>
                  <a:ext uri="{FF2B5EF4-FFF2-40B4-BE49-F238E27FC236}">
                    <a16:creationId xmlns:a16="http://schemas.microsoft.com/office/drawing/2014/main" id="{A404D469-7982-4E8C-9BAD-95C479377BD2}"/>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37" name="Rectangle: Rounded Corners 136">
                <a:extLst>
                  <a:ext uri="{FF2B5EF4-FFF2-40B4-BE49-F238E27FC236}">
                    <a16:creationId xmlns:a16="http://schemas.microsoft.com/office/drawing/2014/main" id="{FB0668FB-BBE7-409A-945F-4C4F0F683C2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35" name="Picture 2" descr="×ª××¦××ª ×ª××× × ×¢×××¨ âªazure container registryâ¬â">
              <a:extLst>
                <a:ext uri="{FF2B5EF4-FFF2-40B4-BE49-F238E27FC236}">
                  <a16:creationId xmlns:a16="http://schemas.microsoft.com/office/drawing/2014/main" id="{E8DAB596-7935-46E8-B7DA-3053CBE8278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2C1566C4-536D-4EFC-8F9B-D61DE16D3746}"/>
              </a:ext>
            </a:extLst>
          </p:cNvPr>
          <p:cNvGrpSpPr/>
          <p:nvPr/>
        </p:nvGrpSpPr>
        <p:grpSpPr>
          <a:xfrm>
            <a:off x="10154363" y="4325645"/>
            <a:ext cx="1070429" cy="1404549"/>
            <a:chOff x="3927714" y="3956112"/>
            <a:chExt cx="1144874" cy="1502231"/>
          </a:xfrm>
        </p:grpSpPr>
        <p:grpSp>
          <p:nvGrpSpPr>
            <p:cNvPr id="157" name="Group 156">
              <a:extLst>
                <a:ext uri="{FF2B5EF4-FFF2-40B4-BE49-F238E27FC236}">
                  <a16:creationId xmlns:a16="http://schemas.microsoft.com/office/drawing/2014/main" id="{0E9FD913-F8CB-438A-9DA2-399370BD9EA5}"/>
                </a:ext>
              </a:extLst>
            </p:cNvPr>
            <p:cNvGrpSpPr/>
            <p:nvPr/>
          </p:nvGrpSpPr>
          <p:grpSpPr>
            <a:xfrm>
              <a:off x="3927714" y="3956112"/>
              <a:ext cx="1144874" cy="1502231"/>
              <a:chOff x="4345103" y="4735674"/>
              <a:chExt cx="1167830" cy="1532358"/>
            </a:xfrm>
          </p:grpSpPr>
          <p:sp>
            <p:nvSpPr>
              <p:cNvPr id="159" name="Title 1">
                <a:extLst>
                  <a:ext uri="{FF2B5EF4-FFF2-40B4-BE49-F238E27FC236}">
                    <a16:creationId xmlns:a16="http://schemas.microsoft.com/office/drawing/2014/main" id="{59D1E8D6-8299-4A43-8C66-12756EF38BA9}"/>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60" name="Rectangle: Rounded Corners 159">
                <a:extLst>
                  <a:ext uri="{FF2B5EF4-FFF2-40B4-BE49-F238E27FC236}">
                    <a16:creationId xmlns:a16="http://schemas.microsoft.com/office/drawing/2014/main" id="{B2F8877F-D5D2-4025-B5DB-577554953A93}"/>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58" name="Picture 2" descr="×ª××¦××ª ×ª××× × ×¢×××¨ âªazure container registryâ¬â">
              <a:extLst>
                <a:ext uri="{FF2B5EF4-FFF2-40B4-BE49-F238E27FC236}">
                  <a16:creationId xmlns:a16="http://schemas.microsoft.com/office/drawing/2014/main" id="{3E16B002-7E22-4A7D-B27C-476AF5330ED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9" name="Connector: Elbow 168">
            <a:extLst>
              <a:ext uri="{FF2B5EF4-FFF2-40B4-BE49-F238E27FC236}">
                <a16:creationId xmlns:a16="http://schemas.microsoft.com/office/drawing/2014/main" id="{C1D21A56-A87C-4BE4-8476-89F460D2830A}"/>
              </a:ext>
            </a:extLst>
          </p:cNvPr>
          <p:cNvCxnSpPr>
            <a:cxnSpLocks/>
            <a:stCxn id="60" idx="1"/>
          </p:cNvCxnSpPr>
          <p:nvPr/>
        </p:nvCxnSpPr>
        <p:spPr>
          <a:xfrm rot="10800000" flipV="1">
            <a:off x="10515212" y="2238023"/>
            <a:ext cx="387027" cy="1072073"/>
          </a:xfrm>
          <a:prstGeom prst="bentConnector2">
            <a:avLst/>
          </a:prstGeom>
          <a:ln w="12700">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EEF82687-5D99-48C4-A587-3C7C8D9F07BE}"/>
              </a:ext>
            </a:extLst>
          </p:cNvPr>
          <p:cNvGrpSpPr/>
          <p:nvPr/>
        </p:nvGrpSpPr>
        <p:grpSpPr>
          <a:xfrm>
            <a:off x="8375993" y="2038560"/>
            <a:ext cx="1977293" cy="448213"/>
            <a:chOff x="5226688" y="2373519"/>
            <a:chExt cx="1944560" cy="457200"/>
          </a:xfrm>
        </p:grpSpPr>
        <p:sp>
          <p:nvSpPr>
            <p:cNvPr id="210" name="Scroll: Vertical 209">
              <a:extLst>
                <a:ext uri="{FF2B5EF4-FFF2-40B4-BE49-F238E27FC236}">
                  <a16:creationId xmlns:a16="http://schemas.microsoft.com/office/drawing/2014/main" id="{C00F72C8-AF3B-47CE-A1F6-8261ADD9D93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E9AABBF2-47ED-4210-8450-D24B87C3938A}"/>
                </a:ext>
              </a:extLst>
            </p:cNvPr>
            <p:cNvSpPr/>
            <p:nvPr/>
          </p:nvSpPr>
          <p:spPr>
            <a:xfrm>
              <a:off x="5705976" y="2408665"/>
              <a:ext cx="1465272" cy="4081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a:t>
              </a:r>
            </a:p>
          </p:txBody>
        </p:sp>
      </p:grpSp>
      <p:grpSp>
        <p:nvGrpSpPr>
          <p:cNvPr id="282" name="Group 281">
            <a:extLst>
              <a:ext uri="{FF2B5EF4-FFF2-40B4-BE49-F238E27FC236}">
                <a16:creationId xmlns:a16="http://schemas.microsoft.com/office/drawing/2014/main" id="{074C4F24-D865-499B-B3CC-DCF055C2ED61}"/>
              </a:ext>
            </a:extLst>
          </p:cNvPr>
          <p:cNvGrpSpPr/>
          <p:nvPr/>
        </p:nvGrpSpPr>
        <p:grpSpPr>
          <a:xfrm>
            <a:off x="8416340" y="2555757"/>
            <a:ext cx="2098872" cy="402971"/>
            <a:chOff x="8416340" y="2555757"/>
            <a:chExt cx="2098872" cy="402971"/>
          </a:xfrm>
        </p:grpSpPr>
        <p:sp>
          <p:nvSpPr>
            <p:cNvPr id="212" name="Rectangle 211">
              <a:extLst>
                <a:ext uri="{FF2B5EF4-FFF2-40B4-BE49-F238E27FC236}">
                  <a16:creationId xmlns:a16="http://schemas.microsoft.com/office/drawing/2014/main" id="{71EE4429-580C-4FB1-AB16-D123284386F5}"/>
                </a:ext>
              </a:extLst>
            </p:cNvPr>
            <p:cNvSpPr/>
            <p:nvPr/>
          </p:nvSpPr>
          <p:spPr>
            <a:xfrm>
              <a:off x="8827558" y="2555757"/>
              <a:ext cx="168765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Vulnerabilities details with severity classification</a:t>
              </a:r>
            </a:p>
          </p:txBody>
        </p:sp>
        <p:sp>
          <p:nvSpPr>
            <p:cNvPr id="213" name="shield_3" title="Icon of a shield with an exclamation point inside">
              <a:extLst>
                <a:ext uri="{FF2B5EF4-FFF2-40B4-BE49-F238E27FC236}">
                  <a16:creationId xmlns:a16="http://schemas.microsoft.com/office/drawing/2014/main" id="{D5420637-7BF9-4688-B161-83D7C3786B6C}"/>
                </a:ext>
              </a:extLst>
            </p:cNvPr>
            <p:cNvSpPr>
              <a:spLocks noChangeAspect="1" noEditPoints="1"/>
            </p:cNvSpPr>
            <p:nvPr/>
          </p:nvSpPr>
          <p:spPr bwMode="auto">
            <a:xfrm>
              <a:off x="8416340" y="2595563"/>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4" name="Title 1">
            <a:extLst>
              <a:ext uri="{FF2B5EF4-FFF2-40B4-BE49-F238E27FC236}">
                <a16:creationId xmlns:a16="http://schemas.microsoft.com/office/drawing/2014/main" id="{5A15A807-1555-443D-AA50-6D3D5769ED3F}"/>
              </a:ext>
            </a:extLst>
          </p:cNvPr>
          <p:cNvSpPr txBox="1">
            <a:spLocks/>
          </p:cNvSpPr>
          <p:nvPr/>
        </p:nvSpPr>
        <p:spPr>
          <a:xfrm>
            <a:off x="8788682" y="3341833"/>
            <a:ext cx="139181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Push container image</a:t>
            </a:r>
          </a:p>
        </p:txBody>
      </p:sp>
      <p:grpSp>
        <p:nvGrpSpPr>
          <p:cNvPr id="283" name="Group 282">
            <a:extLst>
              <a:ext uri="{FF2B5EF4-FFF2-40B4-BE49-F238E27FC236}">
                <a16:creationId xmlns:a16="http://schemas.microsoft.com/office/drawing/2014/main" id="{FAAC04CE-E085-4902-8E23-1211C6DDCA05}"/>
              </a:ext>
            </a:extLst>
          </p:cNvPr>
          <p:cNvGrpSpPr/>
          <p:nvPr/>
        </p:nvGrpSpPr>
        <p:grpSpPr>
          <a:xfrm>
            <a:off x="6734153" y="6011023"/>
            <a:ext cx="1730608" cy="355080"/>
            <a:chOff x="6734153" y="6011023"/>
            <a:chExt cx="1730608" cy="355080"/>
          </a:xfrm>
        </p:grpSpPr>
        <p:sp>
          <p:nvSpPr>
            <p:cNvPr id="225" name="Rectangle 224">
              <a:extLst>
                <a:ext uri="{FF2B5EF4-FFF2-40B4-BE49-F238E27FC236}">
                  <a16:creationId xmlns:a16="http://schemas.microsoft.com/office/drawing/2014/main" id="{D35A3B57-E67E-4709-9BC1-A994450216D3}"/>
                </a:ext>
              </a:extLst>
            </p:cNvPr>
            <p:cNvSpPr/>
            <p:nvPr/>
          </p:nvSpPr>
          <p:spPr>
            <a:xfrm>
              <a:off x="6734153" y="6119882"/>
              <a:ext cx="1436468" cy="24622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Vulnerability scanning</a:t>
              </a:r>
            </a:p>
          </p:txBody>
        </p:sp>
        <p:sp>
          <p:nvSpPr>
            <p:cNvPr id="226" name="scanner" title="Icon of a scanner">
              <a:extLst>
                <a:ext uri="{FF2B5EF4-FFF2-40B4-BE49-F238E27FC236}">
                  <a16:creationId xmlns:a16="http://schemas.microsoft.com/office/drawing/2014/main" id="{05E96A7F-1852-46C3-AB8F-ED1857D89C6D}"/>
                </a:ext>
              </a:extLst>
            </p:cNvPr>
            <p:cNvSpPr>
              <a:spLocks noChangeAspect="1" noEditPoints="1"/>
            </p:cNvSpPr>
            <p:nvPr/>
          </p:nvSpPr>
          <p:spPr bwMode="auto">
            <a:xfrm>
              <a:off x="8101554" y="6011023"/>
              <a:ext cx="363207" cy="29920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5" name="Connector: Elbow 244">
            <a:extLst>
              <a:ext uri="{FF2B5EF4-FFF2-40B4-BE49-F238E27FC236}">
                <a16:creationId xmlns:a16="http://schemas.microsoft.com/office/drawing/2014/main" id="{1CB313E8-DEBE-4619-BC7F-5AE06FEE92E4}"/>
              </a:ext>
            </a:extLst>
          </p:cNvPr>
          <p:cNvCxnSpPr>
            <a:cxnSpLocks/>
            <a:stCxn id="256" idx="7"/>
          </p:cNvCxnSpPr>
          <p:nvPr/>
        </p:nvCxnSpPr>
        <p:spPr>
          <a:xfrm rot="10800000" flipH="1">
            <a:off x="6912706" y="1742740"/>
            <a:ext cx="1533232" cy="508626"/>
          </a:xfrm>
          <a:prstGeom prst="bentConnector5">
            <a:avLst>
              <a:gd name="adj1" fmla="val 45644"/>
              <a:gd name="adj2" fmla="val 99951"/>
              <a:gd name="adj3" fmla="val 7522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259397D3-1E06-4CCC-A259-84B373933A3C}"/>
              </a:ext>
            </a:extLst>
          </p:cNvPr>
          <p:cNvGrpSpPr/>
          <p:nvPr/>
        </p:nvGrpSpPr>
        <p:grpSpPr>
          <a:xfrm>
            <a:off x="8441139" y="1457954"/>
            <a:ext cx="1860867" cy="400110"/>
            <a:chOff x="8441139" y="1457954"/>
            <a:chExt cx="1860867" cy="400110"/>
          </a:xfrm>
        </p:grpSpPr>
        <p:sp>
          <p:nvSpPr>
            <p:cNvPr id="244" name="Rectangle 243">
              <a:extLst>
                <a:ext uri="{FF2B5EF4-FFF2-40B4-BE49-F238E27FC236}">
                  <a16:creationId xmlns:a16="http://schemas.microsoft.com/office/drawing/2014/main" id="{5B8D2A21-4B6F-41B3-94C6-291919BFF738}"/>
                </a:ext>
              </a:extLst>
            </p:cNvPr>
            <p:cNvSpPr/>
            <p:nvPr/>
          </p:nvSpPr>
          <p:spPr>
            <a:xfrm>
              <a:off x="8865538" y="1457954"/>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Discovery of Vulnerable ACR container images</a:t>
              </a:r>
            </a:p>
          </p:txBody>
        </p:sp>
        <p:sp>
          <p:nvSpPr>
            <p:cNvPr id="246" name="binoculars" title="Icon of binoculars">
              <a:extLst>
                <a:ext uri="{FF2B5EF4-FFF2-40B4-BE49-F238E27FC236}">
                  <a16:creationId xmlns:a16="http://schemas.microsoft.com/office/drawing/2014/main" id="{4FA5ABFF-B38B-49C0-806A-EB000DBC7064}"/>
                </a:ext>
              </a:extLst>
            </p:cNvPr>
            <p:cNvSpPr>
              <a:spLocks noChangeAspect="1" noEditPoints="1"/>
            </p:cNvSpPr>
            <p:nvPr/>
          </p:nvSpPr>
          <p:spPr bwMode="auto">
            <a:xfrm>
              <a:off x="8441139" y="1457958"/>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AA2F75B8-6917-403B-9077-3AA1257C56EC}"/>
              </a:ext>
            </a:extLst>
          </p:cNvPr>
          <p:cNvGrpSpPr/>
          <p:nvPr/>
        </p:nvGrpSpPr>
        <p:grpSpPr>
          <a:xfrm>
            <a:off x="4851608" y="1446612"/>
            <a:ext cx="2061098" cy="1198465"/>
            <a:chOff x="5686389" y="4553042"/>
            <a:chExt cx="4005806" cy="2259803"/>
          </a:xfrm>
        </p:grpSpPr>
        <p:grpSp>
          <p:nvGrpSpPr>
            <p:cNvPr id="254" name="Group 253">
              <a:extLst>
                <a:ext uri="{FF2B5EF4-FFF2-40B4-BE49-F238E27FC236}">
                  <a16:creationId xmlns:a16="http://schemas.microsoft.com/office/drawing/2014/main" id="{19A3EE5E-B3C7-463C-8F28-DBEFD07AF6B6}"/>
                </a:ext>
              </a:extLst>
            </p:cNvPr>
            <p:cNvGrpSpPr/>
            <p:nvPr/>
          </p:nvGrpSpPr>
          <p:grpSpPr>
            <a:xfrm>
              <a:off x="5686389" y="4553042"/>
              <a:ext cx="4005806" cy="2259803"/>
              <a:chOff x="915178" y="2344425"/>
              <a:chExt cx="4005806" cy="2259803"/>
            </a:xfrm>
          </p:grpSpPr>
          <p:sp>
            <p:nvSpPr>
              <p:cNvPr id="256" name="Freeform 95">
                <a:extLst>
                  <a:ext uri="{FF2B5EF4-FFF2-40B4-BE49-F238E27FC236}">
                    <a16:creationId xmlns:a16="http://schemas.microsoft.com/office/drawing/2014/main" id="{4064EDB0-C3AF-484A-993D-C5D47C07F8DE}"/>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7" name="TextBox 256">
                <a:extLst>
                  <a:ext uri="{FF2B5EF4-FFF2-40B4-BE49-F238E27FC236}">
                    <a16:creationId xmlns:a16="http://schemas.microsoft.com/office/drawing/2014/main" id="{87899237-589D-4D3D-9C55-B08A9B28F170}"/>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255" name="Graphic 254">
              <a:extLst>
                <a:ext uri="{FF2B5EF4-FFF2-40B4-BE49-F238E27FC236}">
                  <a16:creationId xmlns:a16="http://schemas.microsoft.com/office/drawing/2014/main" id="{822DD4D6-AECC-4DD5-9FCD-8C6BBE7151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2803" y="5005920"/>
              <a:ext cx="1040935" cy="1040935"/>
            </a:xfrm>
            <a:prstGeom prst="rect">
              <a:avLst/>
            </a:prstGeom>
          </p:spPr>
        </p:pic>
      </p:grpSp>
      <p:cxnSp>
        <p:nvCxnSpPr>
          <p:cNvPr id="266" name="Straight Arrow Connector 265">
            <a:extLst>
              <a:ext uri="{FF2B5EF4-FFF2-40B4-BE49-F238E27FC236}">
                <a16:creationId xmlns:a16="http://schemas.microsoft.com/office/drawing/2014/main" id="{5F1E9BCA-7319-487B-A2F5-89D4DF9EBB5B}"/>
              </a:ext>
            </a:extLst>
          </p:cNvPr>
          <p:cNvCxnSpPr>
            <a:cxnSpLocks/>
            <a:stCxn id="112" idx="1"/>
            <a:endCxn id="226" idx="10"/>
          </p:cNvCxnSpPr>
          <p:nvPr/>
        </p:nvCxnSpPr>
        <p:spPr>
          <a:xfrm flipH="1">
            <a:off x="8455061" y="6154761"/>
            <a:ext cx="658368" cy="442"/>
          </a:xfrm>
          <a:prstGeom prst="straightConnector1">
            <a:avLst/>
          </a:prstGeom>
          <a:ln>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63" name="Straight Arrow Connector 262">
            <a:extLst>
              <a:ext uri="{FF2B5EF4-FFF2-40B4-BE49-F238E27FC236}">
                <a16:creationId xmlns:a16="http://schemas.microsoft.com/office/drawing/2014/main" id="{CFDFDDC5-0489-43B7-A38D-DE09F3AB4EAE}"/>
              </a:ext>
            </a:extLst>
          </p:cNvPr>
          <p:cNvCxnSpPr>
            <a:cxnSpLocks/>
            <a:stCxn id="226" idx="10"/>
            <a:endCxn id="112" idx="1"/>
          </p:cNvCxnSpPr>
          <p:nvPr/>
        </p:nvCxnSpPr>
        <p:spPr>
          <a:xfrm flipV="1">
            <a:off x="8455061" y="6154761"/>
            <a:ext cx="658368" cy="4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10201168" y="61338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cxnSp>
        <p:nvCxnSpPr>
          <p:cNvPr id="11" name="Straight Arrow Connector 10">
            <a:extLst>
              <a:ext uri="{FF2B5EF4-FFF2-40B4-BE49-F238E27FC236}">
                <a16:creationId xmlns:a16="http://schemas.microsoft.com/office/drawing/2014/main" id="{1AE4D018-7537-4F74-992C-3EE9CFB4CDC0}"/>
              </a:ext>
            </a:extLst>
          </p:cNvPr>
          <p:cNvCxnSpPr>
            <a:cxnSpLocks/>
          </p:cNvCxnSpPr>
          <p:nvPr/>
        </p:nvCxnSpPr>
        <p:spPr>
          <a:xfrm>
            <a:off x="6912706" y="2247354"/>
            <a:ext cx="1519314" cy="1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1E57F367-5EBD-44C3-A13B-69C848790741}"/>
              </a:ext>
            </a:extLst>
          </p:cNvPr>
          <p:cNvSpPr/>
          <p:nvPr/>
        </p:nvSpPr>
        <p:spPr bwMode="auto">
          <a:xfrm>
            <a:off x="7828958" y="21198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4250094" y="4253250"/>
            <a:ext cx="3510546" cy="277878"/>
          </a:xfrm>
          <a:prstGeom prst="bentConnector3">
            <a:avLst>
              <a:gd name="adj1" fmla="val 100001"/>
            </a:avLst>
          </a:prstGeom>
          <a:ln w="9525" cap="flat" cmpd="sng" algn="ctr">
            <a:solidFill>
              <a:srgbClr val="4472C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7488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up)">
                                      <p:cBhvr>
                                        <p:cTn id="7" dur="500"/>
                                        <p:tgtEl>
                                          <p:spTgt spid="169"/>
                                        </p:tgtEl>
                                      </p:cBhvr>
                                    </p:animEffect>
                                  </p:childTnLst>
                                </p:cTn>
                              </p:par>
                              <p:par>
                                <p:cTn id="8" presetID="22" presetClass="entr" presetSubtype="2" fill="hold" nodeType="withEffect">
                                  <p:stCondLst>
                                    <p:cond delay="250"/>
                                  </p:stCondLst>
                                  <p:childTnLst>
                                    <p:set>
                                      <p:cBhvr>
                                        <p:cTn id="9" dur="1" fill="hold">
                                          <p:stCondLst>
                                            <p:cond delay="0"/>
                                          </p:stCondLst>
                                        </p:cTn>
                                        <p:tgtEl>
                                          <p:spTgt spid="130"/>
                                        </p:tgtEl>
                                        <p:attrNameLst>
                                          <p:attrName>style.visibility</p:attrName>
                                        </p:attrNameLst>
                                      </p:cBhvr>
                                      <p:to>
                                        <p:strVal val="visible"/>
                                      </p:to>
                                    </p:set>
                                    <p:animEffect transition="in" filter="wipe(right)">
                                      <p:cBhvr>
                                        <p:cTn id="10" dur="1250"/>
                                        <p:tgtEl>
                                          <p:spTgt spid="130"/>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224"/>
                                        </p:tgtEl>
                                        <p:attrNameLst>
                                          <p:attrName>style.visibility</p:attrName>
                                        </p:attrNameLst>
                                      </p:cBhvr>
                                      <p:to>
                                        <p:strVal val="visible"/>
                                      </p:to>
                                    </p:set>
                                    <p:animEffect transition="in" filter="wipe(right)">
                                      <p:cBhvr>
                                        <p:cTn id="13" dur="500"/>
                                        <p:tgtEl>
                                          <p:spTgt spid="224"/>
                                        </p:tgtEl>
                                      </p:cBhvr>
                                    </p:animEffect>
                                  </p:childTnLst>
                                </p:cTn>
                              </p:par>
                            </p:childTnLst>
                          </p:cTn>
                        </p:par>
                        <p:par>
                          <p:cTn id="14" fill="hold">
                            <p:stCondLst>
                              <p:cond delay="1500"/>
                            </p:stCondLst>
                            <p:childTnLst>
                              <p:par>
                                <p:cTn id="15" presetID="1" presetClass="entr" presetSubtype="0" fill="hold" grpId="0" nodeType="afterEffect">
                                  <p:stCondLst>
                                    <p:cond delay="250"/>
                                  </p:stCondLst>
                                  <p:childTnLst>
                                    <p:set>
                                      <p:cBhvr>
                                        <p:cTn id="16" dur="1" fill="hold">
                                          <p:stCondLst>
                                            <p:cond delay="0"/>
                                          </p:stCondLst>
                                        </p:cTn>
                                        <p:tgtEl>
                                          <p:spTgt spid="119"/>
                                        </p:tgtEl>
                                        <p:attrNameLst>
                                          <p:attrName>style.visibility</p:attrName>
                                        </p:attrNameLst>
                                      </p:cBhvr>
                                      <p:to>
                                        <p:strVal val="visible"/>
                                      </p:to>
                                    </p:se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750"/>
                                        <p:tgtEl>
                                          <p:spTgt spid="92"/>
                                        </p:tgtEl>
                                      </p:cBhvr>
                                    </p:animEffect>
                                  </p:childTnLst>
                                </p:cTn>
                              </p:par>
                            </p:childTnLst>
                          </p:cTn>
                        </p:par>
                        <p:par>
                          <p:cTn id="21" fill="hold">
                            <p:stCondLst>
                              <p:cond delay="3000"/>
                            </p:stCondLst>
                            <p:childTnLst>
                              <p:par>
                                <p:cTn id="22" presetID="22" presetClass="entr" presetSubtype="1"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wipe(up)">
                                      <p:cBhvr>
                                        <p:cTn id="24" dur="1000"/>
                                        <p:tgtEl>
                                          <p:spTgt spid="123"/>
                                        </p:tgtEl>
                                      </p:cBhvr>
                                    </p:animEffect>
                                  </p:childTnLst>
                                </p:cTn>
                              </p:par>
                            </p:childTnLst>
                          </p:cTn>
                        </p:par>
                        <p:par>
                          <p:cTn id="25" fill="hold">
                            <p:stCondLst>
                              <p:cond delay="4000"/>
                            </p:stCondLst>
                            <p:childTnLst>
                              <p:par>
                                <p:cTn id="26" presetID="22" presetClass="entr" presetSubtype="4" fill="hold" grpId="0"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down)">
                                      <p:cBhvr>
                                        <p:cTn id="28" dur="500"/>
                                        <p:tgtEl>
                                          <p:spTgt spid="76"/>
                                        </p:tgtEl>
                                      </p:cBhvr>
                                    </p:animEffect>
                                  </p:childTnLst>
                                </p:cTn>
                              </p:par>
                            </p:childTnLst>
                          </p:cTn>
                        </p:par>
                        <p:par>
                          <p:cTn id="29" fill="hold">
                            <p:stCondLst>
                              <p:cond delay="4500"/>
                            </p:stCondLst>
                            <p:childTnLst>
                              <p:par>
                                <p:cTn id="30" presetID="32" presetClass="emph" presetSubtype="0" fill="hold" nodeType="afterEffect">
                                  <p:stCondLst>
                                    <p:cond delay="500"/>
                                  </p:stCondLst>
                                  <p:childTnLst>
                                    <p:animRot by="120000">
                                      <p:cBhvr>
                                        <p:cTn id="31" dur="100" fill="hold">
                                          <p:stCondLst>
                                            <p:cond delay="0"/>
                                          </p:stCondLst>
                                        </p:cTn>
                                        <p:tgtEl>
                                          <p:spTgt spid="283"/>
                                        </p:tgtEl>
                                        <p:attrNameLst>
                                          <p:attrName>r</p:attrName>
                                        </p:attrNameLst>
                                      </p:cBhvr>
                                    </p:animRot>
                                    <p:animRot by="-240000">
                                      <p:cBhvr>
                                        <p:cTn id="32" dur="200" fill="hold">
                                          <p:stCondLst>
                                            <p:cond delay="200"/>
                                          </p:stCondLst>
                                        </p:cTn>
                                        <p:tgtEl>
                                          <p:spTgt spid="283"/>
                                        </p:tgtEl>
                                        <p:attrNameLst>
                                          <p:attrName>r</p:attrName>
                                        </p:attrNameLst>
                                      </p:cBhvr>
                                    </p:animRot>
                                    <p:animRot by="240000">
                                      <p:cBhvr>
                                        <p:cTn id="33" dur="200" fill="hold">
                                          <p:stCondLst>
                                            <p:cond delay="400"/>
                                          </p:stCondLst>
                                        </p:cTn>
                                        <p:tgtEl>
                                          <p:spTgt spid="283"/>
                                        </p:tgtEl>
                                        <p:attrNameLst>
                                          <p:attrName>r</p:attrName>
                                        </p:attrNameLst>
                                      </p:cBhvr>
                                    </p:animRot>
                                    <p:animRot by="-240000">
                                      <p:cBhvr>
                                        <p:cTn id="34" dur="200" fill="hold">
                                          <p:stCondLst>
                                            <p:cond delay="600"/>
                                          </p:stCondLst>
                                        </p:cTn>
                                        <p:tgtEl>
                                          <p:spTgt spid="283"/>
                                        </p:tgtEl>
                                        <p:attrNameLst>
                                          <p:attrName>r</p:attrName>
                                        </p:attrNameLst>
                                      </p:cBhvr>
                                    </p:animRot>
                                    <p:animRot by="120000">
                                      <p:cBhvr>
                                        <p:cTn id="35" dur="200" fill="hold">
                                          <p:stCondLst>
                                            <p:cond delay="800"/>
                                          </p:stCondLst>
                                        </p:cTn>
                                        <p:tgtEl>
                                          <p:spTgt spid="283"/>
                                        </p:tgtEl>
                                        <p:attrNameLst>
                                          <p:attrName>r</p:attrName>
                                        </p:attrNameLst>
                                      </p:cBhvr>
                                    </p:animRot>
                                  </p:childTnLst>
                                </p:cTn>
                              </p:par>
                            </p:childTnLst>
                          </p:cTn>
                        </p:par>
                        <p:par>
                          <p:cTn id="36" fill="hold">
                            <p:stCondLst>
                              <p:cond delay="6000"/>
                            </p:stCondLst>
                            <p:childTnLst>
                              <p:par>
                                <p:cTn id="37" presetID="22" presetClass="entr" presetSubtype="8" fill="hold" nodeType="afterEffect">
                                  <p:stCondLst>
                                    <p:cond delay="500"/>
                                  </p:stCondLst>
                                  <p:childTnLst>
                                    <p:set>
                                      <p:cBhvr>
                                        <p:cTn id="38" dur="1" fill="hold">
                                          <p:stCondLst>
                                            <p:cond delay="0"/>
                                          </p:stCondLst>
                                        </p:cTn>
                                        <p:tgtEl>
                                          <p:spTgt spid="263"/>
                                        </p:tgtEl>
                                        <p:attrNameLst>
                                          <p:attrName>style.visibility</p:attrName>
                                        </p:attrNameLst>
                                      </p:cBhvr>
                                      <p:to>
                                        <p:strVal val="visible"/>
                                      </p:to>
                                    </p:set>
                                    <p:animEffect transition="in" filter="wipe(left)">
                                      <p:cBhvr>
                                        <p:cTn id="39" dur="750"/>
                                        <p:tgtEl>
                                          <p:spTgt spid="263"/>
                                        </p:tgtEl>
                                      </p:cBhvr>
                                    </p:animEffect>
                                  </p:childTnLst>
                                </p:cTn>
                              </p:par>
                            </p:childTnLst>
                          </p:cTn>
                        </p:par>
                        <p:par>
                          <p:cTn id="40" fill="hold">
                            <p:stCondLst>
                              <p:cond delay="7250"/>
                            </p:stCondLst>
                            <p:childTnLst>
                              <p:par>
                                <p:cTn id="41" presetID="32" presetClass="emph" presetSubtype="0" fill="hold" nodeType="afterEffect">
                                  <p:stCondLst>
                                    <p:cond delay="500"/>
                                  </p:stCondLst>
                                  <p:childTnLst>
                                    <p:animRot by="120000">
                                      <p:cBhvr>
                                        <p:cTn id="42" dur="100" fill="hold">
                                          <p:stCondLst>
                                            <p:cond delay="0"/>
                                          </p:stCondLst>
                                        </p:cTn>
                                        <p:tgtEl>
                                          <p:spTgt spid="115"/>
                                        </p:tgtEl>
                                        <p:attrNameLst>
                                          <p:attrName>r</p:attrName>
                                        </p:attrNameLst>
                                      </p:cBhvr>
                                    </p:animRot>
                                    <p:animRot by="-240000">
                                      <p:cBhvr>
                                        <p:cTn id="43" dur="200" fill="hold">
                                          <p:stCondLst>
                                            <p:cond delay="200"/>
                                          </p:stCondLst>
                                        </p:cTn>
                                        <p:tgtEl>
                                          <p:spTgt spid="115"/>
                                        </p:tgtEl>
                                        <p:attrNameLst>
                                          <p:attrName>r</p:attrName>
                                        </p:attrNameLst>
                                      </p:cBhvr>
                                    </p:animRot>
                                    <p:animRot by="240000">
                                      <p:cBhvr>
                                        <p:cTn id="44" dur="200" fill="hold">
                                          <p:stCondLst>
                                            <p:cond delay="400"/>
                                          </p:stCondLst>
                                        </p:cTn>
                                        <p:tgtEl>
                                          <p:spTgt spid="115"/>
                                        </p:tgtEl>
                                        <p:attrNameLst>
                                          <p:attrName>r</p:attrName>
                                        </p:attrNameLst>
                                      </p:cBhvr>
                                    </p:animRot>
                                    <p:animRot by="-240000">
                                      <p:cBhvr>
                                        <p:cTn id="45" dur="200" fill="hold">
                                          <p:stCondLst>
                                            <p:cond delay="600"/>
                                          </p:stCondLst>
                                        </p:cTn>
                                        <p:tgtEl>
                                          <p:spTgt spid="115"/>
                                        </p:tgtEl>
                                        <p:attrNameLst>
                                          <p:attrName>r</p:attrName>
                                        </p:attrNameLst>
                                      </p:cBhvr>
                                    </p:animRot>
                                    <p:animRot by="120000">
                                      <p:cBhvr>
                                        <p:cTn id="46" dur="200" fill="hold">
                                          <p:stCondLst>
                                            <p:cond delay="800"/>
                                          </p:stCondLst>
                                        </p:cTn>
                                        <p:tgtEl>
                                          <p:spTgt spid="115"/>
                                        </p:tgtEl>
                                        <p:attrNameLst>
                                          <p:attrName>r</p:attrName>
                                        </p:attrNameLst>
                                      </p:cBhvr>
                                    </p:animRot>
                                  </p:childTnLst>
                                </p:cTn>
                              </p:par>
                            </p:childTnLst>
                          </p:cTn>
                        </p:par>
                        <p:par>
                          <p:cTn id="47" fill="hold">
                            <p:stCondLst>
                              <p:cond delay="8750"/>
                            </p:stCondLst>
                            <p:childTnLst>
                              <p:par>
                                <p:cTn id="48" presetID="22" presetClass="entr" presetSubtype="2" fill="hold" nodeType="afterEffect">
                                  <p:stCondLst>
                                    <p:cond delay="0"/>
                                  </p:stCondLst>
                                  <p:childTnLst>
                                    <p:set>
                                      <p:cBhvr>
                                        <p:cTn id="49" dur="1" fill="hold">
                                          <p:stCondLst>
                                            <p:cond delay="0"/>
                                          </p:stCondLst>
                                        </p:cTn>
                                        <p:tgtEl>
                                          <p:spTgt spid="266"/>
                                        </p:tgtEl>
                                        <p:attrNameLst>
                                          <p:attrName>style.visibility</p:attrName>
                                        </p:attrNameLst>
                                      </p:cBhvr>
                                      <p:to>
                                        <p:strVal val="visible"/>
                                      </p:to>
                                    </p:set>
                                    <p:animEffect transition="in" filter="wipe(right)">
                                      <p:cBhvr>
                                        <p:cTn id="50" dur="750"/>
                                        <p:tgtEl>
                                          <p:spTgt spid="266"/>
                                        </p:tgtEl>
                                      </p:cBhvr>
                                    </p:animEffect>
                                  </p:childTnLst>
                                </p:cTn>
                              </p:par>
                              <p:par>
                                <p:cTn id="51" presetID="1" presetClass="exit" presetSubtype="0" fill="hold" nodeType="withEffect">
                                  <p:stCondLst>
                                    <p:cond delay="250"/>
                                  </p:stCondLst>
                                  <p:childTnLst>
                                    <p:set>
                                      <p:cBhvr>
                                        <p:cTn id="52" dur="1" fill="hold">
                                          <p:stCondLst>
                                            <p:cond delay="0"/>
                                          </p:stCondLst>
                                        </p:cTn>
                                        <p:tgtEl>
                                          <p:spTgt spid="263"/>
                                        </p:tgtEl>
                                        <p:attrNameLst>
                                          <p:attrName>style.visibility</p:attrName>
                                        </p:attrNameLst>
                                      </p:cBhvr>
                                      <p:to>
                                        <p:strVal val="hidden"/>
                                      </p:to>
                                    </p:set>
                                  </p:childTnLst>
                                </p:cTn>
                              </p:par>
                            </p:childTnLst>
                          </p:cTn>
                        </p:par>
                        <p:par>
                          <p:cTn id="53" fill="hold">
                            <p:stCondLst>
                              <p:cond delay="9500"/>
                            </p:stCondLst>
                            <p:childTnLst>
                              <p:par>
                                <p:cTn id="54" presetID="31" presetClass="entr" presetSubtype="0" fill="hold" nodeType="afterEffect">
                                  <p:stCondLst>
                                    <p:cond delay="0"/>
                                  </p:stCondLst>
                                  <p:childTnLst>
                                    <p:set>
                                      <p:cBhvr>
                                        <p:cTn id="55" dur="1" fill="hold">
                                          <p:stCondLst>
                                            <p:cond delay="0"/>
                                          </p:stCondLst>
                                        </p:cTn>
                                        <p:tgtEl>
                                          <p:spTgt spid="277"/>
                                        </p:tgtEl>
                                        <p:attrNameLst>
                                          <p:attrName>style.visibility</p:attrName>
                                        </p:attrNameLst>
                                      </p:cBhvr>
                                      <p:to>
                                        <p:strVal val="visible"/>
                                      </p:to>
                                    </p:set>
                                    <p:anim calcmode="lin" valueType="num">
                                      <p:cBhvr>
                                        <p:cTn id="56" dur="1000" fill="hold"/>
                                        <p:tgtEl>
                                          <p:spTgt spid="277"/>
                                        </p:tgtEl>
                                        <p:attrNameLst>
                                          <p:attrName>ppt_w</p:attrName>
                                        </p:attrNameLst>
                                      </p:cBhvr>
                                      <p:tavLst>
                                        <p:tav tm="0">
                                          <p:val>
                                            <p:fltVal val="0"/>
                                          </p:val>
                                        </p:tav>
                                        <p:tav tm="100000">
                                          <p:val>
                                            <p:strVal val="#ppt_w"/>
                                          </p:val>
                                        </p:tav>
                                      </p:tavLst>
                                    </p:anim>
                                    <p:anim calcmode="lin" valueType="num">
                                      <p:cBhvr>
                                        <p:cTn id="57" dur="1000" fill="hold"/>
                                        <p:tgtEl>
                                          <p:spTgt spid="277"/>
                                        </p:tgtEl>
                                        <p:attrNameLst>
                                          <p:attrName>ppt_h</p:attrName>
                                        </p:attrNameLst>
                                      </p:cBhvr>
                                      <p:tavLst>
                                        <p:tav tm="0">
                                          <p:val>
                                            <p:fltVal val="0"/>
                                          </p:val>
                                        </p:tav>
                                        <p:tav tm="100000">
                                          <p:val>
                                            <p:strVal val="#ppt_h"/>
                                          </p:val>
                                        </p:tav>
                                      </p:tavLst>
                                    </p:anim>
                                    <p:anim calcmode="lin" valueType="num">
                                      <p:cBhvr>
                                        <p:cTn id="58" dur="1000" fill="hold"/>
                                        <p:tgtEl>
                                          <p:spTgt spid="277"/>
                                        </p:tgtEl>
                                        <p:attrNameLst>
                                          <p:attrName>style.rotation</p:attrName>
                                        </p:attrNameLst>
                                      </p:cBhvr>
                                      <p:tavLst>
                                        <p:tav tm="0">
                                          <p:val>
                                            <p:fltVal val="90"/>
                                          </p:val>
                                        </p:tav>
                                        <p:tav tm="100000">
                                          <p:val>
                                            <p:fltVal val="0"/>
                                          </p:val>
                                        </p:tav>
                                      </p:tavLst>
                                    </p:anim>
                                    <p:animEffect transition="in" filter="fade">
                                      <p:cBhvr>
                                        <p:cTn id="59" dur="1000"/>
                                        <p:tgtEl>
                                          <p:spTgt spid="277"/>
                                        </p:tgtEl>
                                      </p:cBhvr>
                                    </p:animEffect>
                                  </p:childTnLst>
                                </p:cTn>
                              </p:par>
                            </p:childTnLst>
                          </p:cTn>
                        </p:par>
                      </p:childTnLst>
                    </p:cTn>
                  </p:par>
                  <p:par>
                    <p:cTn id="60" fill="hold">
                      <p:stCondLst>
                        <p:cond delay="indefinite"/>
                      </p:stCondLst>
                      <p:childTnLst>
                        <p:par>
                          <p:cTn id="61" fill="hold">
                            <p:stCondLst>
                              <p:cond delay="0"/>
                            </p:stCondLst>
                            <p:childTnLst>
                              <p:par>
                                <p:cTn id="62" presetID="32" presetClass="emph" presetSubtype="0" fill="hold" nodeType="clickEffect">
                                  <p:stCondLst>
                                    <p:cond delay="0"/>
                                  </p:stCondLst>
                                  <p:childTnLst>
                                    <p:animRot by="120000">
                                      <p:cBhvr>
                                        <p:cTn id="63" dur="100" fill="hold">
                                          <p:stCondLst>
                                            <p:cond delay="0"/>
                                          </p:stCondLst>
                                        </p:cTn>
                                        <p:tgtEl>
                                          <p:spTgt spid="70"/>
                                        </p:tgtEl>
                                        <p:attrNameLst>
                                          <p:attrName>r</p:attrName>
                                        </p:attrNameLst>
                                      </p:cBhvr>
                                    </p:animRot>
                                    <p:animRot by="-240000">
                                      <p:cBhvr>
                                        <p:cTn id="64" dur="200" fill="hold">
                                          <p:stCondLst>
                                            <p:cond delay="200"/>
                                          </p:stCondLst>
                                        </p:cTn>
                                        <p:tgtEl>
                                          <p:spTgt spid="70"/>
                                        </p:tgtEl>
                                        <p:attrNameLst>
                                          <p:attrName>r</p:attrName>
                                        </p:attrNameLst>
                                      </p:cBhvr>
                                    </p:animRot>
                                    <p:animRot by="240000">
                                      <p:cBhvr>
                                        <p:cTn id="65" dur="200" fill="hold">
                                          <p:stCondLst>
                                            <p:cond delay="400"/>
                                          </p:stCondLst>
                                        </p:cTn>
                                        <p:tgtEl>
                                          <p:spTgt spid="70"/>
                                        </p:tgtEl>
                                        <p:attrNameLst>
                                          <p:attrName>r</p:attrName>
                                        </p:attrNameLst>
                                      </p:cBhvr>
                                    </p:animRot>
                                    <p:animRot by="-240000">
                                      <p:cBhvr>
                                        <p:cTn id="66" dur="200" fill="hold">
                                          <p:stCondLst>
                                            <p:cond delay="600"/>
                                          </p:stCondLst>
                                        </p:cTn>
                                        <p:tgtEl>
                                          <p:spTgt spid="70"/>
                                        </p:tgtEl>
                                        <p:attrNameLst>
                                          <p:attrName>r</p:attrName>
                                        </p:attrNameLst>
                                      </p:cBhvr>
                                    </p:animRot>
                                    <p:animRot by="120000">
                                      <p:cBhvr>
                                        <p:cTn id="67" dur="200" fill="hold">
                                          <p:stCondLst>
                                            <p:cond delay="800"/>
                                          </p:stCondLst>
                                        </p:cTn>
                                        <p:tgtEl>
                                          <p:spTgt spid="70"/>
                                        </p:tgtEl>
                                        <p:attrNameLst>
                                          <p:attrName>r</p:attrName>
                                        </p:attrNameLst>
                                      </p:cBhvr>
                                    </p:animRot>
                                  </p:childTnLst>
                                </p:cTn>
                              </p:par>
                              <p:par>
                                <p:cTn id="68" presetID="22" presetClass="entr" presetSubtype="8" fill="hold" grpId="0" nodeType="withEffect">
                                  <p:stCondLst>
                                    <p:cond delay="250"/>
                                  </p:stCondLst>
                                  <p:childTnLst>
                                    <p:set>
                                      <p:cBhvr>
                                        <p:cTn id="69" dur="1" fill="hold">
                                          <p:stCondLst>
                                            <p:cond delay="0"/>
                                          </p:stCondLst>
                                        </p:cTn>
                                        <p:tgtEl>
                                          <p:spTgt spid="78"/>
                                        </p:tgtEl>
                                        <p:attrNameLst>
                                          <p:attrName>style.visibility</p:attrName>
                                        </p:attrNameLst>
                                      </p:cBhvr>
                                      <p:to>
                                        <p:strVal val="visible"/>
                                      </p:to>
                                    </p:set>
                                    <p:animEffect transition="in" filter="wipe(left)">
                                      <p:cBhvr>
                                        <p:cTn id="70" dur="500"/>
                                        <p:tgtEl>
                                          <p:spTgt spid="78"/>
                                        </p:tgtEl>
                                      </p:cBhvr>
                                    </p:animEffect>
                                  </p:childTnLst>
                                </p:cTn>
                              </p:par>
                              <p:par>
                                <p:cTn id="71" presetID="22" presetClass="entr" presetSubtype="8" fill="hold" grpId="0" nodeType="withEffect">
                                  <p:stCondLst>
                                    <p:cond delay="100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par>
                          <p:cTn id="74" fill="hold">
                            <p:stCondLst>
                              <p:cond delay="15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animBg="1"/>
      <p:bldP spid="119" grpId="0"/>
      <p:bldP spid="224" grpId="0"/>
      <p:bldP spid="76"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Governance + Security Overview</a:t>
            </a:r>
          </a:p>
        </p:txBody>
      </p:sp>
    </p:spTree>
    <p:extLst>
      <p:ext uri="{BB962C8B-B14F-4D97-AF65-F5344CB8AC3E}">
        <p14:creationId xmlns:p14="http://schemas.microsoft.com/office/powerpoint/2010/main" val="18541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Wrapping Up &amp; Next Steps</a:t>
            </a:r>
          </a:p>
        </p:txBody>
      </p:sp>
    </p:spTree>
    <p:extLst>
      <p:ext uri="{BB962C8B-B14F-4D97-AF65-F5344CB8AC3E}">
        <p14:creationId xmlns:p14="http://schemas.microsoft.com/office/powerpoint/2010/main" val="20888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Workshop Goals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462725"/>
          </a:xfrm>
        </p:spPr>
        <p:txBody>
          <a:bodyPr vert="horz" wrap="square" lIns="0" tIns="0" rIns="0" bIns="0" rtlCol="0" anchor="t">
            <a:spAutoFit/>
          </a:bodyPr>
          <a:lstStyle/>
          <a:p>
            <a:r>
              <a:rPr lang="en-GB">
                <a:cs typeface="Segoe UI"/>
              </a:rPr>
              <a:t>Secure setup of AKS in Azure</a:t>
            </a:r>
          </a:p>
          <a:p>
            <a:r>
              <a:rPr lang="en-GB">
                <a:cs typeface="Segoe UI"/>
              </a:rPr>
              <a:t>How to apply Organizations’ Governance + Security Controls to AKS</a:t>
            </a:r>
          </a:p>
          <a:p>
            <a:pPr fontAlgn="ctr"/>
            <a:r>
              <a:rPr lang="en-CA"/>
              <a:t>Automation of Infrastructure, Changes &amp; App Deployment</a:t>
            </a:r>
          </a:p>
          <a:p>
            <a:pPr fontAlgn="ctr"/>
            <a:r>
              <a:rPr lang="en-CA"/>
              <a:t>Understand Guidance around Running Apps Securely</a:t>
            </a:r>
          </a:p>
          <a:p>
            <a:pPr fontAlgn="ctr"/>
            <a:r>
              <a:rPr lang="en-CA"/>
              <a:t>Integration patterns using Service Mesh</a:t>
            </a:r>
            <a:endParaRPr lang="en-GB">
              <a:cs typeface="Segoe UI"/>
            </a:endParaRPr>
          </a:p>
        </p:txBody>
      </p:sp>
    </p:spTree>
    <p:extLst>
      <p:ext uri="{BB962C8B-B14F-4D97-AF65-F5344CB8AC3E}">
        <p14:creationId xmlns:p14="http://schemas.microsoft.com/office/powerpoint/2010/main" val="287979936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Before</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42125517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After</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152508"/>
            <a:ext cx="7982008" cy="4552983"/>
          </a:xfrm>
          <a:prstGeom prst="rect">
            <a:avLst/>
          </a:prstGeom>
        </p:spPr>
      </p:pic>
    </p:spTree>
    <p:extLst>
      <p:ext uri="{BB962C8B-B14F-4D97-AF65-F5344CB8AC3E}">
        <p14:creationId xmlns:p14="http://schemas.microsoft.com/office/powerpoint/2010/main" val="30765647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Key Takeaways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09504"/>
          </a:xfrm>
        </p:spPr>
        <p:txBody>
          <a:bodyPr vert="horz" wrap="square" lIns="0" tIns="0" rIns="0" bIns="0" rtlCol="0" anchor="t">
            <a:spAutoFit/>
          </a:bodyPr>
          <a:lstStyle/>
          <a:p>
            <a:pPr marL="285750" lvl="0" indent="-285750">
              <a:lnSpc>
                <a:spcPct val="150000"/>
              </a:lnSpc>
              <a:spcBef>
                <a:spcPts val="0"/>
              </a:spcBef>
              <a:defRPr/>
            </a:pPr>
            <a:r>
              <a:rPr lang="en-US" sz="2400">
                <a:solidFill>
                  <a:prstClr val="black"/>
                </a:solidFill>
                <a:latin typeface="Arial" panose="020B0604020202020204"/>
              </a:rPr>
              <a:t>Focus on security is a </a:t>
            </a:r>
            <a:r>
              <a:rPr lang="en-US" sz="2400" b="1" i="1">
                <a:solidFill>
                  <a:prstClr val="black"/>
                </a:solidFill>
                <a:latin typeface="Arial" panose="020B0604020202020204"/>
              </a:rPr>
              <a:t>must</a:t>
            </a:r>
            <a:r>
              <a:rPr lang="en-US" sz="2400">
                <a:solidFill>
                  <a:prstClr val="black"/>
                </a:solidFill>
                <a:latin typeface="Arial" panose="020B0604020202020204"/>
              </a:rPr>
              <a:t> in any Kubernetes deployment.</a:t>
            </a:r>
          </a:p>
          <a:p>
            <a:pPr marL="285750" lvl="0" indent="-285750">
              <a:lnSpc>
                <a:spcPct val="150000"/>
              </a:lnSpc>
              <a:spcBef>
                <a:spcPts val="0"/>
              </a:spcBef>
              <a:defRPr/>
            </a:pPr>
            <a:r>
              <a:rPr lang="en-US" sz="2400" i="1">
                <a:solidFill>
                  <a:prstClr val="black"/>
                </a:solidFill>
                <a:latin typeface="Arial" panose="020B0604020202020204"/>
              </a:rPr>
              <a:t>Help</a:t>
            </a:r>
            <a:r>
              <a:rPr lang="en-US" sz="2400" b="1" i="1">
                <a:solidFill>
                  <a:prstClr val="black"/>
                </a:solidFill>
                <a:latin typeface="Arial" panose="020B0604020202020204"/>
              </a:rPr>
              <a:t> educate</a:t>
            </a:r>
            <a:r>
              <a:rPr lang="en-US" sz="2400">
                <a:solidFill>
                  <a:prstClr val="black"/>
                </a:solidFill>
                <a:latin typeface="Arial" panose="020B0604020202020204"/>
              </a:rPr>
              <a:t> Security Teams on how to extend Kubernetes to integrate custom policies.</a:t>
            </a:r>
          </a:p>
          <a:p>
            <a:pPr marL="285750" lvl="0" indent="-285750">
              <a:lnSpc>
                <a:spcPct val="150000"/>
              </a:lnSpc>
              <a:spcBef>
                <a:spcPts val="0"/>
              </a:spcBef>
              <a:defRPr/>
            </a:pPr>
            <a:r>
              <a:rPr lang="en-US" sz="2400">
                <a:solidFill>
                  <a:prstClr val="black"/>
                </a:solidFill>
                <a:latin typeface="Arial" panose="020B0604020202020204"/>
              </a:rPr>
              <a:t>Treat the Kubernetes cluster as </a:t>
            </a:r>
            <a:r>
              <a:rPr lang="en-US" sz="2400" b="1" i="1">
                <a:solidFill>
                  <a:prstClr val="black"/>
                </a:solidFill>
                <a:latin typeface="Arial" panose="020B0604020202020204"/>
              </a:rPr>
              <a:t>immutable,</a:t>
            </a:r>
            <a:r>
              <a:rPr lang="en-US" sz="2400">
                <a:solidFill>
                  <a:prstClr val="black"/>
                </a:solidFill>
                <a:latin typeface="Arial" panose="020B0604020202020204"/>
              </a:rPr>
              <a:t> just like you do with applications.</a:t>
            </a:r>
          </a:p>
          <a:p>
            <a:pPr marL="285750" lvl="0" indent="-285750">
              <a:lnSpc>
                <a:spcPct val="150000"/>
              </a:lnSpc>
              <a:spcBef>
                <a:spcPts val="0"/>
              </a:spcBef>
              <a:defRPr/>
            </a:pPr>
            <a:r>
              <a:rPr lang="en-US" sz="2400">
                <a:solidFill>
                  <a:prstClr val="black"/>
                </a:solidFill>
                <a:latin typeface="Arial" panose="020B0604020202020204"/>
              </a:rPr>
              <a:t>Multiple ways to accomplish policy</a:t>
            </a:r>
          </a:p>
          <a:p>
            <a:pPr marL="742950" lvl="1" indent="-285750">
              <a:lnSpc>
                <a:spcPct val="150000"/>
              </a:lnSpc>
              <a:spcBef>
                <a:spcPts val="0"/>
              </a:spcBef>
              <a:defRPr/>
            </a:pPr>
            <a:r>
              <a:rPr lang="en-US" b="1">
                <a:solidFill>
                  <a:prstClr val="black"/>
                </a:solidFill>
                <a:latin typeface="Arial" panose="020B0604020202020204"/>
              </a:rPr>
              <a:t>Build all your own logic </a:t>
            </a:r>
            <a:r>
              <a:rPr lang="en-US">
                <a:solidFill>
                  <a:prstClr val="black"/>
                </a:solidFill>
                <a:latin typeface="Arial" panose="020B0604020202020204"/>
              </a:rPr>
              <a:t>and utilize dynamic admission control</a:t>
            </a:r>
          </a:p>
          <a:p>
            <a:pPr marL="742950" lvl="1" indent="-285750">
              <a:lnSpc>
                <a:spcPct val="150000"/>
              </a:lnSpc>
              <a:spcBef>
                <a:spcPts val="0"/>
              </a:spcBef>
              <a:defRPr/>
            </a:pPr>
            <a:r>
              <a:rPr lang="en-US" b="1">
                <a:solidFill>
                  <a:prstClr val="black"/>
                </a:solidFill>
                <a:latin typeface="Arial" panose="020B0604020202020204"/>
              </a:rPr>
              <a:t>Utilize Open Policy Agent to simplify</a:t>
            </a:r>
            <a:r>
              <a:rPr lang="en-US">
                <a:solidFill>
                  <a:prstClr val="black"/>
                </a:solidFill>
                <a:latin typeface="Arial" panose="020B0604020202020204"/>
              </a:rPr>
              <a:t> deployment and logic for rule sets.</a:t>
            </a:r>
          </a:p>
        </p:txBody>
      </p:sp>
    </p:spTree>
    <p:extLst>
      <p:ext uri="{BB962C8B-B14F-4D97-AF65-F5344CB8AC3E}">
        <p14:creationId xmlns:p14="http://schemas.microsoft.com/office/powerpoint/2010/main" val="269403962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126480" cy="498598"/>
          </a:xfrm>
        </p:spPr>
        <p:txBody>
          <a:bodyPr/>
          <a:lstStyle/>
          <a:p>
            <a:r>
              <a:rPr lang="en-US"/>
              <a:t>Q &amp; A</a:t>
            </a:r>
          </a:p>
        </p:txBody>
      </p:sp>
    </p:spTree>
    <p:extLst>
      <p:ext uri="{BB962C8B-B14F-4D97-AF65-F5344CB8AC3E}">
        <p14:creationId xmlns:p14="http://schemas.microsoft.com/office/powerpoint/2010/main" val="16675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#1</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3274743"/>
          </a:xfrm>
        </p:spPr>
        <p:txBody>
          <a:bodyPr/>
          <a:lstStyle/>
          <a:p>
            <a:r>
              <a:rPr lang="en-US"/>
              <a:t>Applying an Azure Firewall in front of the AKS cluster to limit egress traffic will help me prevent pods in a cluster from interacting with each other</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290644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#2</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Applying specific CIDR ranges to access the API server keeps the traffic between the API server and node pool private? </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838574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#3</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I can perform actions in the Azure Security Center to remediate recommendations?</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True?</a:t>
            </a:r>
          </a:p>
        </p:txBody>
      </p:sp>
    </p:spTree>
    <p:extLst>
      <p:ext uri="{BB962C8B-B14F-4D97-AF65-F5344CB8AC3E}">
        <p14:creationId xmlns:p14="http://schemas.microsoft.com/office/powerpoint/2010/main" val="337556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Governance + Security Overview</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419876"/>
          </a:xfrm>
        </p:spPr>
        <p:txBody>
          <a:bodyPr vert="horz" wrap="square" lIns="0" tIns="0" rIns="0" bIns="0" rtlCol="0" anchor="t">
            <a:spAutoFit/>
          </a:bodyPr>
          <a:lstStyle/>
          <a:p>
            <a:r>
              <a:rPr lang="en-CA">
                <a:cs typeface="Segoe UI"/>
              </a:rPr>
              <a:t>Roles + Responsibilities – Don’t just adopt what you are doing on-prem</a:t>
            </a:r>
          </a:p>
          <a:p>
            <a:r>
              <a:rPr lang="en-CA">
                <a:cs typeface="Segoe UI"/>
              </a:rPr>
              <a:t>Policy – Enterprise Control Plane</a:t>
            </a:r>
          </a:p>
          <a:p>
            <a:r>
              <a:rPr lang="en-CA">
                <a:cs typeface="Segoe UI"/>
              </a:rPr>
              <a:t>Security as Source Control – Treat Security like Code &amp; Infra as Code</a:t>
            </a:r>
          </a:p>
        </p:txBody>
      </p:sp>
    </p:spTree>
    <p:extLst>
      <p:ext uri="{BB962C8B-B14F-4D97-AF65-F5344CB8AC3E}">
        <p14:creationId xmlns:p14="http://schemas.microsoft.com/office/powerpoint/2010/main" val="1881867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277A2-6170-4959-904D-B18F1DC40635}"/>
              </a:ext>
            </a:extLst>
          </p:cNvPr>
          <p:cNvSpPr>
            <a:spLocks noGrp="1"/>
          </p:cNvSpPr>
          <p:nvPr>
            <p:ph type="title"/>
          </p:nvPr>
        </p:nvSpPr>
        <p:spPr/>
        <p:txBody>
          <a:bodyPr/>
          <a:lstStyle/>
          <a:p>
            <a:r>
              <a:rPr lang="en-US"/>
              <a:t>CSO Challenges</a:t>
            </a:r>
          </a:p>
        </p:txBody>
      </p:sp>
      <p:sp>
        <p:nvSpPr>
          <p:cNvPr id="4" name="Text Placeholder 3">
            <a:extLst>
              <a:ext uri="{FF2B5EF4-FFF2-40B4-BE49-F238E27FC236}">
                <a16:creationId xmlns:a16="http://schemas.microsoft.com/office/drawing/2014/main" id="{3B3FB12D-785E-4B2A-94FB-78EE8CFA401E}"/>
              </a:ext>
            </a:extLst>
          </p:cNvPr>
          <p:cNvSpPr>
            <a:spLocks noGrp="1"/>
          </p:cNvSpPr>
          <p:nvPr>
            <p:ph type="body" sz="quarter" idx="10"/>
          </p:nvPr>
        </p:nvSpPr>
        <p:spPr>
          <a:xfrm>
            <a:off x="586390" y="1434370"/>
            <a:ext cx="11018520" cy="4690515"/>
          </a:xfrm>
        </p:spPr>
        <p:txBody>
          <a:bodyPr/>
          <a:lstStyle/>
          <a:p>
            <a:r>
              <a:rPr lang="en-US"/>
              <a:t>Security is their biggest concern when it comes to their company container strategy</a:t>
            </a:r>
          </a:p>
          <a:p>
            <a:endParaRPr lang="en-US"/>
          </a:p>
          <a:p>
            <a:r>
              <a:rPr lang="en-US"/>
              <a:t>Traditional security controls do not apply in the Cloud Native world</a:t>
            </a:r>
          </a:p>
          <a:p>
            <a:pPr marL="457200" indent="-457200">
              <a:buFont typeface="Arial" panose="020B0604020202020204" pitchFamily="34" charset="0"/>
              <a:buChar char="•"/>
            </a:pPr>
            <a:r>
              <a:rPr lang="en-US" sz="2400"/>
              <a:t>Manual configuration and controls</a:t>
            </a:r>
          </a:p>
          <a:p>
            <a:pPr marL="457200" indent="-457200">
              <a:buFont typeface="Arial" panose="020B0604020202020204" pitchFamily="34" charset="0"/>
              <a:buChar char="•"/>
            </a:pPr>
            <a:r>
              <a:rPr lang="en-US" sz="2400"/>
              <a:t>Network security controls (firewalls &amp; IPS/IDS) fail to see container traffic </a:t>
            </a:r>
          </a:p>
          <a:p>
            <a:pPr marL="457200" indent="-457200">
              <a:buFont typeface="Arial" panose="020B0604020202020204" pitchFamily="34" charset="0"/>
              <a:buChar char="•"/>
            </a:pPr>
            <a:r>
              <a:rPr lang="en-US" sz="2400"/>
              <a:t>Reactive based security</a:t>
            </a:r>
          </a:p>
          <a:p>
            <a:endParaRPr lang="en-US"/>
          </a:p>
          <a:p>
            <a:r>
              <a:rPr lang="en-US"/>
              <a:t>We need to shift left and automate the security controls to withstand the container sprawl and their rate of churn.</a:t>
            </a:r>
          </a:p>
        </p:txBody>
      </p:sp>
    </p:spTree>
    <p:extLst>
      <p:ext uri="{BB962C8B-B14F-4D97-AF65-F5344CB8AC3E}">
        <p14:creationId xmlns:p14="http://schemas.microsoft.com/office/powerpoint/2010/main" val="19062074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a:xfrm>
            <a:off x="586740" y="167546"/>
            <a:ext cx="11018520" cy="553998"/>
          </a:xfrm>
        </p:spPr>
        <p:txBody>
          <a:bodyPr/>
          <a:lstStyle/>
          <a:p>
            <a:r>
              <a:rPr lang="en-US"/>
              <a:t>What do you need to consider?</a:t>
            </a:r>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853440" y="1409985"/>
            <a:ext cx="11018520" cy="4038029"/>
          </a:xfrm>
        </p:spPr>
        <p:txBody>
          <a:bodyPr/>
          <a:lstStyle/>
          <a:p>
            <a:r>
              <a:rPr lang="en-US" sz="3200"/>
              <a:t>Securing the CI/CD Pipeline (DevSecOps)</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Docker image build best practices</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Vulnerability detection</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Compliance (Docker CIS)</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Secret Management</a:t>
            </a:r>
          </a:p>
        </p:txBody>
      </p:sp>
    </p:spTree>
    <p:extLst>
      <p:ext uri="{BB962C8B-B14F-4D97-AF65-F5344CB8AC3E}">
        <p14:creationId xmlns:p14="http://schemas.microsoft.com/office/powerpoint/2010/main" val="6338094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a:xfrm>
            <a:off x="586740" y="167546"/>
            <a:ext cx="11018520" cy="553998"/>
          </a:xfrm>
        </p:spPr>
        <p:txBody>
          <a:bodyPr/>
          <a:lstStyle/>
          <a:p>
            <a:r>
              <a:rPr lang="en-US"/>
              <a:t>What do you need to consider?                        </a:t>
            </a:r>
            <a:r>
              <a:rPr lang="en-US" sz="2800"/>
              <a:t>(continued)</a:t>
            </a:r>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779129" y="985070"/>
            <a:ext cx="11018520" cy="5552289"/>
          </a:xfrm>
        </p:spPr>
        <p:txBody>
          <a:bodyPr vert="horz" wrap="square" lIns="0" tIns="0" rIns="0" bIns="0" rtlCol="0" anchor="t">
            <a:spAutoFit/>
          </a:bodyPr>
          <a:lstStyle/>
          <a:p>
            <a:r>
              <a:rPr lang="en-US" sz="3200"/>
              <a:t>Securing the Cluster</a:t>
            </a:r>
          </a:p>
          <a:p>
            <a:pPr marL="457200" indent="-457200">
              <a:buFont typeface="Arial" panose="020B0604020202020204" pitchFamily="34" charset="0"/>
              <a:buChar char="•"/>
            </a:pPr>
            <a:endParaRPr lang="en-US" sz="1000"/>
          </a:p>
          <a:p>
            <a:pPr marL="457200" indent="-457200">
              <a:buFont typeface="Arial" panose="020B0604020202020204" pitchFamily="34" charset="0"/>
              <a:buChar char="•"/>
            </a:pPr>
            <a:r>
              <a:rPr lang="en-US" sz="2400"/>
              <a:t>Pod security</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Node security</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Network security</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cs typeface="Segoe UI"/>
              </a:rPr>
              <a:t>Identity and RBAC</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cs typeface="Segoe UI"/>
              </a:rPr>
              <a:t>Cluster compliance (</a:t>
            </a:r>
            <a:r>
              <a:rPr lang="en-US" sz="2400" err="1">
                <a:cs typeface="Segoe UI"/>
              </a:rPr>
              <a:t>Kuberenetes</a:t>
            </a:r>
            <a:r>
              <a:rPr lang="en-US" sz="2400">
                <a:cs typeface="Segoe UI"/>
              </a:rPr>
              <a:t> CIS </a:t>
            </a:r>
            <a:r>
              <a:rPr lang="en-US" sz="2400" err="1">
                <a:cs typeface="Segoe UI"/>
              </a:rPr>
              <a:t>Bechmark</a:t>
            </a:r>
            <a:r>
              <a:rPr lang="en-US" sz="2400">
                <a:cs typeface="Segoe UI"/>
              </a:rPr>
              <a:t>, HIPPA, ISO 27001, etc.)</a:t>
            </a:r>
          </a:p>
          <a:p>
            <a:pPr marL="457200" indent="-457200">
              <a:buFont typeface="Arial" panose="020B0604020202020204" pitchFamily="34" charset="0"/>
              <a:buChar char="•"/>
            </a:pPr>
            <a:endParaRPr lang="en-US" sz="2400">
              <a:cs typeface="Segoe UI"/>
            </a:endParaRPr>
          </a:p>
          <a:p>
            <a:pPr marL="457200" indent="-457200">
              <a:buFont typeface="Arial" panose="020B0604020202020204" pitchFamily="34" charset="0"/>
              <a:buChar char="•"/>
            </a:pPr>
            <a:r>
              <a:rPr lang="en-US" sz="2400">
                <a:cs typeface="Segoe UI"/>
              </a:rPr>
              <a:t>Kubernetes Audit Logging</a:t>
            </a:r>
          </a:p>
        </p:txBody>
      </p:sp>
    </p:spTree>
    <p:extLst>
      <p:ext uri="{BB962C8B-B14F-4D97-AF65-F5344CB8AC3E}">
        <p14:creationId xmlns:p14="http://schemas.microsoft.com/office/powerpoint/2010/main" val="3708792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a:xfrm>
            <a:off x="586740" y="167546"/>
            <a:ext cx="11018520" cy="553998"/>
          </a:xfrm>
        </p:spPr>
        <p:txBody>
          <a:bodyPr/>
          <a:lstStyle/>
          <a:p>
            <a:r>
              <a:rPr lang="en-US"/>
              <a:t>What do you need to consider?                        </a:t>
            </a:r>
            <a:r>
              <a:rPr lang="en-US" sz="2800"/>
              <a:t>(continued)</a:t>
            </a:r>
            <a:endParaRPr lang="en-US"/>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873442" y="1548167"/>
            <a:ext cx="11018520" cy="3151632"/>
          </a:xfrm>
        </p:spPr>
        <p:txBody>
          <a:bodyPr/>
          <a:lstStyle/>
          <a:p>
            <a:r>
              <a:rPr lang="en-US" sz="3200"/>
              <a:t>Securing the Host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Vulnerability detection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Compliance (Linux CIS)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Host Runtime security</a:t>
            </a:r>
          </a:p>
        </p:txBody>
      </p:sp>
    </p:spTree>
    <p:extLst>
      <p:ext uri="{BB962C8B-B14F-4D97-AF65-F5344CB8AC3E}">
        <p14:creationId xmlns:p14="http://schemas.microsoft.com/office/powerpoint/2010/main" val="4839881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90-DB6D-4524-A94B-863A5790A7C0}"/>
              </a:ext>
            </a:extLst>
          </p:cNvPr>
          <p:cNvSpPr>
            <a:spLocks noGrp="1"/>
          </p:cNvSpPr>
          <p:nvPr>
            <p:ph type="title"/>
          </p:nvPr>
        </p:nvSpPr>
        <p:spPr>
          <a:xfrm>
            <a:off x="838200" y="365125"/>
            <a:ext cx="10515600" cy="1325563"/>
          </a:xfrm>
        </p:spPr>
        <p:txBody>
          <a:bodyPr>
            <a:normAutofit/>
          </a:bodyPr>
          <a:lstStyle/>
          <a:p>
            <a:r>
              <a:rPr lang="en-US"/>
              <a:t>What is Enterprise Control Plane (ECP)?</a:t>
            </a:r>
          </a:p>
        </p:txBody>
      </p:sp>
      <p:graphicFrame>
        <p:nvGraphicFramePr>
          <p:cNvPr id="5" name="Content Placeholder 2">
            <a:extLst>
              <a:ext uri="{FF2B5EF4-FFF2-40B4-BE49-F238E27FC236}">
                <a16:creationId xmlns:a16="http://schemas.microsoft.com/office/drawing/2014/main" id="{1D399B8F-A702-4625-AFD1-9843D49EAC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104520"/>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BDB0-B79D-452E-AF25-DF183CD7296F}"/>
              </a:ext>
            </a:extLst>
          </p:cNvPr>
          <p:cNvSpPr>
            <a:spLocks noGrp="1"/>
          </p:cNvSpPr>
          <p:nvPr>
            <p:ph type="title"/>
          </p:nvPr>
        </p:nvSpPr>
        <p:spPr/>
        <p:txBody>
          <a:bodyPr/>
          <a:lstStyle/>
          <a:p>
            <a:r>
              <a:rPr lang="en-US">
                <a:cs typeface="Calibri Light"/>
              </a:rPr>
              <a:t>Contoso Financial "Pain" Points </a:t>
            </a:r>
          </a:p>
        </p:txBody>
      </p:sp>
      <p:sp>
        <p:nvSpPr>
          <p:cNvPr id="3" name="Content Placeholder 2">
            <a:extLst>
              <a:ext uri="{FF2B5EF4-FFF2-40B4-BE49-F238E27FC236}">
                <a16:creationId xmlns:a16="http://schemas.microsoft.com/office/drawing/2014/main" id="{FB1C9A35-970F-47D3-A3A2-759E25DFEB57}"/>
              </a:ext>
            </a:extLst>
          </p:cNvPr>
          <p:cNvSpPr>
            <a:spLocks noGrp="1"/>
          </p:cNvSpPr>
          <p:nvPr>
            <p:ph idx="1"/>
          </p:nvPr>
        </p:nvSpPr>
        <p:spPr/>
        <p:txBody>
          <a:bodyPr vert="horz" lIns="91440" tIns="45720" rIns="91440" bIns="45720" rtlCol="0" anchor="t">
            <a:normAutofit/>
          </a:bodyPr>
          <a:lstStyle/>
          <a:p>
            <a:r>
              <a:rPr lang="en-US">
                <a:cs typeface="Calibri"/>
              </a:rPr>
              <a:t>Majority of IT operational tasks are not spent on moving business forward </a:t>
            </a:r>
          </a:p>
          <a:p>
            <a:r>
              <a:rPr lang="en-US">
                <a:cs typeface="Calibri"/>
              </a:rPr>
              <a:t>Engineering perceived as "blocker" by Business units</a:t>
            </a:r>
          </a:p>
        </p:txBody>
      </p:sp>
    </p:spTree>
    <p:extLst>
      <p:ext uri="{BB962C8B-B14F-4D97-AF65-F5344CB8AC3E}">
        <p14:creationId xmlns:p14="http://schemas.microsoft.com/office/powerpoint/2010/main" val="164490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Agenda</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956468"/>
          </a:xfrm>
        </p:spPr>
        <p:txBody>
          <a:bodyPr vert="horz" wrap="square" lIns="0" tIns="0" rIns="0" bIns="0" rtlCol="0" anchor="t">
            <a:spAutoFit/>
          </a:bodyPr>
          <a:lstStyle/>
          <a:p>
            <a:r>
              <a:rPr lang="en-GB">
                <a:cs typeface="Segoe UI"/>
              </a:rPr>
              <a:t>Day 1</a:t>
            </a:r>
          </a:p>
          <a:p>
            <a:pPr lvl="1"/>
            <a:r>
              <a:rPr lang="en-GB">
                <a:cs typeface="Segoe UI"/>
              </a:rPr>
              <a:t>Introductions &amp; Goal Setting</a:t>
            </a:r>
          </a:p>
          <a:p>
            <a:pPr lvl="1"/>
            <a:r>
              <a:rPr lang="en-GB">
                <a:cs typeface="Segoe UI"/>
              </a:rPr>
              <a:t>Customer Scenario</a:t>
            </a:r>
          </a:p>
          <a:p>
            <a:pPr lvl="1"/>
            <a:r>
              <a:rPr lang="en-GB">
                <a:cs typeface="Segoe UI"/>
              </a:rPr>
              <a:t>Governance + Security Overview</a:t>
            </a:r>
          </a:p>
          <a:p>
            <a:pPr lvl="1"/>
            <a:r>
              <a:rPr lang="en-GB">
                <a:cs typeface="Segoe UI"/>
              </a:rPr>
              <a:t>Cluster Design</a:t>
            </a:r>
          </a:p>
          <a:p>
            <a:pPr lvl="1"/>
            <a:r>
              <a:rPr lang="en-GB">
                <a:cs typeface="Segoe UI"/>
              </a:rPr>
              <a:t>Cluster Pre-Provisioning</a:t>
            </a:r>
          </a:p>
          <a:p>
            <a:pPr lvl="1"/>
            <a:r>
              <a:rPr lang="en-GB">
                <a:cs typeface="Segoe UI"/>
              </a:rPr>
              <a:t>AKS Governance + Security Setup</a:t>
            </a:r>
          </a:p>
          <a:p>
            <a:pPr lvl="1"/>
            <a:r>
              <a:rPr lang="en-GB">
                <a:cs typeface="Segoe UI"/>
              </a:rPr>
              <a:t>Cluster Provisioning</a:t>
            </a:r>
          </a:p>
          <a:p>
            <a:pPr lvl="1"/>
            <a:r>
              <a:rPr lang="en-GB">
                <a:cs typeface="Segoe UI"/>
              </a:rPr>
              <a:t>Cluster Post-Provisioning</a:t>
            </a:r>
          </a:p>
          <a:p>
            <a:pPr lvl="1"/>
            <a:r>
              <a:rPr lang="en-GB">
                <a:cs typeface="Segoe UI"/>
              </a:rPr>
              <a:t>Cost Governance</a:t>
            </a:r>
          </a:p>
        </p:txBody>
      </p:sp>
    </p:spTree>
    <p:extLst>
      <p:ext uri="{BB962C8B-B14F-4D97-AF65-F5344CB8AC3E}">
        <p14:creationId xmlns:p14="http://schemas.microsoft.com/office/powerpoint/2010/main" val="442258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a:xfrm>
            <a:off x="838200" y="365125"/>
            <a:ext cx="10515600" cy="1325563"/>
          </a:xfrm>
        </p:spPr>
        <p:txBody>
          <a:bodyPr>
            <a:normAutofit/>
          </a:bodyPr>
          <a:lstStyle/>
          <a:p>
            <a:r>
              <a:rPr lang="en-US"/>
              <a:t>Why Enterprise Control Plane (ECP)?</a:t>
            </a:r>
          </a:p>
        </p:txBody>
      </p:sp>
      <p:graphicFrame>
        <p:nvGraphicFramePr>
          <p:cNvPr id="38" name="Content Placeholder 2">
            <a:extLst>
              <a:ext uri="{FF2B5EF4-FFF2-40B4-BE49-F238E27FC236}">
                <a16:creationId xmlns:a16="http://schemas.microsoft.com/office/drawing/2014/main" id="{DA91CE8A-2EE8-4783-AD26-F3A58F06AB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524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a:latin typeface="Segoe UI Semibold (Headings)"/>
              </a:rPr>
              <a:t>Enterprise Control Plane Architecture</a:t>
            </a:r>
          </a:p>
        </p:txBody>
      </p:sp>
      <p:sp>
        <p:nvSpPr>
          <p:cNvPr id="39" name="Rectangle 38">
            <a:extLst>
              <a:ext uri="{FF2B5EF4-FFF2-40B4-BE49-F238E27FC236}">
                <a16:creationId xmlns:a16="http://schemas.microsoft.com/office/drawing/2014/main" id="{2AD195B2-E646-497D-9CD1-239E99B47044}"/>
              </a:ext>
            </a:extLst>
          </p:cNvPr>
          <p:cNvSpPr/>
          <p:nvPr/>
        </p:nvSpPr>
        <p:spPr>
          <a:xfrm>
            <a:off x="458933" y="2061399"/>
            <a:ext cx="2424301" cy="3056488"/>
          </a:xfrm>
          <a:prstGeom prst="rect">
            <a:avLst/>
          </a:prstGeom>
        </p:spPr>
        <p:txBody>
          <a:bodyPr wrap="square" lIns="0">
            <a:spAutoFit/>
          </a:bodyPr>
          <a:lstStyle/>
          <a:p>
            <a:pPr marL="224097" indent="-224097" defTabSz="914225">
              <a:lnSpc>
                <a:spcPct val="90000"/>
              </a:lnSpc>
              <a:spcAft>
                <a:spcPts val="2353"/>
              </a:spcAft>
              <a:buFont typeface="+mj-lt"/>
              <a:buAutoNum type="arabicPeriod"/>
              <a:defRPr/>
            </a:pPr>
            <a:r>
              <a:rPr lang="en-US" sz="1568">
                <a:solidFill>
                  <a:srgbClr val="0078D7"/>
                </a:solidFill>
                <a:latin typeface="Segoe UI Semibold"/>
                <a:ea typeface="Times New Roman" panose="02020603050405020304" pitchFamily="18" charset="0"/>
                <a:cs typeface="Segoe UI" panose="020B0502040204020203" pitchFamily="34" charset="0"/>
              </a:rPr>
              <a:t>Environment factory</a:t>
            </a:r>
            <a:br>
              <a:rPr lang="en-US" sz="1568">
                <a:solidFill>
                  <a:srgbClr val="0078D7"/>
                </a:solidFill>
                <a:latin typeface="Segoe UI Semibold"/>
                <a:ea typeface="Times New Roman" panose="02020603050405020304" pitchFamily="18" charset="0"/>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Policy-based control</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Real-time enforcement, compliance assessment and remediation at scale </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Resource visibility</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Query, explore &amp; analyze cloud resources at scale</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6" name="TextBox 45">
            <a:extLst>
              <a:ext uri="{FF2B5EF4-FFF2-40B4-BE49-F238E27FC236}">
                <a16:creationId xmlns:a16="http://schemas.microsoft.com/office/drawing/2014/main" id="{F4FF98AC-63BF-4080-B8A8-EF7F6297C57E}"/>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Providing control over the cloud environment, without sacrificing developer agility</a:t>
            </a:r>
          </a:p>
        </p:txBody>
      </p:sp>
      <p:grpSp>
        <p:nvGrpSpPr>
          <p:cNvPr id="8" name="Group 7">
            <a:extLst>
              <a:ext uri="{FF2B5EF4-FFF2-40B4-BE49-F238E27FC236}">
                <a16:creationId xmlns:a16="http://schemas.microsoft.com/office/drawing/2014/main" id="{EE388509-3452-462C-830F-732714263D3E}"/>
              </a:ext>
            </a:extLst>
          </p:cNvPr>
          <p:cNvGrpSpPr/>
          <p:nvPr/>
        </p:nvGrpSpPr>
        <p:grpSpPr>
          <a:xfrm>
            <a:off x="3673166" y="2061398"/>
            <a:ext cx="7583782" cy="4055062"/>
            <a:chOff x="3746819" y="2102237"/>
            <a:chExt cx="7735853" cy="4136374"/>
          </a:xfrm>
        </p:grpSpPr>
        <p:grpSp>
          <p:nvGrpSpPr>
            <p:cNvPr id="56" name="Group 55">
              <a:extLst>
                <a:ext uri="{FF2B5EF4-FFF2-40B4-BE49-F238E27FC236}">
                  <a16:creationId xmlns:a16="http://schemas.microsoft.com/office/drawing/2014/main" id="{F9EF531B-C7FF-4CE3-8770-B889B21A1E0F}"/>
                </a:ext>
              </a:extLst>
            </p:cNvPr>
            <p:cNvGrpSpPr/>
            <p:nvPr/>
          </p:nvGrpSpPr>
          <p:grpSpPr>
            <a:xfrm>
              <a:off x="3746819" y="2102237"/>
              <a:ext cx="7735853" cy="4136374"/>
              <a:chOff x="3824877" y="2102237"/>
              <a:chExt cx="7735853" cy="4136374"/>
            </a:xfrm>
          </p:grpSpPr>
          <p:sp>
            <p:nvSpPr>
              <p:cNvPr id="47" name="Rectangle 46">
                <a:extLst>
                  <a:ext uri="{FF2B5EF4-FFF2-40B4-BE49-F238E27FC236}">
                    <a16:creationId xmlns:a16="http://schemas.microsoft.com/office/drawing/2014/main" id="{F50C38F1-5566-4A4A-8C11-F2B3643FCA15}"/>
                  </a:ext>
                </a:extLst>
              </p:cNvPr>
              <p:cNvSpPr/>
              <p:nvPr/>
            </p:nvSpPr>
            <p:spPr>
              <a:xfrm>
                <a:off x="3824877" y="3982274"/>
                <a:ext cx="7613933" cy="108993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nvGrpSpPr>
              <p:cNvPr id="5" name="Group 4">
                <a:extLst>
                  <a:ext uri="{FF2B5EF4-FFF2-40B4-BE49-F238E27FC236}">
                    <a16:creationId xmlns:a16="http://schemas.microsoft.com/office/drawing/2014/main" id="{A6BF1EF4-494F-40AA-B8A1-08C5E1AB836B}"/>
                  </a:ext>
                </a:extLst>
              </p:cNvPr>
              <p:cNvGrpSpPr/>
              <p:nvPr/>
            </p:nvGrpSpPr>
            <p:grpSpPr>
              <a:xfrm>
                <a:off x="4630287" y="5150647"/>
                <a:ext cx="6389601" cy="1087964"/>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Network</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AF68A-6D6E-458F-B0A2-BB0993C7DACD}"/>
                    </a:ext>
                  </a:extLst>
                </p:cNvPr>
                <p:cNvCxnSpPr>
                  <a:cxnSpLocks/>
                </p:cNvCxnSpPr>
                <p:nvPr/>
              </p:nvCxnSpPr>
              <p:spPr>
                <a:xfrm rot="5400000">
                  <a:off x="8028111" y="5498437"/>
                  <a:ext cx="0" cy="500283"/>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8082624" y="2107390"/>
                <a:ext cx="1412797"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629912" y="2107390"/>
                <a:ext cx="72175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68504" y="2107390"/>
                <a:ext cx="970306"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632772" y="3432599"/>
                <a:ext cx="0" cy="50100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767119" y="3391439"/>
                <a:ext cx="3671691"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632773" y="3541415"/>
                <a:ext cx="592702"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4839896" y="3982021"/>
                <a:ext cx="5628608" cy="1090188"/>
                <a:chOff x="3909041" y="3379641"/>
                <a:chExt cx="7142209"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909041" y="3379641"/>
                  <a:ext cx="7142209"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FFFFFF"/>
                    </a:soli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542020" cy="3466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4262451" y="3570899"/>
                  <a:ext cx="6480416" cy="3273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72">
                      <a:solidFill>
                        <a:srgbClr val="000000"/>
                      </a:solidFill>
                      <a:latin typeface="Segoe UI Semibold"/>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02684" y="3982019"/>
                <a:ext cx="950652" cy="10901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0953657" y="3707313"/>
                <a:ext cx="607073"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0952494" y="3615429"/>
                <a:ext cx="0" cy="354393"/>
              </a:xfrm>
              <a:prstGeom prst="line">
                <a:avLst/>
              </a:prstGeom>
              <a:ln w="19050">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903E56-8F35-4D39-8F06-AE6A7C9233C9}"/>
                  </a:ext>
                </a:extLst>
              </p:cNvPr>
              <p:cNvGrpSpPr/>
              <p:nvPr/>
            </p:nvGrpSpPr>
            <p:grpSpPr>
              <a:xfrm>
                <a:off x="4614256" y="2102237"/>
                <a:ext cx="3265613" cy="1702115"/>
                <a:chOff x="4585758" y="1812869"/>
                <a:chExt cx="3278466" cy="1702115"/>
              </a:xfrm>
            </p:grpSpPr>
            <p:sp>
              <p:nvSpPr>
                <p:cNvPr id="27" name="Double Brace 26">
                  <a:extLst>
                    <a:ext uri="{FF2B5EF4-FFF2-40B4-BE49-F238E27FC236}">
                      <a16:creationId xmlns:a16="http://schemas.microsoft.com/office/drawing/2014/main" id="{132A0C2D-149D-470D-8733-B0CAF08DF789}"/>
                    </a:ext>
                  </a:extLst>
                </p:cNvPr>
                <p:cNvSpPr/>
                <p:nvPr/>
              </p:nvSpPr>
              <p:spPr>
                <a:xfrm>
                  <a:off x="4585758" y="1812869"/>
                  <a:ext cx="3278466" cy="1697665"/>
                </a:xfrm>
                <a:prstGeom prst="bracePair">
                  <a:avLst/>
                </a:prstGeom>
                <a:noFill/>
                <a:ln w="19050" cap="flat" cmpd="sng" algn="ctr">
                  <a:solidFill>
                    <a:schemeClr val="accent2"/>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49" name="Group 48">
                  <a:extLst>
                    <a:ext uri="{FF2B5EF4-FFF2-40B4-BE49-F238E27FC236}">
                      <a16:creationId xmlns:a16="http://schemas.microsoft.com/office/drawing/2014/main" id="{5EF736C7-A277-4D90-81EA-990F59A76D9C}"/>
                    </a:ext>
                  </a:extLst>
                </p:cNvPr>
                <p:cNvGrpSpPr/>
                <p:nvPr/>
              </p:nvGrpSpPr>
              <p:grpSpPr>
                <a:xfrm>
                  <a:off x="4995774" y="1818022"/>
                  <a:ext cx="2459208" cy="1171863"/>
                  <a:chOff x="4995774" y="1818022"/>
                  <a:chExt cx="2459208" cy="1171863"/>
                </a:xfrm>
              </p:grpSpPr>
              <p:sp>
                <p:nvSpPr>
                  <p:cNvPr id="24" name="Rectangle 23">
                    <a:extLst>
                      <a:ext uri="{FF2B5EF4-FFF2-40B4-BE49-F238E27FC236}">
                        <a16:creationId xmlns:a16="http://schemas.microsoft.com/office/drawing/2014/main" id="{ED677177-FB10-4E19-A4ED-7F3A1BD0AE19}"/>
                      </a:ext>
                    </a:extLst>
                  </p:cNvPr>
                  <p:cNvSpPr/>
                  <p:nvPr/>
                </p:nvSpPr>
                <p:spPr bwMode="auto">
                  <a:xfrm>
                    <a:off x="5832178"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995774"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668581"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ARM Templates</a:t>
                    </a:r>
                  </a:p>
                </p:txBody>
              </p:sp>
            </p:grpSp>
            <p:sp>
              <p:nvSpPr>
                <p:cNvPr id="41" name="Rectangle 40">
                  <a:extLst>
                    <a:ext uri="{FF2B5EF4-FFF2-40B4-BE49-F238E27FC236}">
                      <a16:creationId xmlns:a16="http://schemas.microsoft.com/office/drawing/2014/main" id="{01CEA414-0691-498D-AF5F-839E0CE30716}"/>
                    </a:ext>
                  </a:extLst>
                </p:cNvPr>
                <p:cNvSpPr/>
                <p:nvPr/>
              </p:nvSpPr>
              <p:spPr bwMode="auto">
                <a:xfrm rot="5400000">
                  <a:off x="6122593" y="2182617"/>
                  <a:ext cx="205547" cy="24591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3837999" y="3982018"/>
                <a:ext cx="999315" cy="1095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Blueprints</a:t>
                </a:r>
              </a:p>
            </p:txBody>
          </p:sp>
          <p:grpSp>
            <p:nvGrpSpPr>
              <p:cNvPr id="52" name="Group 51">
                <a:extLst>
                  <a:ext uri="{FF2B5EF4-FFF2-40B4-BE49-F238E27FC236}">
                    <a16:creationId xmlns:a16="http://schemas.microsoft.com/office/drawing/2014/main" id="{53770DD2-002B-41C2-A8AA-0E27364B4FB9}"/>
                  </a:ext>
                </a:extLst>
              </p:cNvPr>
              <p:cNvGrpSpPr/>
              <p:nvPr/>
            </p:nvGrpSpPr>
            <p:grpSpPr>
              <a:xfrm>
                <a:off x="3912242" y="2939970"/>
                <a:ext cx="642291" cy="961107"/>
                <a:chOff x="3659038" y="2480336"/>
                <a:chExt cx="866762" cy="1131374"/>
              </a:xfrm>
            </p:grpSpPr>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3659038" y="2480336"/>
                  <a:ext cx="0" cy="113137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3659038" y="2480336"/>
                  <a:ext cx="866762"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45" name="Picture 44" descr="A close up of a logo&#10;&#10;Description generated with high confidence">
              <a:extLst>
                <a:ext uri="{FF2B5EF4-FFF2-40B4-BE49-F238E27FC236}">
                  <a16:creationId xmlns:a16="http://schemas.microsoft.com/office/drawing/2014/main" id="{10F2A8AE-590C-40E8-B7AF-CF600BF38BF2}"/>
                </a:ext>
              </a:extLst>
            </p:cNvPr>
            <p:cNvPicPr>
              <a:picLocks noChangeAspect="1"/>
            </p:cNvPicPr>
            <p:nvPr/>
          </p:nvPicPr>
          <p:blipFill>
            <a:blip r:embed="rId4"/>
            <a:stretch>
              <a:fillRect/>
            </a:stretch>
          </p:blipFill>
          <p:spPr>
            <a:xfrm>
              <a:off x="6700165" y="4210974"/>
              <a:ext cx="244156" cy="244156"/>
            </a:xfrm>
            <a:prstGeom prst="rect">
              <a:avLst/>
            </a:prstGeom>
          </p:spPr>
        </p:pic>
        <p:pic>
          <p:nvPicPr>
            <p:cNvPr id="51" name="Picture 2">
              <a:extLst>
                <a:ext uri="{FF2B5EF4-FFF2-40B4-BE49-F238E27FC236}">
                  <a16:creationId xmlns:a16="http://schemas.microsoft.com/office/drawing/2014/main" id="{3101CCB2-C5FE-4FE7-A9AF-2CE43F816B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7406" y="4681994"/>
              <a:ext cx="232614" cy="232614"/>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7D7BFE6-B1C4-4030-A88D-ADC7C765F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8728" y="4611628"/>
              <a:ext cx="276870" cy="2768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E496E345-E543-4F4D-A0BC-F939DF25E7A5}"/>
                </a:ext>
              </a:extLst>
            </p:cNvPr>
            <p:cNvPicPr>
              <a:picLocks noChangeAspect="1"/>
            </p:cNvPicPr>
            <p:nvPr/>
          </p:nvPicPr>
          <p:blipFill>
            <a:blip r:embed="rId8"/>
            <a:stretch>
              <a:fillRect/>
            </a:stretch>
          </p:blipFill>
          <p:spPr>
            <a:xfrm flipH="1">
              <a:off x="5232172" y="3357329"/>
              <a:ext cx="152683" cy="152683"/>
            </a:xfrm>
            <a:prstGeom prst="rect">
              <a:avLst/>
            </a:prstGeom>
          </p:spPr>
        </p:pic>
      </p:grpSp>
      <p:sp>
        <p:nvSpPr>
          <p:cNvPr id="15" name="Rectangle 14">
            <a:extLst>
              <a:ext uri="{FF2B5EF4-FFF2-40B4-BE49-F238E27FC236}">
                <a16:creationId xmlns:a16="http://schemas.microsoft.com/office/drawing/2014/main" id="{6E1E5B35-2FEB-47B2-A980-8E46879093E0}"/>
              </a:ext>
            </a:extLst>
          </p:cNvPr>
          <p:cNvSpPr/>
          <p:nvPr/>
        </p:nvSpPr>
        <p:spPr bwMode="auto">
          <a:xfrm>
            <a:off x="4847405" y="3242557"/>
            <a:ext cx="2401394" cy="2564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000000"/>
                </a:solidFill>
                <a:latin typeface="Segoe UI Semibold"/>
                <a:ea typeface="Segoe UI" pitchFamily="34" charset="0"/>
                <a:cs typeface="Segoe UI" pitchFamily="34" charset="0"/>
              </a:rPr>
              <a:t>Management Groups</a:t>
            </a:r>
          </a:p>
        </p:txBody>
      </p:sp>
    </p:spTree>
    <p:extLst>
      <p:ext uri="{BB962C8B-B14F-4D97-AF65-F5344CB8AC3E}">
        <p14:creationId xmlns:p14="http://schemas.microsoft.com/office/powerpoint/2010/main" val="182250893"/>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Compliance</a:t>
            </a:r>
          </a:p>
        </p:txBody>
      </p:sp>
      <p:pic>
        <p:nvPicPr>
          <p:cNvPr id="9" name="Picture 8">
            <a:extLst>
              <a:ext uri="{FF2B5EF4-FFF2-40B4-BE49-F238E27FC236}">
                <a16:creationId xmlns:a16="http://schemas.microsoft.com/office/drawing/2014/main" id="{3BDBE899-C7F1-4D73-92A4-67F3D6E8913D}"/>
              </a:ext>
            </a:extLst>
          </p:cNvPr>
          <p:cNvPicPr>
            <a:picLocks noChangeAspect="1"/>
          </p:cNvPicPr>
          <p:nvPr/>
        </p:nvPicPr>
        <p:blipFill>
          <a:blip r:embed="rId2"/>
          <a:stretch>
            <a:fillRect/>
          </a:stretch>
        </p:blipFill>
        <p:spPr>
          <a:xfrm>
            <a:off x="1871791" y="2371085"/>
            <a:ext cx="6429496" cy="4111013"/>
          </a:xfrm>
          <a:prstGeom prst="rect">
            <a:avLst/>
          </a:prstGeom>
          <a:effectLst>
            <a:outerShdw blurRad="50800" dist="38100" dir="8100000" algn="tr" rotWithShape="0">
              <a:prstClr val="black">
                <a:alpha val="40000"/>
              </a:prstClr>
            </a:outerShdw>
          </a:effectLst>
        </p:spPr>
      </p:pic>
      <p:sp>
        <p:nvSpPr>
          <p:cNvPr id="10" name="Oval 9">
            <a:extLst>
              <a:ext uri="{FF2B5EF4-FFF2-40B4-BE49-F238E27FC236}">
                <a16:creationId xmlns:a16="http://schemas.microsoft.com/office/drawing/2014/main" id="{62EC7A15-DEF1-4788-A807-90FB6B80DE72}"/>
              </a:ext>
            </a:extLst>
          </p:cNvPr>
          <p:cNvSpPr/>
          <p:nvPr/>
        </p:nvSpPr>
        <p:spPr>
          <a:xfrm>
            <a:off x="5726052" y="2774145"/>
            <a:ext cx="766354" cy="2873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8843016-C9A3-420A-9128-4A70FFCA1B3B}"/>
              </a:ext>
            </a:extLst>
          </p:cNvPr>
          <p:cNvSpPr txBox="1"/>
          <p:nvPr/>
        </p:nvSpPr>
        <p:spPr>
          <a:xfrm>
            <a:off x="6849843" y="1262743"/>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Clear indicator how many Production Subscriptions are </a:t>
            </a:r>
            <a:r>
              <a:rPr lang="en-US">
                <a:latin typeface="Calibri" panose="020F0502020204030204"/>
              </a:rPr>
              <a:t>BMOcompliant</a:t>
            </a:r>
            <a:r>
              <a:rPr kumimoji="0" lang="en-US" sz="1800" b="0" i="0" u="none" strike="noStrike" kern="1200" cap="none" spc="0" normalizeH="0" baseline="0" noProof="0">
                <a:ln>
                  <a:noFill/>
                </a:ln>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73FB5EF-B050-49B3-97A0-D6155983B83D}"/>
              </a:ext>
            </a:extLst>
          </p:cNvPr>
          <p:cNvCxnSpPr>
            <a:cxnSpLocks/>
            <a:stCxn id="10" idx="0"/>
            <a:endCxn id="11" idx="1"/>
          </p:cNvCxnSpPr>
          <p:nvPr/>
        </p:nvCxnSpPr>
        <p:spPr>
          <a:xfrm flipV="1">
            <a:off x="6109229" y="1585909"/>
            <a:ext cx="740614" cy="1188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4291CC-B5BB-4C20-94C7-8CF7FF61BE32}"/>
              </a:ext>
            </a:extLst>
          </p:cNvPr>
          <p:cNvSpPr txBox="1"/>
          <p:nvPr/>
        </p:nvSpPr>
        <p:spPr>
          <a:xfrm>
            <a:off x="455995" y="1364274"/>
            <a:ext cx="4078570" cy="64633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Overall # of Security Controls adhered to across all deployments.</a:t>
            </a:r>
          </a:p>
        </p:txBody>
      </p:sp>
      <p:sp>
        <p:nvSpPr>
          <p:cNvPr id="14" name="Oval 13">
            <a:extLst>
              <a:ext uri="{FF2B5EF4-FFF2-40B4-BE49-F238E27FC236}">
                <a16:creationId xmlns:a16="http://schemas.microsoft.com/office/drawing/2014/main" id="{D6088109-CE51-4505-9018-8215E1C1FA12}"/>
              </a:ext>
            </a:extLst>
          </p:cNvPr>
          <p:cNvSpPr/>
          <p:nvPr/>
        </p:nvSpPr>
        <p:spPr>
          <a:xfrm>
            <a:off x="2219528" y="2893884"/>
            <a:ext cx="106183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3EC95B6-2E8C-4A85-AA4C-4A830B640E05}"/>
              </a:ext>
            </a:extLst>
          </p:cNvPr>
          <p:cNvCxnSpPr>
            <a:cxnSpLocks/>
            <a:stCxn id="14" idx="0"/>
          </p:cNvCxnSpPr>
          <p:nvPr/>
        </p:nvCxnSpPr>
        <p:spPr>
          <a:xfrm flipV="1">
            <a:off x="2750446" y="1626961"/>
            <a:ext cx="807857" cy="1266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7287113-31A3-4853-8927-1D4C6AE6393A}"/>
              </a:ext>
            </a:extLst>
          </p:cNvPr>
          <p:cNvSpPr/>
          <p:nvPr/>
        </p:nvSpPr>
        <p:spPr>
          <a:xfrm>
            <a:off x="1795102" y="4732991"/>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5061097-4FF8-441D-80D7-DF7C89780A48}"/>
              </a:ext>
            </a:extLst>
          </p:cNvPr>
          <p:cNvCxnSpPr>
            <a:cxnSpLocks/>
          </p:cNvCxnSpPr>
          <p:nvPr/>
        </p:nvCxnSpPr>
        <p:spPr>
          <a:xfrm flipV="1">
            <a:off x="3018408" y="3873052"/>
            <a:ext cx="4891596" cy="1004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4D974-F05F-432E-B758-24976D47A690}"/>
              </a:ext>
            </a:extLst>
          </p:cNvPr>
          <p:cNvSpPr txBox="1"/>
          <p:nvPr/>
        </p:nvSpPr>
        <p:spPr>
          <a:xfrm>
            <a:off x="7910004" y="3429000"/>
            <a:ext cx="4078570" cy="646331"/>
          </a:xfrm>
          <a:prstGeom prst="rect">
            <a:avLst/>
          </a:prstGeom>
          <a:solidFill>
            <a:schemeClr val="bg1">
              <a:lumMod val="95000"/>
            </a:schemeClr>
          </a:solidFill>
        </p:spPr>
        <p:txBody>
          <a:bodyPr wrap="square" rtlCol="0" anchor="t">
            <a:spAutoFit/>
          </a:bodyPr>
          <a:lstStyle/>
          <a:p>
            <a:pPr>
              <a:defRPr/>
            </a:pPr>
            <a:r>
              <a:rPr kumimoji="0" lang="en-US" sz="1800" b="0" i="0" u="none" strike="noStrike" kern="1200" cap="none" spc="0" normalizeH="0" baseline="0" noProof="0">
                <a:ln>
                  <a:noFill/>
                </a:ln>
                <a:effectLst/>
                <a:uLnTx/>
                <a:uFillTx/>
                <a:latin typeface="Calibri" panose="020F0502020204030204"/>
                <a:ea typeface="+mn-ea"/>
                <a:cs typeface="+mn-cs"/>
              </a:rPr>
              <a:t>Resource Count where security posture is no longer safe for</a:t>
            </a:r>
            <a:r>
              <a:rPr lang="en-US">
                <a:latin typeface="Calibri" panose="020F0502020204030204"/>
              </a:rPr>
              <a:t> BMO</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49155F1-8524-4FD5-8B12-BD2888B88D52}"/>
              </a:ext>
            </a:extLst>
          </p:cNvPr>
          <p:cNvSpPr txBox="1"/>
          <p:nvPr/>
        </p:nvSpPr>
        <p:spPr>
          <a:xfrm>
            <a:off x="7910004" y="5210775"/>
            <a:ext cx="4078570" cy="646331"/>
          </a:xfrm>
          <a:prstGeom prst="rect">
            <a:avLst/>
          </a:prstGeom>
          <a:solidFill>
            <a:schemeClr val="bg1">
              <a:lumMod val="95000"/>
            </a:schemeClr>
          </a:solidFill>
        </p:spPr>
        <p:txBody>
          <a:bodyPr wrap="square" rtlCol="0" anchor="t">
            <a:spAutoFit/>
          </a:bodyPr>
          <a:lstStyle/>
          <a:p>
            <a:pPr>
              <a:defRPr/>
            </a:pPr>
            <a:r>
              <a:rPr lang="en-US">
                <a:latin typeface="Calibri" panose="020F0502020204030204"/>
              </a:rPr>
              <a:t>BMO Resource</a:t>
            </a:r>
            <a:r>
              <a:rPr kumimoji="0" lang="en-US" sz="1800" b="0" i="0" u="none" strike="noStrike" kern="1200" cap="none" spc="0" normalizeH="0" baseline="0" noProof="0">
                <a:ln>
                  <a:noFill/>
                </a:ln>
                <a:effectLst/>
                <a:uLnTx/>
                <a:uFillTx/>
                <a:latin typeface="Calibri" panose="020F0502020204030204"/>
                <a:ea typeface="+mn-ea"/>
                <a:cs typeface="+mn-cs"/>
              </a:rPr>
              <a:t> Count actively attacked with low, medium or high severity.</a:t>
            </a:r>
          </a:p>
        </p:txBody>
      </p:sp>
      <p:cxnSp>
        <p:nvCxnSpPr>
          <p:cNvPr id="20" name="Straight Connector 19">
            <a:extLst>
              <a:ext uri="{FF2B5EF4-FFF2-40B4-BE49-F238E27FC236}">
                <a16:creationId xmlns:a16="http://schemas.microsoft.com/office/drawing/2014/main" id="{D1F53121-5782-42DB-B5F2-8588C24A0B8D}"/>
              </a:ext>
            </a:extLst>
          </p:cNvPr>
          <p:cNvCxnSpPr>
            <a:cxnSpLocks/>
          </p:cNvCxnSpPr>
          <p:nvPr/>
        </p:nvCxnSpPr>
        <p:spPr>
          <a:xfrm flipV="1">
            <a:off x="2750446" y="5450835"/>
            <a:ext cx="5042809" cy="768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99D9E0-6A86-40C8-B3DA-5F746254BC1E}"/>
              </a:ext>
            </a:extLst>
          </p:cNvPr>
          <p:cNvSpPr/>
          <p:nvPr/>
        </p:nvSpPr>
        <p:spPr>
          <a:xfrm>
            <a:off x="1738865" y="6169453"/>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30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F9FE9A-CAF6-4C15-99CD-C307B68D8E61}"/>
              </a:ext>
            </a:extLst>
          </p:cNvPr>
          <p:cNvSpPr>
            <a:spLocks noGrp="1"/>
          </p:cNvSpPr>
          <p:nvPr>
            <p:ph type="title"/>
          </p:nvPr>
        </p:nvSpPr>
        <p:spPr>
          <a:xfrm>
            <a:off x="442765" y="226857"/>
            <a:ext cx="11306469" cy="403137"/>
          </a:xfrm>
        </p:spPr>
        <p:txBody>
          <a:bodyPr/>
          <a:lstStyle/>
          <a:p>
            <a:r>
              <a:rPr lang="en-US"/>
              <a:t>Introducing Microsoft Azure Sentinel</a:t>
            </a:r>
          </a:p>
        </p:txBody>
      </p:sp>
      <p:sp>
        <p:nvSpPr>
          <p:cNvPr id="9" name="Oval 8">
            <a:extLst>
              <a:ext uri="{FF2B5EF4-FFF2-40B4-BE49-F238E27FC236}">
                <a16:creationId xmlns:a16="http://schemas.microsoft.com/office/drawing/2014/main" id="{0C50EB89-E72E-44C0-B13C-66E047BF4ACA}"/>
              </a:ext>
            </a:extLst>
          </p:cNvPr>
          <p:cNvSpPr/>
          <p:nvPr/>
        </p:nvSpPr>
        <p:spPr bwMode="auto">
          <a:xfrm>
            <a:off x="6280150" y="1082821"/>
            <a:ext cx="5184115" cy="518560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11" name="Oval 10">
            <a:extLst>
              <a:ext uri="{FF2B5EF4-FFF2-40B4-BE49-F238E27FC236}">
                <a16:creationId xmlns:a16="http://schemas.microsoft.com/office/drawing/2014/main" id="{D6CEF3D9-0C9E-4963-B471-F51753E65190}"/>
              </a:ext>
            </a:extLst>
          </p:cNvPr>
          <p:cNvSpPr/>
          <p:nvPr/>
        </p:nvSpPr>
        <p:spPr bwMode="auto">
          <a:xfrm>
            <a:off x="7875182" y="2697479"/>
            <a:ext cx="1994051" cy="1956292"/>
          </a:xfrm>
          <a:prstGeom prst="ellipse">
            <a:avLst/>
          </a:prstGeom>
          <a:solidFill>
            <a:schemeClr val="bg1">
              <a:lumMod val="85000"/>
            </a:schemeClr>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12" name="cloud">
            <a:extLst>
              <a:ext uri="{FF2B5EF4-FFF2-40B4-BE49-F238E27FC236}">
                <a16:creationId xmlns:a16="http://schemas.microsoft.com/office/drawing/2014/main" id="{FEA334F4-FE52-464E-8C03-3418F4A143F6}"/>
              </a:ext>
            </a:extLst>
          </p:cNvPr>
          <p:cNvSpPr>
            <a:spLocks noChangeAspect="1"/>
          </p:cNvSpPr>
          <p:nvPr/>
        </p:nvSpPr>
        <p:spPr bwMode="auto">
          <a:xfrm>
            <a:off x="8172713" y="2992157"/>
            <a:ext cx="1398989" cy="8913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50" name="TextBox 49">
            <a:extLst>
              <a:ext uri="{FF2B5EF4-FFF2-40B4-BE49-F238E27FC236}">
                <a16:creationId xmlns:a16="http://schemas.microsoft.com/office/drawing/2014/main" id="{6E9C850C-D811-40C1-9B8F-D557255A1171}"/>
              </a:ext>
            </a:extLst>
          </p:cNvPr>
          <p:cNvSpPr txBox="1"/>
          <p:nvPr/>
        </p:nvSpPr>
        <p:spPr>
          <a:xfrm>
            <a:off x="7948563" y="3855108"/>
            <a:ext cx="1847288" cy="5112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a:solidFill>
                  <a:srgbClr val="000000"/>
                </a:solidFill>
                <a:latin typeface="+mj-lt"/>
              </a:rPr>
              <a:t>Azure Sentinel</a:t>
            </a:r>
          </a:p>
        </p:txBody>
      </p:sp>
      <p:sp>
        <p:nvSpPr>
          <p:cNvPr id="45" name="Rectangle 44">
            <a:extLst>
              <a:ext uri="{FF2B5EF4-FFF2-40B4-BE49-F238E27FC236}">
                <a16:creationId xmlns:a16="http://schemas.microsoft.com/office/drawing/2014/main" id="{1D03DEAC-7B01-4E86-97AC-E1C5BB5042E1}"/>
              </a:ext>
            </a:extLst>
          </p:cNvPr>
          <p:cNvSpPr/>
          <p:nvPr/>
        </p:nvSpPr>
        <p:spPr>
          <a:xfrm>
            <a:off x="8407168" y="5385964"/>
            <a:ext cx="1224660" cy="216982"/>
          </a:xfrm>
          <a:prstGeom prst="rect">
            <a:avLst/>
          </a:prstGeom>
        </p:spPr>
        <p:txBody>
          <a:bodyPr wrap="square">
            <a:spAutoFit/>
          </a:bodyPr>
          <a:lstStyle/>
          <a:p>
            <a:pPr marL="0" marR="0" lvl="0" indent="0" algn="ctr" defTabSz="914049" rtl="0" eaLnBrk="1" fontAlgn="auto" latinLnBrk="0" hangingPunct="1">
              <a:lnSpc>
                <a:spcPct val="90000"/>
              </a:lnSpc>
              <a:spcBef>
                <a:spcPts val="588"/>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5BE6F74D-C571-493B-9589-77C59E3F90E9}"/>
              </a:ext>
            </a:extLst>
          </p:cNvPr>
          <p:cNvSpPr/>
          <p:nvPr/>
        </p:nvSpPr>
        <p:spPr>
          <a:xfrm>
            <a:off x="485483" y="685344"/>
            <a:ext cx="11589334" cy="695832"/>
          </a:xfrm>
          <a:prstGeom prst="rect">
            <a:avLst/>
          </a:prstGeom>
        </p:spPr>
        <p:txBody>
          <a:bodyPr wrap="square" lIns="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3"/>
                </a:solidFill>
                <a:effectLst/>
                <a:uLnTx/>
                <a:uFillTx/>
                <a:latin typeface="Segoe UI"/>
                <a:ea typeface="+mn-ea"/>
                <a:cs typeface="+mn-cs"/>
              </a:rPr>
              <a:t>Cloud-native SIEM for intelligent security </a:t>
            </a:r>
            <a:br>
              <a:rPr kumimoji="0" lang="en-US" sz="1961" b="0" i="0" u="none" strike="noStrike" kern="0" cap="none" spc="0" normalizeH="0" baseline="0" noProof="0">
                <a:ln>
                  <a:noFill/>
                </a:ln>
                <a:solidFill>
                  <a:srgbClr val="0078D3"/>
                </a:solidFill>
                <a:effectLst/>
                <a:uLnTx/>
                <a:uFillTx/>
                <a:latin typeface="Segoe UI"/>
                <a:ea typeface="+mn-ea"/>
                <a:cs typeface="+mn-cs"/>
              </a:rPr>
            </a:br>
            <a:r>
              <a:rPr kumimoji="0" lang="en-US" sz="1961" b="0" i="0" u="none" strike="noStrike" kern="0" cap="none" spc="0" normalizeH="0" baseline="0" noProof="0">
                <a:ln>
                  <a:noFill/>
                </a:ln>
                <a:solidFill>
                  <a:srgbClr val="0078D3"/>
                </a:solidFill>
                <a:effectLst/>
                <a:uLnTx/>
                <a:uFillTx/>
                <a:latin typeface="Segoe UI"/>
                <a:ea typeface="+mn-ea"/>
                <a:cs typeface="+mn-cs"/>
              </a:rPr>
              <a:t>analytics for your entire enterprise</a:t>
            </a: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DB417C59-C753-4EFB-BD3E-F80D4157F917}"/>
              </a:ext>
            </a:extLst>
          </p:cNvPr>
          <p:cNvSpPr>
            <a:spLocks/>
          </p:cNvSpPr>
          <p:nvPr/>
        </p:nvSpPr>
        <p:spPr bwMode="auto">
          <a:xfrm>
            <a:off x="8992325" y="5056831"/>
            <a:ext cx="54346" cy="722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67E99FE-2236-4B2F-9CDF-0E93B7C9D372}"/>
              </a:ext>
            </a:extLst>
          </p:cNvPr>
          <p:cNvGrpSpPr/>
          <p:nvPr/>
        </p:nvGrpSpPr>
        <p:grpSpPr>
          <a:xfrm>
            <a:off x="6445843" y="3070907"/>
            <a:ext cx="4852729" cy="1209437"/>
            <a:chOff x="6493763" y="3215283"/>
            <a:chExt cx="4852729" cy="1209437"/>
          </a:xfrm>
        </p:grpSpPr>
        <p:grpSp>
          <p:nvGrpSpPr>
            <p:cNvPr id="13" name="Group 12">
              <a:extLst>
                <a:ext uri="{FF2B5EF4-FFF2-40B4-BE49-F238E27FC236}">
                  <a16:creationId xmlns:a16="http://schemas.microsoft.com/office/drawing/2014/main" id="{C4DDA30E-CC42-4654-9D96-27DEF9C866F9}"/>
                </a:ext>
              </a:extLst>
            </p:cNvPr>
            <p:cNvGrpSpPr/>
            <p:nvPr/>
          </p:nvGrpSpPr>
          <p:grpSpPr>
            <a:xfrm>
              <a:off x="6493763" y="3215283"/>
              <a:ext cx="1371600" cy="1209437"/>
              <a:chOff x="6630068" y="3215283"/>
              <a:chExt cx="1371600" cy="1209437"/>
            </a:xfrm>
          </p:grpSpPr>
          <p:sp>
            <p:nvSpPr>
              <p:cNvPr id="48" name="Rectangle 47">
                <a:extLst>
                  <a:ext uri="{FF2B5EF4-FFF2-40B4-BE49-F238E27FC236}">
                    <a16:creationId xmlns:a16="http://schemas.microsoft.com/office/drawing/2014/main" id="{9926B204-A125-4242-AE74-3314D7FCAB45}"/>
                  </a:ext>
                </a:extLst>
              </p:cNvPr>
              <p:cNvSpPr/>
              <p:nvPr/>
            </p:nvSpPr>
            <p:spPr>
              <a:xfrm>
                <a:off x="6764275" y="3568287"/>
                <a:ext cx="1103187"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Respond</a:t>
                </a:r>
              </a:p>
            </p:txBody>
          </p:sp>
          <p:pic>
            <p:nvPicPr>
              <p:cNvPr id="71" name="Picture 70">
                <a:extLst>
                  <a:ext uri="{FF2B5EF4-FFF2-40B4-BE49-F238E27FC236}">
                    <a16:creationId xmlns:a16="http://schemas.microsoft.com/office/drawing/2014/main" id="{087F8B41-259B-49CE-931E-1841A2F0AF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734" y="3215283"/>
                <a:ext cx="318268" cy="318268"/>
              </a:xfrm>
              <a:prstGeom prst="rect">
                <a:avLst/>
              </a:prstGeom>
            </p:spPr>
          </p:pic>
          <p:sp>
            <p:nvSpPr>
              <p:cNvPr id="51" name="Rectangle 50">
                <a:extLst>
                  <a:ext uri="{FF2B5EF4-FFF2-40B4-BE49-F238E27FC236}">
                    <a16:creationId xmlns:a16="http://schemas.microsoft.com/office/drawing/2014/main" id="{A3A719F5-C84C-4787-ABB6-71F8F9F4AAE7}"/>
                  </a:ext>
                </a:extLst>
              </p:cNvPr>
              <p:cNvSpPr/>
              <p:nvPr/>
            </p:nvSpPr>
            <p:spPr>
              <a:xfrm>
                <a:off x="6630068"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Rapidly and automate protection</a:t>
                </a:r>
              </a:p>
            </p:txBody>
          </p:sp>
        </p:grpSp>
        <p:grpSp>
          <p:nvGrpSpPr>
            <p:cNvPr id="14" name="Group 13">
              <a:extLst>
                <a:ext uri="{FF2B5EF4-FFF2-40B4-BE49-F238E27FC236}">
                  <a16:creationId xmlns:a16="http://schemas.microsoft.com/office/drawing/2014/main" id="{A740F6EE-411E-494F-9DFC-31BE05748686}"/>
                </a:ext>
              </a:extLst>
            </p:cNvPr>
            <p:cNvGrpSpPr/>
            <p:nvPr/>
          </p:nvGrpSpPr>
          <p:grpSpPr>
            <a:xfrm>
              <a:off x="9974892" y="3222068"/>
              <a:ext cx="1371600" cy="1202652"/>
              <a:chOff x="9943142" y="3222068"/>
              <a:chExt cx="1371600" cy="1202652"/>
            </a:xfrm>
          </p:grpSpPr>
          <p:sp>
            <p:nvSpPr>
              <p:cNvPr id="34" name="Rectangle 33">
                <a:extLst>
                  <a:ext uri="{FF2B5EF4-FFF2-40B4-BE49-F238E27FC236}">
                    <a16:creationId xmlns:a16="http://schemas.microsoft.com/office/drawing/2014/main" id="{0380CD3C-9394-46F8-BEB0-85C327F062CA}"/>
                  </a:ext>
                </a:extLst>
              </p:cNvPr>
              <p:cNvSpPr/>
              <p:nvPr/>
            </p:nvSpPr>
            <p:spPr>
              <a:xfrm>
                <a:off x="10192765" y="3568287"/>
                <a:ext cx="872355"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Detect</a:t>
                </a:r>
              </a:p>
            </p:txBody>
          </p:sp>
          <p:pic>
            <p:nvPicPr>
              <p:cNvPr id="72" name="Picture 71">
                <a:extLst>
                  <a:ext uri="{FF2B5EF4-FFF2-40B4-BE49-F238E27FC236}">
                    <a16:creationId xmlns:a16="http://schemas.microsoft.com/office/drawing/2014/main" id="{52CBA319-5F7D-4429-85B4-839E34794C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6593" y="3222068"/>
                <a:ext cx="304699" cy="304699"/>
              </a:xfrm>
              <a:prstGeom prst="rect">
                <a:avLst/>
              </a:prstGeom>
            </p:spPr>
          </p:pic>
          <p:sp>
            <p:nvSpPr>
              <p:cNvPr id="52" name="Rectangle 51">
                <a:extLst>
                  <a:ext uri="{FF2B5EF4-FFF2-40B4-BE49-F238E27FC236}">
                    <a16:creationId xmlns:a16="http://schemas.microsoft.com/office/drawing/2014/main" id="{BAB14A9A-58A3-4584-BF0A-908920BE3030}"/>
                  </a:ext>
                </a:extLst>
              </p:cNvPr>
              <p:cNvSpPr/>
              <p:nvPr/>
            </p:nvSpPr>
            <p:spPr>
              <a:xfrm>
                <a:off x="9943142"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Threats with vast threat intelligence and AI</a:t>
                </a:r>
              </a:p>
            </p:txBody>
          </p:sp>
        </p:grpSp>
      </p:grpSp>
      <p:sp>
        <p:nvSpPr>
          <p:cNvPr id="44" name="Rectangle 43">
            <a:extLst>
              <a:ext uri="{FF2B5EF4-FFF2-40B4-BE49-F238E27FC236}">
                <a16:creationId xmlns:a16="http://schemas.microsoft.com/office/drawing/2014/main" id="{93E151DE-3F27-4C3B-953A-8766D55735BF}"/>
              </a:ext>
            </a:extLst>
          </p:cNvPr>
          <p:cNvSpPr/>
          <p:nvPr/>
        </p:nvSpPr>
        <p:spPr>
          <a:xfrm>
            <a:off x="8157074" y="5285405"/>
            <a:ext cx="1430267" cy="318268"/>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Investigate</a:t>
            </a:r>
          </a:p>
        </p:txBody>
      </p:sp>
      <p:grpSp>
        <p:nvGrpSpPr>
          <p:cNvPr id="22" name="Group 21">
            <a:extLst>
              <a:ext uri="{FF2B5EF4-FFF2-40B4-BE49-F238E27FC236}">
                <a16:creationId xmlns:a16="http://schemas.microsoft.com/office/drawing/2014/main" id="{6203CCED-93F3-4CF2-A707-C15559CEDC88}"/>
              </a:ext>
            </a:extLst>
          </p:cNvPr>
          <p:cNvGrpSpPr/>
          <p:nvPr/>
        </p:nvGrpSpPr>
        <p:grpSpPr>
          <a:xfrm>
            <a:off x="8691895" y="4957265"/>
            <a:ext cx="360624" cy="303064"/>
            <a:chOff x="9202433" y="4975326"/>
            <a:chExt cx="365420" cy="286873"/>
          </a:xfrm>
        </p:grpSpPr>
        <p:grpSp>
          <p:nvGrpSpPr>
            <p:cNvPr id="10" name="Group 9">
              <a:extLst>
                <a:ext uri="{FF2B5EF4-FFF2-40B4-BE49-F238E27FC236}">
                  <a16:creationId xmlns:a16="http://schemas.microsoft.com/office/drawing/2014/main" id="{A4B956FF-E290-4554-8A7D-8023A08BBDFD}"/>
                </a:ext>
              </a:extLst>
            </p:cNvPr>
            <p:cNvGrpSpPr/>
            <p:nvPr/>
          </p:nvGrpSpPr>
          <p:grpSpPr>
            <a:xfrm>
              <a:off x="9202433" y="4975326"/>
              <a:ext cx="357803" cy="230952"/>
              <a:chOff x="9910950" y="4527483"/>
              <a:chExt cx="357803" cy="230952"/>
            </a:xfrm>
          </p:grpSpPr>
          <p:sp>
            <p:nvSpPr>
              <p:cNvPr id="81" name="Freeform 966">
                <a:extLst>
                  <a:ext uri="{FF2B5EF4-FFF2-40B4-BE49-F238E27FC236}">
                    <a16:creationId xmlns:a16="http://schemas.microsoft.com/office/drawing/2014/main" id="{7F9254A5-6737-4D78-BFAD-D1F8F020E270}"/>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2" name="Rectangle 1007">
                <a:extLst>
                  <a:ext uri="{FF2B5EF4-FFF2-40B4-BE49-F238E27FC236}">
                    <a16:creationId xmlns:a16="http://schemas.microsoft.com/office/drawing/2014/main" id="{35FC32F0-2E5B-4C5F-8403-73C270D1959F}"/>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1008">
                <a:extLst>
                  <a:ext uri="{FF2B5EF4-FFF2-40B4-BE49-F238E27FC236}">
                    <a16:creationId xmlns:a16="http://schemas.microsoft.com/office/drawing/2014/main" id="{552C0FC5-0088-403B-AD37-4BDB08A375A1}"/>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1091">
                <a:extLst>
                  <a:ext uri="{FF2B5EF4-FFF2-40B4-BE49-F238E27FC236}">
                    <a16:creationId xmlns:a16="http://schemas.microsoft.com/office/drawing/2014/main" id="{53E44B0C-84A2-4FA6-A64D-34ABA528E1E1}"/>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sp>
          <p:nvSpPr>
            <p:cNvPr id="85" name="Freeform 1061">
              <a:extLst>
                <a:ext uri="{FF2B5EF4-FFF2-40B4-BE49-F238E27FC236}">
                  <a16:creationId xmlns:a16="http://schemas.microsoft.com/office/drawing/2014/main" id="{D25D48DA-43EC-4BD7-B23D-2F5EFF3FD1B0}"/>
                </a:ext>
              </a:extLst>
            </p:cNvPr>
            <p:cNvSpPr>
              <a:spLocks noEditPoints="1"/>
            </p:cNvSpPr>
            <p:nvPr/>
          </p:nvSpPr>
          <p:spPr bwMode="auto">
            <a:xfrm>
              <a:off x="9334048" y="5031247"/>
              <a:ext cx="233805" cy="23095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303D2D3-06B7-41CD-82D9-D8C4847424CA}"/>
              </a:ext>
            </a:extLst>
          </p:cNvPr>
          <p:cNvGrpSpPr/>
          <p:nvPr/>
        </p:nvGrpSpPr>
        <p:grpSpPr>
          <a:xfrm>
            <a:off x="8094967" y="1362862"/>
            <a:ext cx="1554480" cy="1302562"/>
            <a:chOff x="8094967" y="1437573"/>
            <a:chExt cx="1554480" cy="1302562"/>
          </a:xfrm>
        </p:grpSpPr>
        <p:sp>
          <p:nvSpPr>
            <p:cNvPr id="26" name="Rectangle 25">
              <a:extLst>
                <a:ext uri="{FF2B5EF4-FFF2-40B4-BE49-F238E27FC236}">
                  <a16:creationId xmlns:a16="http://schemas.microsoft.com/office/drawing/2014/main" id="{6150397A-27C7-41BD-A658-5A53E87BAB4C}"/>
                </a:ext>
              </a:extLst>
            </p:cNvPr>
            <p:cNvSpPr/>
            <p:nvPr/>
          </p:nvSpPr>
          <p:spPr>
            <a:xfrm>
              <a:off x="8401386" y="2270189"/>
              <a:ext cx="1236225" cy="216982"/>
            </a:xfrm>
            <a:prstGeom prst="rect">
              <a:avLst/>
            </a:prstGeom>
          </p:spPr>
          <p:txBody>
            <a:bodyPr wrap="squar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pic>
          <p:nvPicPr>
            <p:cNvPr id="23" name="Picture 22">
              <a:extLst>
                <a:ext uri="{FF2B5EF4-FFF2-40B4-BE49-F238E27FC236}">
                  <a16:creationId xmlns:a16="http://schemas.microsoft.com/office/drawing/2014/main" id="{C2CE431A-3F23-44A5-A8E0-60E1844AE0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0922" y="1437573"/>
              <a:ext cx="402570" cy="402570"/>
            </a:xfrm>
            <a:prstGeom prst="rect">
              <a:avLst/>
            </a:prstGeom>
          </p:spPr>
        </p:pic>
        <p:sp>
          <p:nvSpPr>
            <p:cNvPr id="25" name="Rectangle 24">
              <a:extLst>
                <a:ext uri="{FF2B5EF4-FFF2-40B4-BE49-F238E27FC236}">
                  <a16:creationId xmlns:a16="http://schemas.microsoft.com/office/drawing/2014/main" id="{BC856BAC-3B65-4804-819B-B63D5D9F7B7B}"/>
                </a:ext>
              </a:extLst>
            </p:cNvPr>
            <p:cNvSpPr/>
            <p:nvPr/>
          </p:nvSpPr>
          <p:spPr>
            <a:xfrm>
              <a:off x="8388741" y="1891515"/>
              <a:ext cx="966932" cy="341632"/>
            </a:xfrm>
            <a:prstGeom prst="rect">
              <a:avLst/>
            </a:prstGeom>
          </p:spPr>
          <p:txBody>
            <a:bodyPr wrap="square">
              <a:no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Collect </a:t>
              </a:r>
            </a:p>
          </p:txBody>
        </p:sp>
        <p:sp>
          <p:nvSpPr>
            <p:cNvPr id="46" name="Rectangle 45">
              <a:extLst>
                <a:ext uri="{FF2B5EF4-FFF2-40B4-BE49-F238E27FC236}">
                  <a16:creationId xmlns:a16="http://schemas.microsoft.com/office/drawing/2014/main" id="{C42FC39B-09DB-472F-8CCD-92E7D1A17D36}"/>
                </a:ext>
              </a:extLst>
            </p:cNvPr>
            <p:cNvSpPr/>
            <p:nvPr/>
          </p:nvSpPr>
          <p:spPr>
            <a:xfrm>
              <a:off x="8094967" y="2232304"/>
              <a:ext cx="1554480" cy="507831"/>
            </a:xfrm>
            <a:prstGeom prst="rect">
              <a:avLst/>
            </a:prstGeom>
          </p:spPr>
          <p:txBody>
            <a:bodyPr wrap="square">
              <a:noAutofit/>
            </a:bodyPr>
            <a:lstStyle/>
            <a:p>
              <a:pPr marL="0" marR="0" lvl="0" indent="0" algn="ctr" defTabSz="914225"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Security data across your enterprise</a:t>
              </a:r>
            </a:p>
          </p:txBody>
        </p:sp>
      </p:grpSp>
      <p:sp>
        <p:nvSpPr>
          <p:cNvPr id="54" name="Rectangle 53">
            <a:extLst>
              <a:ext uri="{FF2B5EF4-FFF2-40B4-BE49-F238E27FC236}">
                <a16:creationId xmlns:a16="http://schemas.microsoft.com/office/drawing/2014/main" id="{A6867655-4809-48DD-A951-770AF432EF81}"/>
              </a:ext>
            </a:extLst>
          </p:cNvPr>
          <p:cNvSpPr/>
          <p:nvPr/>
        </p:nvSpPr>
        <p:spPr>
          <a:xfrm>
            <a:off x="8094967" y="5544346"/>
            <a:ext cx="1554480" cy="369332"/>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Critical incidents </a:t>
            </a:r>
            <a:br>
              <a:rPr kumimoji="0" lang="en-US" sz="1000" b="0" i="0" u="none" strike="noStrike" kern="0" cap="none" spc="0" normalizeH="0" baseline="0" noProof="0">
                <a:ln>
                  <a:noFill/>
                </a:ln>
                <a:effectLst/>
                <a:uLnTx/>
                <a:uFillTx/>
                <a:latin typeface="Segoe UI"/>
                <a:ea typeface="+mn-ea"/>
                <a:cs typeface="Segoe UI Light" panose="020B0502040204020203" pitchFamily="34" charset="0"/>
              </a:rPr>
            </a:b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guided by AI</a:t>
            </a:r>
          </a:p>
        </p:txBody>
      </p:sp>
      <p:pic>
        <p:nvPicPr>
          <p:cNvPr id="47" name="Picture 46">
            <a:extLst>
              <a:ext uri="{FF2B5EF4-FFF2-40B4-BE49-F238E27FC236}">
                <a16:creationId xmlns:a16="http://schemas.microsoft.com/office/drawing/2014/main" id="{8377BC88-A702-49FF-9937-FF8BDA68B5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84033" y="3222068"/>
            <a:ext cx="376349" cy="431482"/>
          </a:xfrm>
          <a:prstGeom prst="rect">
            <a:avLst/>
          </a:prstGeom>
        </p:spPr>
      </p:pic>
      <p:sp>
        <p:nvSpPr>
          <p:cNvPr id="2" name="Rectangle 1">
            <a:extLst>
              <a:ext uri="{FF2B5EF4-FFF2-40B4-BE49-F238E27FC236}">
                <a16:creationId xmlns:a16="http://schemas.microsoft.com/office/drawing/2014/main" id="{5553BE54-1895-4742-A6AF-70D348699D5E}"/>
              </a:ext>
            </a:extLst>
          </p:cNvPr>
          <p:cNvSpPr/>
          <p:nvPr/>
        </p:nvSpPr>
        <p:spPr>
          <a:xfrm>
            <a:off x="470428" y="2690721"/>
            <a:ext cx="5117748" cy="2246769"/>
          </a:xfrm>
          <a:prstGeom prst="rect">
            <a:avLst/>
          </a:prstGeom>
        </p:spPr>
        <p:txBody>
          <a:bodyPr wrap="none" lIns="0">
            <a:spAutoFit/>
          </a:bodyPr>
          <a:lstStyle/>
          <a:p>
            <a:pPr lvl="0" defTabSz="914049">
              <a:spcAft>
                <a:spcPts val="2400"/>
              </a:spcAft>
              <a:defRPr sz="1800" b="0" i="0" u="none" strike="noStrike" kern="0" cap="none" spc="0" baseline="0">
                <a:solidFill>
                  <a:srgbClr val="000000"/>
                </a:solidFill>
                <a:uFillTx/>
              </a:defRPr>
            </a:pPr>
            <a:r>
              <a:rPr lang="en-US" sz="2000" kern="0">
                <a:solidFill>
                  <a:srgbClr val="0078D3"/>
                </a:solidFill>
                <a:latin typeface="Segoe UI Semibold" panose="020B0702040204020203" pitchFamily="34" charset="0"/>
                <a:cs typeface="Segoe UI Semibold" panose="020B0702040204020203" pitchFamily="34" charset="0"/>
              </a:rPr>
              <a:t>Limitless</a:t>
            </a:r>
            <a:r>
              <a:rPr lang="en-US" sz="2000" kern="0">
                <a:solidFill>
                  <a:srgbClr val="0078D3"/>
                </a:solidFill>
              </a:rPr>
              <a:t> </a:t>
            </a:r>
            <a:r>
              <a:rPr lang="en-US" sz="2000" kern="0">
                <a:solidFill>
                  <a:srgbClr val="000000"/>
                </a:solidFill>
              </a:rPr>
              <a:t>cloud speed and scale</a:t>
            </a:r>
          </a:p>
          <a:p>
            <a:pPr defTabSz="914049">
              <a:spcAft>
                <a:spcPts val="2400"/>
              </a:spcAft>
              <a:defRPr sz="1800" b="0" i="0" u="none" strike="noStrike" kern="0" cap="none" spc="0" baseline="0">
                <a:solidFill>
                  <a:srgbClr val="000000"/>
                </a:solidFill>
                <a:uFillTx/>
              </a:defRPr>
            </a:pPr>
            <a:r>
              <a:rPr lang="en-US" sz="2000" kern="0">
                <a:solidFill>
                  <a:srgbClr val="000000"/>
                </a:solidFill>
              </a:rPr>
              <a:t>Bring your </a:t>
            </a:r>
            <a:r>
              <a:rPr lang="en-US" sz="2000" kern="0">
                <a:solidFill>
                  <a:srgbClr val="0078D3"/>
                </a:solidFill>
                <a:latin typeface="Segoe UI Semibold" panose="020B0702040204020203" pitchFamily="34" charset="0"/>
                <a:cs typeface="Segoe UI Semibold" panose="020B0702040204020203" pitchFamily="34" charset="0"/>
              </a:rPr>
              <a:t>Office 365 data for Free</a:t>
            </a:r>
          </a:p>
          <a:p>
            <a:pPr defTabSz="914049">
              <a:spcAft>
                <a:spcPts val="2400"/>
              </a:spcAft>
              <a:defRPr sz="1800" b="0" i="0" u="none" strike="noStrike" kern="0" cap="none" spc="0" baseline="0">
                <a:solidFill>
                  <a:srgbClr val="000000"/>
                </a:solidFill>
                <a:uFillTx/>
              </a:defRPr>
            </a:pPr>
            <a:r>
              <a:rPr lang="en-US" sz="2000" kern="0">
                <a:solidFill>
                  <a:srgbClr val="000000"/>
                </a:solidFill>
              </a:rPr>
              <a:t>Easy integration with your </a:t>
            </a:r>
            <a:r>
              <a:rPr lang="en-US" sz="2000" kern="0">
                <a:solidFill>
                  <a:srgbClr val="0078D3"/>
                </a:solidFill>
                <a:latin typeface="Segoe UI Semibold" panose="020B0702040204020203" pitchFamily="34" charset="0"/>
                <a:cs typeface="Segoe UI Semibold" panose="020B0702040204020203" pitchFamily="34" charset="0"/>
              </a:rPr>
              <a:t>existing tools</a:t>
            </a:r>
          </a:p>
          <a:p>
            <a:pPr defTabSz="914049">
              <a:spcAft>
                <a:spcPts val="2400"/>
              </a:spcAft>
              <a:defRPr sz="1800" b="0" i="0" u="none" strike="noStrike" kern="0" cap="none" spc="0" baseline="0">
                <a:solidFill>
                  <a:srgbClr val="000000"/>
                </a:solidFill>
                <a:uFillTx/>
              </a:defRPr>
            </a:pPr>
            <a:r>
              <a:rPr lang="en-US" sz="2000" kern="0">
                <a:solidFill>
                  <a:srgbClr val="000000"/>
                </a:solidFill>
              </a:rPr>
              <a:t>Faster threat protection with </a:t>
            </a:r>
            <a:r>
              <a:rPr lang="en-US" sz="2000" kern="0">
                <a:solidFill>
                  <a:srgbClr val="0078D3"/>
                </a:solidFill>
                <a:latin typeface="Segoe UI Semibold" panose="020B0702040204020203" pitchFamily="34" charset="0"/>
                <a:cs typeface="Segoe UI Semibold" panose="020B0702040204020203" pitchFamily="34" charset="0"/>
              </a:rPr>
              <a:t>AI by your side</a:t>
            </a:r>
          </a:p>
        </p:txBody>
      </p:sp>
    </p:spTree>
    <p:extLst>
      <p:ext uri="{BB962C8B-B14F-4D97-AF65-F5344CB8AC3E}">
        <p14:creationId xmlns:p14="http://schemas.microsoft.com/office/powerpoint/2010/main" val="8939501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In Practice</a:t>
            </a:r>
          </a:p>
        </p:txBody>
      </p:sp>
      <p:pic>
        <p:nvPicPr>
          <p:cNvPr id="46" name="Picture 45">
            <a:extLst>
              <a:ext uri="{FF2B5EF4-FFF2-40B4-BE49-F238E27FC236}">
                <a16:creationId xmlns:a16="http://schemas.microsoft.com/office/drawing/2014/main" id="{8DE6BBF6-DE0B-46D7-81CA-5F139F775781}"/>
              </a:ext>
            </a:extLst>
          </p:cNvPr>
          <p:cNvPicPr>
            <a:picLocks noChangeAspect="1"/>
          </p:cNvPicPr>
          <p:nvPr/>
        </p:nvPicPr>
        <p:blipFill>
          <a:blip r:embed="rId2"/>
          <a:stretch>
            <a:fillRect/>
          </a:stretch>
        </p:blipFill>
        <p:spPr>
          <a:xfrm>
            <a:off x="2820688" y="1690688"/>
            <a:ext cx="5155136" cy="1793735"/>
          </a:xfrm>
          <a:prstGeom prst="rect">
            <a:avLst/>
          </a:prstGeom>
        </p:spPr>
      </p:pic>
      <p:pic>
        <p:nvPicPr>
          <p:cNvPr id="47" name="Picture 46">
            <a:extLst>
              <a:ext uri="{FF2B5EF4-FFF2-40B4-BE49-F238E27FC236}">
                <a16:creationId xmlns:a16="http://schemas.microsoft.com/office/drawing/2014/main" id="{E7AA6446-D102-4182-8538-C2C910C95E8A}"/>
              </a:ext>
            </a:extLst>
          </p:cNvPr>
          <p:cNvPicPr>
            <a:picLocks noChangeAspect="1"/>
          </p:cNvPicPr>
          <p:nvPr/>
        </p:nvPicPr>
        <p:blipFill>
          <a:blip r:embed="rId3"/>
          <a:stretch>
            <a:fillRect/>
          </a:stretch>
        </p:blipFill>
        <p:spPr>
          <a:xfrm>
            <a:off x="1912079" y="4107171"/>
            <a:ext cx="3734492" cy="1304626"/>
          </a:xfrm>
          <a:prstGeom prst="rect">
            <a:avLst/>
          </a:prstGeom>
        </p:spPr>
      </p:pic>
      <p:sp>
        <p:nvSpPr>
          <p:cNvPr id="48" name="TextBox 47">
            <a:extLst>
              <a:ext uri="{FF2B5EF4-FFF2-40B4-BE49-F238E27FC236}">
                <a16:creationId xmlns:a16="http://schemas.microsoft.com/office/drawing/2014/main" id="{A860BA97-ED1B-4A8D-9182-F8AB7975FBAF}"/>
              </a:ext>
            </a:extLst>
          </p:cNvPr>
          <p:cNvSpPr txBox="1"/>
          <p:nvPr/>
        </p:nvSpPr>
        <p:spPr>
          <a:xfrm>
            <a:off x="1283263" y="1690970"/>
            <a:ext cx="803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Before</a:t>
            </a:r>
          </a:p>
        </p:txBody>
      </p:sp>
      <p:sp>
        <p:nvSpPr>
          <p:cNvPr id="49" name="TextBox 48">
            <a:extLst>
              <a:ext uri="{FF2B5EF4-FFF2-40B4-BE49-F238E27FC236}">
                <a16:creationId xmlns:a16="http://schemas.microsoft.com/office/drawing/2014/main" id="{C0BEF288-88F0-489B-888D-2F737F5BF814}"/>
              </a:ext>
            </a:extLst>
          </p:cNvPr>
          <p:cNvSpPr txBox="1"/>
          <p:nvPr/>
        </p:nvSpPr>
        <p:spPr>
          <a:xfrm>
            <a:off x="1283263" y="4107171"/>
            <a:ext cx="658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After</a:t>
            </a:r>
          </a:p>
        </p:txBody>
      </p:sp>
      <p:sp>
        <p:nvSpPr>
          <p:cNvPr id="50" name="TextBox 49">
            <a:extLst>
              <a:ext uri="{FF2B5EF4-FFF2-40B4-BE49-F238E27FC236}">
                <a16:creationId xmlns:a16="http://schemas.microsoft.com/office/drawing/2014/main" id="{E8C3BC27-1E51-4F43-A281-7A50194175B7}"/>
              </a:ext>
            </a:extLst>
          </p:cNvPr>
          <p:cNvSpPr txBox="1"/>
          <p:nvPr/>
        </p:nvSpPr>
        <p:spPr>
          <a:xfrm>
            <a:off x="1283263" y="4496098"/>
            <a:ext cx="153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 of </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Azure Policies</a:t>
            </a:r>
          </a:p>
        </p:txBody>
      </p:sp>
      <p:sp>
        <p:nvSpPr>
          <p:cNvPr id="51" name="TextBox 50">
            <a:extLst>
              <a:ext uri="{FF2B5EF4-FFF2-40B4-BE49-F238E27FC236}">
                <a16:creationId xmlns:a16="http://schemas.microsoft.com/office/drawing/2014/main" id="{03FDDDD4-EB81-4124-B571-203CD3EC63B1}"/>
              </a:ext>
            </a:extLst>
          </p:cNvPr>
          <p:cNvSpPr txBox="1"/>
          <p:nvPr/>
        </p:nvSpPr>
        <p:spPr>
          <a:xfrm>
            <a:off x="4973305" y="4302933"/>
            <a:ext cx="32603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rPr>
              <a:t>Opened Azure Dashboard for use yet assured governed desired state. </a:t>
            </a:r>
          </a:p>
        </p:txBody>
      </p:sp>
    </p:spTree>
    <p:extLst>
      <p:ext uri="{BB962C8B-B14F-4D97-AF65-F5344CB8AC3E}">
        <p14:creationId xmlns:p14="http://schemas.microsoft.com/office/powerpoint/2010/main" val="614596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AKS Governance + Security Setup</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419876"/>
          </a:xfrm>
        </p:spPr>
        <p:txBody>
          <a:bodyPr vert="horz" wrap="square" lIns="0" tIns="0" rIns="0" bIns="0" rtlCol="0" anchor="t">
            <a:spAutoFit/>
          </a:bodyPr>
          <a:lstStyle/>
          <a:p>
            <a:r>
              <a:rPr lang="en-CA">
                <a:cs typeface="Segoe UI"/>
              </a:rPr>
              <a:t>Capture Azure Audit Logs Related to AKS</a:t>
            </a:r>
          </a:p>
          <a:p>
            <a:r>
              <a:rPr lang="en-CA">
                <a:cs typeface="Segoe UI"/>
              </a:rPr>
              <a:t>Enable Azure Security Center for AKS</a:t>
            </a:r>
          </a:p>
          <a:p>
            <a:r>
              <a:rPr lang="en-CA">
                <a:cs typeface="Segoe UI"/>
              </a:rPr>
              <a:t>Enable Azure Policy for Policy Enforcement (Allowed Regions)</a:t>
            </a:r>
          </a:p>
        </p:txBody>
      </p:sp>
    </p:spTree>
    <p:extLst>
      <p:ext uri="{BB962C8B-B14F-4D97-AF65-F5344CB8AC3E}">
        <p14:creationId xmlns:p14="http://schemas.microsoft.com/office/powerpoint/2010/main" val="18357811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Design</a:t>
            </a:r>
          </a:p>
        </p:txBody>
      </p:sp>
    </p:spTree>
    <p:extLst>
      <p:ext uri="{BB962C8B-B14F-4D97-AF65-F5344CB8AC3E}">
        <p14:creationId xmlns:p14="http://schemas.microsoft.com/office/powerpoint/2010/main" val="6540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Cluster Design</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766911"/>
          </a:xfrm>
        </p:spPr>
        <p:txBody>
          <a:bodyPr vert="horz" wrap="square" lIns="0" tIns="0" rIns="0" bIns="0" rtlCol="0" anchor="t">
            <a:spAutoFit/>
          </a:bodyPr>
          <a:lstStyle/>
          <a:p>
            <a:r>
              <a:rPr lang="en-US">
                <a:cs typeface="Segoe UI"/>
              </a:rPr>
              <a:t>Common Questions Asked:</a:t>
            </a:r>
          </a:p>
          <a:p>
            <a:pPr lvl="1"/>
            <a:r>
              <a:rPr lang="en-US">
                <a:cs typeface="Segoe UI"/>
              </a:rPr>
              <a:t>How many clusters do I need?</a:t>
            </a:r>
          </a:p>
          <a:p>
            <a:pPr lvl="1"/>
            <a:r>
              <a:rPr lang="en-US">
                <a:cs typeface="Segoe UI"/>
              </a:rPr>
              <a:t>How many environments do I need?</a:t>
            </a:r>
          </a:p>
          <a:p>
            <a:pPr lvl="1"/>
            <a:r>
              <a:rPr lang="en-US">
                <a:cs typeface="Segoe UI"/>
              </a:rPr>
              <a:t>How do I secure the cluster?</a:t>
            </a:r>
          </a:p>
          <a:p>
            <a:pPr lvl="1"/>
            <a:r>
              <a:rPr lang="en-US">
                <a:cs typeface="Segoe UI"/>
              </a:rPr>
              <a:t>How do I lock down network traffic?</a:t>
            </a:r>
          </a:p>
          <a:p>
            <a:pPr lvl="1"/>
            <a:r>
              <a:rPr lang="en-US">
                <a:cs typeface="Segoe UI"/>
              </a:rPr>
              <a:t>How do I get visibility into network traffic?</a:t>
            </a:r>
          </a:p>
          <a:p>
            <a:pPr lvl="1"/>
            <a:r>
              <a:rPr lang="en-US">
                <a:cs typeface="Segoe UI"/>
              </a:rPr>
              <a:t>…</a:t>
            </a:r>
          </a:p>
        </p:txBody>
      </p:sp>
    </p:spTree>
    <p:extLst>
      <p:ext uri="{BB962C8B-B14F-4D97-AF65-F5344CB8AC3E}">
        <p14:creationId xmlns:p14="http://schemas.microsoft.com/office/powerpoint/2010/main" val="897522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Scenarios enabled by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Allows for connectivity to existing Azure services in the same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1765"/>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AKS </a:t>
            </a:r>
            <a:r>
              <a:rPr kumimoji="0" lang="en-US" sz="1176" b="0" i="0" u="none" strike="noStrike" kern="1200" cap="none" spc="0" normalizeH="0" baseline="0" noProof="0" err="1">
                <a:ln w="3175">
                  <a:noFill/>
                </a:ln>
                <a:solidFill>
                  <a:srgbClr val="000000"/>
                </a:solidFill>
                <a:effectLst/>
                <a:uLnTx/>
                <a:uFillTx/>
                <a:latin typeface="Segoe UI"/>
                <a:ea typeface="+mn-ea"/>
                <a:cs typeface="Segoe UI" pitchFamily="34" charset="0"/>
              </a:rPr>
              <a:t>VNet</a:t>
            </a: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 integration works seamlessly </a:t>
            </a:r>
            <a:b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b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other Azure resources using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6324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301617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Agenda Cont.</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163430"/>
          </a:xfrm>
        </p:spPr>
        <p:txBody>
          <a:bodyPr vert="horz" wrap="square" lIns="0" tIns="0" rIns="0" bIns="0" rtlCol="0" anchor="t">
            <a:spAutoFit/>
          </a:bodyPr>
          <a:lstStyle/>
          <a:p>
            <a:r>
              <a:rPr lang="en-GB">
                <a:cs typeface="Segoe UI"/>
              </a:rPr>
              <a:t>Day 2</a:t>
            </a:r>
          </a:p>
          <a:p>
            <a:pPr lvl="1"/>
            <a:r>
              <a:rPr lang="en-GB">
                <a:cs typeface="Segoe UI"/>
              </a:rPr>
              <a:t>Application Deployment</a:t>
            </a:r>
          </a:p>
          <a:p>
            <a:pPr lvl="1"/>
            <a:r>
              <a:rPr lang="en-GB">
                <a:cs typeface="Segoe UI"/>
              </a:rPr>
              <a:t>Service Mesh</a:t>
            </a:r>
          </a:p>
          <a:p>
            <a:pPr lvl="1"/>
            <a:r>
              <a:rPr lang="en-GB">
                <a:cs typeface="Segoe UI"/>
              </a:rPr>
              <a:t>Day 2 Operations</a:t>
            </a:r>
          </a:p>
          <a:p>
            <a:pPr lvl="1"/>
            <a:r>
              <a:rPr lang="en-GB">
                <a:cs typeface="Segoe UI"/>
              </a:rPr>
              <a:t>Validate Scenarios</a:t>
            </a:r>
          </a:p>
          <a:p>
            <a:pPr lvl="1"/>
            <a:r>
              <a:rPr lang="en-GB">
                <a:cs typeface="Segoe UI"/>
              </a:rPr>
              <a:t>Thought Leadership</a:t>
            </a:r>
          </a:p>
          <a:p>
            <a:pPr lvl="1"/>
            <a:r>
              <a:rPr lang="en-GB">
                <a:cs typeface="Segoe UI"/>
              </a:rPr>
              <a:t>Wrapping Up &amp; Next Steps</a:t>
            </a:r>
          </a:p>
          <a:p>
            <a:pPr lvl="1"/>
            <a:r>
              <a:rPr lang="en-GB">
                <a:cs typeface="Segoe UI"/>
              </a:rPr>
              <a:t>Q &amp; A</a:t>
            </a:r>
          </a:p>
        </p:txBody>
      </p:sp>
    </p:spTree>
    <p:extLst>
      <p:ext uri="{BB962C8B-B14F-4D97-AF65-F5344CB8AC3E}">
        <p14:creationId xmlns:p14="http://schemas.microsoft.com/office/powerpoint/2010/main" val="31406119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service.beta.kubernetes.io/azure-load-balancer-internal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a:extLst>
                <a:ext uri="{28A0092B-C50C-407E-A947-70E740481C1C}">
                  <a14:useLocalDpi xmlns:a14="http://schemas.microsoft.com/office/drawing/2010/main" val="0"/>
                </a:ext>
              </a:extLst>
            </a:blip>
            <a:srcRect t="14000" b="14519"/>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588265" y="1434370"/>
            <a:ext cx="3160184" cy="4598822"/>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annotations:</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kubernetes.io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ingress.class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PublicIngress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tls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secretName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-secret</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rules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http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paths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373" y="2593386"/>
            <a:ext cx="5754586" cy="371234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373" y="239301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978" y="2385256"/>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569" y="2410969"/>
            <a:ext cx="358395" cy="358395"/>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414"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414"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625"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625"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271" y="4966141"/>
            <a:ext cx="348833" cy="34883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781" y="2750717"/>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508" y="908612"/>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508" y="552272"/>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966" y="995277"/>
            <a:ext cx="509288" cy="695351"/>
            <a:chOff x="9518397" y="779511"/>
            <a:chExt cx="509288" cy="695351"/>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511"/>
              <a:ext cx="509288" cy="622525"/>
              <a:chOff x="10002887" y="3686634"/>
              <a:chExt cx="509288" cy="622525"/>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358" y="2052637"/>
            <a:ext cx="320504" cy="243840"/>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813" y="2097613"/>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610" y="1777292"/>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610" y="2274807"/>
            <a:ext cx="370" cy="4759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611" y="2998375"/>
            <a:ext cx="369" cy="539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879" y="28129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745" y="4595153"/>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079" y="4595153"/>
            <a:ext cx="2743200"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5" y="4618182"/>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544" y="4618182"/>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079"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771"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745"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999"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80025"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3"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771" y="5557159"/>
            <a:ext cx="1238508" cy="366173"/>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745" y="5557159"/>
            <a:ext cx="1238508" cy="366173"/>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53" y="5557159"/>
            <a:ext cx="802134" cy="366173"/>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3"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80025"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999"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19" y="5212771"/>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637"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20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6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985"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252"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5219"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879" y="3537705"/>
            <a:ext cx="1002538" cy="1049329"/>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3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57268" y="3537705"/>
            <a:ext cx="319613" cy="319613"/>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421" y="363595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74" y="3857318"/>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56" y="1474455"/>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75" y="1770907"/>
            <a:ext cx="0" cy="1766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772" y="333396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spTree>
    <p:extLst>
      <p:ext uri="{BB962C8B-B14F-4D97-AF65-F5344CB8AC3E}">
        <p14:creationId xmlns:p14="http://schemas.microsoft.com/office/powerpoint/2010/main" val="6434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2450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Advanced networking: Planning IP addressing for your cluster</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19" name="Trapezoid 18">
            <a:extLst>
              <a:ext uri="{FF2B5EF4-FFF2-40B4-BE49-F238E27FC236}">
                <a16:creationId xmlns:a16="http://schemas.microsoft.com/office/drawing/2014/main" id="{0FC3648C-6640-354C-B7D9-3489BDC338B4}"/>
              </a:ext>
            </a:extLst>
          </p:cNvPr>
          <p:cNvSpPr/>
          <p:nvPr/>
        </p:nvSpPr>
        <p:spPr bwMode="auto">
          <a:xfrm rot="16200000">
            <a:off x="6197967" y="-789237"/>
            <a:ext cx="2413659" cy="6749059"/>
          </a:xfrm>
          <a:prstGeom prst="trapezoi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Plus Sign 11">
            <a:extLst>
              <a:ext uri="{FF2B5EF4-FFF2-40B4-BE49-F238E27FC236}">
                <a16:creationId xmlns:a16="http://schemas.microsoft.com/office/drawing/2014/main" id="{0BA23E64-84AD-F945-A6E9-A5FC9D0211B8}"/>
              </a:ext>
            </a:extLst>
          </p:cNvPr>
          <p:cNvSpPr/>
          <p:nvPr/>
        </p:nvSpPr>
        <p:spPr bwMode="auto">
          <a:xfrm>
            <a:off x="6499439" y="2379243"/>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7A9B5DDD-6A4C-2E41-BFCE-3E5D2CD54FF6}"/>
              </a:ext>
            </a:extLst>
          </p:cNvPr>
          <p:cNvGrpSpPr/>
          <p:nvPr/>
        </p:nvGrpSpPr>
        <p:grpSpPr>
          <a:xfrm>
            <a:off x="641448" y="1990013"/>
            <a:ext cx="3579924" cy="1181217"/>
            <a:chOff x="2953265" y="2700235"/>
            <a:chExt cx="3651709" cy="1204903"/>
          </a:xfrm>
        </p:grpSpPr>
        <p:sp>
          <p:nvSpPr>
            <p:cNvPr id="23" name="Rectangle: Rounded Corners 32">
              <a:extLst>
                <a:ext uri="{FF2B5EF4-FFF2-40B4-BE49-F238E27FC236}">
                  <a16:creationId xmlns:a16="http://schemas.microsoft.com/office/drawing/2014/main" id="{45F2DC38-AB3E-424A-9DCD-7EEA8FF14F09}"/>
                </a:ext>
              </a:extLst>
            </p:cNvPr>
            <p:cNvSpPr/>
            <p:nvPr/>
          </p:nvSpPr>
          <p:spPr bwMode="auto">
            <a:xfrm>
              <a:off x="2953265" y="2700235"/>
              <a:ext cx="3651709" cy="1204903"/>
            </a:xfrm>
            <a:prstGeom prst="roundRect">
              <a:avLst/>
            </a:prstGeom>
            <a:solidFill>
              <a:schemeClr val="accent2">
                <a:lumMod val="10000"/>
                <a:lumOff val="90000"/>
              </a:schemeClr>
            </a:solidFill>
            <a:ln w="19050">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1A1A1A"/>
                  </a:solidFill>
                  <a:effectLst/>
                  <a:uLnTx/>
                  <a:uFillTx/>
                  <a:latin typeface="Segoe UI"/>
                  <a:ea typeface="+mn-ea"/>
                  <a:cs typeface="+mn-cs"/>
                </a:rPr>
                <a:t>Azure </a:t>
              </a:r>
              <a:r>
                <a:rPr kumimoji="0" lang="en-US" sz="1176" b="1" i="0" u="none" strike="noStrike" kern="1200" cap="none" spc="0" normalizeH="0" baseline="0" noProof="0" err="1">
                  <a:ln>
                    <a:noFill/>
                  </a:ln>
                  <a:solidFill>
                    <a:srgbClr val="1A1A1A"/>
                  </a:solidFill>
                  <a:effectLst/>
                  <a:uLnTx/>
                  <a:uFillTx/>
                  <a:latin typeface="Segoe UI"/>
                  <a:ea typeface="+mn-ea"/>
                  <a:cs typeface="+mn-cs"/>
                </a:rPr>
                <a:t>VNet</a:t>
              </a:r>
              <a:endParaRPr kumimoji="0" lang="en-US" sz="1176" b="1" i="0" u="none" strike="noStrike" kern="1200" cap="none" spc="0" normalizeH="0" baseline="0" noProof="0">
                <a:ln>
                  <a:noFill/>
                </a:ln>
                <a:solidFill>
                  <a:srgbClr val="1A1A1A"/>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25478459-52CD-B34F-AEF5-324DE52345E7}"/>
                </a:ext>
              </a:extLst>
            </p:cNvPr>
            <p:cNvPicPr>
              <a:picLocks noChangeAspect="1"/>
            </p:cNvPicPr>
            <p:nvPr/>
          </p:nvPicPr>
          <p:blipFill>
            <a:blip r:embed="rId3"/>
            <a:stretch>
              <a:fillRect/>
            </a:stretch>
          </p:blipFill>
          <p:spPr>
            <a:xfrm>
              <a:off x="4555747" y="3389111"/>
              <a:ext cx="375270" cy="218664"/>
            </a:xfrm>
            <a:prstGeom prst="rect">
              <a:avLst/>
            </a:prstGeom>
          </p:spPr>
        </p:pic>
      </p:grpSp>
      <p:sp>
        <p:nvSpPr>
          <p:cNvPr id="25" name="Rectangle: Rounded Corners 34">
            <a:extLst>
              <a:ext uri="{FF2B5EF4-FFF2-40B4-BE49-F238E27FC236}">
                <a16:creationId xmlns:a16="http://schemas.microsoft.com/office/drawing/2014/main" id="{1C51DAD4-FDEC-5B4F-97F8-E9B673C38ABC}"/>
              </a:ext>
            </a:extLst>
          </p:cNvPr>
          <p:cNvSpPr/>
          <p:nvPr/>
        </p:nvSpPr>
        <p:spPr bwMode="auto">
          <a:xfrm>
            <a:off x="3095461" y="2134707"/>
            <a:ext cx="962649" cy="972320"/>
          </a:xfrm>
          <a:prstGeom prst="roundRect">
            <a:avLst/>
          </a:prstGeom>
          <a:solidFill>
            <a:srgbClr val="D83B01"/>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AKS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Subnet</a:t>
            </a:r>
          </a:p>
        </p:txBody>
      </p:sp>
      <p:sp>
        <p:nvSpPr>
          <p:cNvPr id="26" name="Rectangle: Rounded Corners 35">
            <a:extLst>
              <a:ext uri="{FF2B5EF4-FFF2-40B4-BE49-F238E27FC236}">
                <a16:creationId xmlns:a16="http://schemas.microsoft.com/office/drawing/2014/main" id="{B0C4AD45-3B24-A340-93A6-A99540F720C6}"/>
              </a:ext>
            </a:extLst>
          </p:cNvPr>
          <p:cNvSpPr/>
          <p:nvPr/>
        </p:nvSpPr>
        <p:spPr bwMode="auto">
          <a:xfrm>
            <a:off x="746414"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Frontend</a:t>
            </a:r>
          </a:p>
        </p:txBody>
      </p:sp>
      <p:sp>
        <p:nvSpPr>
          <p:cNvPr id="27" name="Rectangle: Rounded Corners 38">
            <a:extLst>
              <a:ext uri="{FF2B5EF4-FFF2-40B4-BE49-F238E27FC236}">
                <a16:creationId xmlns:a16="http://schemas.microsoft.com/office/drawing/2014/main" id="{B6028771-8285-E84C-BE3A-2190A85F9041}"/>
              </a:ext>
            </a:extLst>
          </p:cNvPr>
          <p:cNvSpPr/>
          <p:nvPr/>
        </p:nvSpPr>
        <p:spPr bwMode="auto">
          <a:xfrm>
            <a:off x="746414" y="2609595"/>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App tier</a:t>
            </a:r>
          </a:p>
        </p:txBody>
      </p:sp>
      <p:sp>
        <p:nvSpPr>
          <p:cNvPr id="28" name="Rectangle: Rounded Corners 39">
            <a:extLst>
              <a:ext uri="{FF2B5EF4-FFF2-40B4-BE49-F238E27FC236}">
                <a16:creationId xmlns:a16="http://schemas.microsoft.com/office/drawing/2014/main" id="{97118710-AC14-3145-880C-521673C226E6}"/>
              </a:ext>
            </a:extLst>
          </p:cNvPr>
          <p:cNvSpPr/>
          <p:nvPr/>
        </p:nvSpPr>
        <p:spPr bwMode="auto">
          <a:xfrm>
            <a:off x="1920938"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Data tier</a:t>
            </a:r>
          </a:p>
        </p:txBody>
      </p:sp>
      <p:grpSp>
        <p:nvGrpSpPr>
          <p:cNvPr id="29" name="Group 28">
            <a:extLst>
              <a:ext uri="{FF2B5EF4-FFF2-40B4-BE49-F238E27FC236}">
                <a16:creationId xmlns:a16="http://schemas.microsoft.com/office/drawing/2014/main" id="{FA882242-74E5-F34B-A726-F2F09CC0904A}"/>
              </a:ext>
            </a:extLst>
          </p:cNvPr>
          <p:cNvGrpSpPr/>
          <p:nvPr/>
        </p:nvGrpSpPr>
        <p:grpSpPr>
          <a:xfrm>
            <a:off x="4478110" y="2259686"/>
            <a:ext cx="1924063" cy="645272"/>
            <a:chOff x="4567905" y="2304500"/>
            <a:chExt cx="1962644" cy="658211"/>
          </a:xfrm>
        </p:grpSpPr>
        <p:pic>
          <p:nvPicPr>
            <p:cNvPr id="30" name="Picture 29">
              <a:extLst>
                <a:ext uri="{FF2B5EF4-FFF2-40B4-BE49-F238E27FC236}">
                  <a16:creationId xmlns:a16="http://schemas.microsoft.com/office/drawing/2014/main" id="{4366E4A3-BF08-6D4C-9DFD-F4E8C539A9BF}"/>
                </a:ext>
              </a:extLst>
            </p:cNvPr>
            <p:cNvPicPr>
              <a:picLocks noChangeAspect="1"/>
            </p:cNvPicPr>
            <p:nvPr/>
          </p:nvPicPr>
          <p:blipFill>
            <a:blip r:embed="rId4"/>
            <a:stretch>
              <a:fillRect/>
            </a:stretch>
          </p:blipFill>
          <p:spPr>
            <a:xfrm>
              <a:off x="4567905" y="2304500"/>
              <a:ext cx="614256" cy="625370"/>
            </a:xfrm>
            <a:prstGeom prst="rect">
              <a:avLst/>
            </a:prstGeom>
          </p:spPr>
        </p:pic>
        <p:pic>
          <p:nvPicPr>
            <p:cNvPr id="31" name="Picture 30">
              <a:extLst>
                <a:ext uri="{FF2B5EF4-FFF2-40B4-BE49-F238E27FC236}">
                  <a16:creationId xmlns:a16="http://schemas.microsoft.com/office/drawing/2014/main" id="{AD195F95-00EE-724E-8AA1-88CAFD4D07A7}"/>
                </a:ext>
              </a:extLst>
            </p:cNvPr>
            <p:cNvPicPr>
              <a:picLocks noChangeAspect="1"/>
            </p:cNvPicPr>
            <p:nvPr/>
          </p:nvPicPr>
          <p:blipFill>
            <a:blip r:embed="rId4"/>
            <a:stretch>
              <a:fillRect/>
            </a:stretch>
          </p:blipFill>
          <p:spPr>
            <a:xfrm>
              <a:off x="5242099" y="2320920"/>
              <a:ext cx="614256" cy="625370"/>
            </a:xfrm>
            <a:prstGeom prst="rect">
              <a:avLst/>
            </a:prstGeom>
          </p:spPr>
        </p:pic>
        <p:pic>
          <p:nvPicPr>
            <p:cNvPr id="32" name="Picture 31">
              <a:extLst>
                <a:ext uri="{FF2B5EF4-FFF2-40B4-BE49-F238E27FC236}">
                  <a16:creationId xmlns:a16="http://schemas.microsoft.com/office/drawing/2014/main" id="{B1737313-C625-E045-AC00-6FE2001D72AD}"/>
                </a:ext>
              </a:extLst>
            </p:cNvPr>
            <p:cNvPicPr>
              <a:picLocks noChangeAspect="1"/>
            </p:cNvPicPr>
            <p:nvPr/>
          </p:nvPicPr>
          <p:blipFill>
            <a:blip r:embed="rId4"/>
            <a:stretch>
              <a:fillRect/>
            </a:stretch>
          </p:blipFill>
          <p:spPr>
            <a:xfrm>
              <a:off x="5916293" y="2337341"/>
              <a:ext cx="614256" cy="625370"/>
            </a:xfrm>
            <a:prstGeom prst="rect">
              <a:avLst/>
            </a:prstGeom>
          </p:spPr>
        </p:pic>
      </p:grpSp>
      <p:sp>
        <p:nvSpPr>
          <p:cNvPr id="33" name="Rectangle 32">
            <a:extLst>
              <a:ext uri="{FF2B5EF4-FFF2-40B4-BE49-F238E27FC236}">
                <a16:creationId xmlns:a16="http://schemas.microsoft.com/office/drawing/2014/main" id="{0DBEABFE-8BAF-3840-B1BF-4B24AD86A179}"/>
              </a:ext>
            </a:extLst>
          </p:cNvPr>
          <p:cNvSpPr/>
          <p:nvPr/>
        </p:nvSpPr>
        <p:spPr>
          <a:xfrm>
            <a:off x="5176177" y="2839487"/>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a:t>
            </a:r>
            <a:endParaRPr kumimoji="0" lang="sv-SE" sz="1961" b="0" i="0" u="none" strike="noStrike" kern="1200" cap="none" spc="0" normalizeH="0" baseline="0" noProof="0">
              <a:ln>
                <a:noFill/>
              </a:ln>
              <a:solidFill>
                <a:srgbClr val="D83B01"/>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F7BC779-C0CA-4640-9D53-3613ABD612F5}"/>
              </a:ext>
            </a:extLst>
          </p:cNvPr>
          <p:cNvGrpSpPr/>
          <p:nvPr/>
        </p:nvGrpSpPr>
        <p:grpSpPr>
          <a:xfrm>
            <a:off x="7057522" y="2046743"/>
            <a:ext cx="1290249" cy="1052557"/>
            <a:chOff x="7199039" y="2087287"/>
            <a:chExt cx="1316121" cy="1073663"/>
          </a:xfrm>
        </p:grpSpPr>
        <p:pic>
          <p:nvPicPr>
            <p:cNvPr id="35" name="Picture 34">
              <a:extLst>
                <a:ext uri="{FF2B5EF4-FFF2-40B4-BE49-F238E27FC236}">
                  <a16:creationId xmlns:a16="http://schemas.microsoft.com/office/drawing/2014/main" id="{43FA02FC-5794-4A4F-BCA2-922392C6C0F7}"/>
                </a:ext>
              </a:extLst>
            </p:cNvPr>
            <p:cNvPicPr>
              <a:picLocks noChangeAspect="1"/>
            </p:cNvPicPr>
            <p:nvPr/>
          </p:nvPicPr>
          <p:blipFill>
            <a:blip r:embed="rId5"/>
            <a:stretch>
              <a:fillRect/>
            </a:stretch>
          </p:blipFill>
          <p:spPr>
            <a:xfrm>
              <a:off x="7199039" y="2087287"/>
              <a:ext cx="366953" cy="276292"/>
            </a:xfrm>
            <a:prstGeom prst="rect">
              <a:avLst/>
            </a:prstGeom>
          </p:spPr>
        </p:pic>
        <p:pic>
          <p:nvPicPr>
            <p:cNvPr id="36" name="Picture 35">
              <a:extLst>
                <a:ext uri="{FF2B5EF4-FFF2-40B4-BE49-F238E27FC236}">
                  <a16:creationId xmlns:a16="http://schemas.microsoft.com/office/drawing/2014/main" id="{01D177D5-DA5A-254C-AC76-6318534B669B}"/>
                </a:ext>
              </a:extLst>
            </p:cNvPr>
            <p:cNvPicPr>
              <a:picLocks noChangeAspect="1"/>
            </p:cNvPicPr>
            <p:nvPr/>
          </p:nvPicPr>
          <p:blipFill>
            <a:blip r:embed="rId5"/>
            <a:stretch>
              <a:fillRect/>
            </a:stretch>
          </p:blipFill>
          <p:spPr>
            <a:xfrm>
              <a:off x="7204570" y="2879154"/>
              <a:ext cx="366953" cy="276292"/>
            </a:xfrm>
            <a:prstGeom prst="rect">
              <a:avLst/>
            </a:prstGeom>
          </p:spPr>
        </p:pic>
        <p:pic>
          <p:nvPicPr>
            <p:cNvPr id="37" name="Picture 36">
              <a:extLst>
                <a:ext uri="{FF2B5EF4-FFF2-40B4-BE49-F238E27FC236}">
                  <a16:creationId xmlns:a16="http://schemas.microsoft.com/office/drawing/2014/main" id="{81E8BB4E-2581-A845-BE74-D85D1DE17B47}"/>
                </a:ext>
              </a:extLst>
            </p:cNvPr>
            <p:cNvPicPr>
              <a:picLocks noChangeAspect="1"/>
            </p:cNvPicPr>
            <p:nvPr/>
          </p:nvPicPr>
          <p:blipFill>
            <a:blip r:embed="rId5"/>
            <a:stretch>
              <a:fillRect/>
            </a:stretch>
          </p:blipFill>
          <p:spPr>
            <a:xfrm>
              <a:off x="7199039" y="2483221"/>
              <a:ext cx="366953" cy="276292"/>
            </a:xfrm>
            <a:prstGeom prst="rect">
              <a:avLst/>
            </a:prstGeom>
          </p:spPr>
        </p:pic>
        <p:pic>
          <p:nvPicPr>
            <p:cNvPr id="38" name="Picture 37">
              <a:extLst>
                <a:ext uri="{FF2B5EF4-FFF2-40B4-BE49-F238E27FC236}">
                  <a16:creationId xmlns:a16="http://schemas.microsoft.com/office/drawing/2014/main" id="{9E2CFA6D-0AAE-F04F-BFFE-7B61EFD43C10}"/>
                </a:ext>
              </a:extLst>
            </p:cNvPr>
            <p:cNvPicPr>
              <a:picLocks noChangeAspect="1"/>
            </p:cNvPicPr>
            <p:nvPr/>
          </p:nvPicPr>
          <p:blipFill>
            <a:blip r:embed="rId5"/>
            <a:stretch>
              <a:fillRect/>
            </a:stretch>
          </p:blipFill>
          <p:spPr>
            <a:xfrm>
              <a:off x="7684225" y="2087287"/>
              <a:ext cx="366953" cy="276292"/>
            </a:xfrm>
            <a:prstGeom prst="rect">
              <a:avLst/>
            </a:prstGeom>
          </p:spPr>
        </p:pic>
        <p:pic>
          <p:nvPicPr>
            <p:cNvPr id="39" name="Picture 38">
              <a:extLst>
                <a:ext uri="{FF2B5EF4-FFF2-40B4-BE49-F238E27FC236}">
                  <a16:creationId xmlns:a16="http://schemas.microsoft.com/office/drawing/2014/main" id="{E9CB21D8-DA0C-8245-AFA0-646AE03236E9}"/>
                </a:ext>
              </a:extLst>
            </p:cNvPr>
            <p:cNvPicPr>
              <a:picLocks noChangeAspect="1"/>
            </p:cNvPicPr>
            <p:nvPr/>
          </p:nvPicPr>
          <p:blipFill>
            <a:blip r:embed="rId5"/>
            <a:stretch>
              <a:fillRect/>
            </a:stretch>
          </p:blipFill>
          <p:spPr>
            <a:xfrm>
              <a:off x="7689756" y="2879154"/>
              <a:ext cx="366953" cy="276292"/>
            </a:xfrm>
            <a:prstGeom prst="rect">
              <a:avLst/>
            </a:prstGeom>
          </p:spPr>
        </p:pic>
        <p:pic>
          <p:nvPicPr>
            <p:cNvPr id="40" name="Picture 39">
              <a:extLst>
                <a:ext uri="{FF2B5EF4-FFF2-40B4-BE49-F238E27FC236}">
                  <a16:creationId xmlns:a16="http://schemas.microsoft.com/office/drawing/2014/main" id="{05E244FF-194F-CE43-BDEB-AE2C32B4A2E8}"/>
                </a:ext>
              </a:extLst>
            </p:cNvPr>
            <p:cNvPicPr>
              <a:picLocks noChangeAspect="1"/>
            </p:cNvPicPr>
            <p:nvPr/>
          </p:nvPicPr>
          <p:blipFill>
            <a:blip r:embed="rId5"/>
            <a:stretch>
              <a:fillRect/>
            </a:stretch>
          </p:blipFill>
          <p:spPr>
            <a:xfrm>
              <a:off x="7684225" y="2483221"/>
              <a:ext cx="366953" cy="276292"/>
            </a:xfrm>
            <a:prstGeom prst="rect">
              <a:avLst/>
            </a:prstGeom>
          </p:spPr>
        </p:pic>
        <p:pic>
          <p:nvPicPr>
            <p:cNvPr id="41" name="Picture 40">
              <a:extLst>
                <a:ext uri="{FF2B5EF4-FFF2-40B4-BE49-F238E27FC236}">
                  <a16:creationId xmlns:a16="http://schemas.microsoft.com/office/drawing/2014/main" id="{3D29DE41-C82E-3D47-B624-0067E564D559}"/>
                </a:ext>
              </a:extLst>
            </p:cNvPr>
            <p:cNvPicPr>
              <a:picLocks noChangeAspect="1"/>
            </p:cNvPicPr>
            <p:nvPr/>
          </p:nvPicPr>
          <p:blipFill>
            <a:blip r:embed="rId5"/>
            <a:stretch>
              <a:fillRect/>
            </a:stretch>
          </p:blipFill>
          <p:spPr>
            <a:xfrm>
              <a:off x="8142676" y="2092791"/>
              <a:ext cx="366953" cy="276292"/>
            </a:xfrm>
            <a:prstGeom prst="rect">
              <a:avLst/>
            </a:prstGeom>
          </p:spPr>
        </p:pic>
        <p:pic>
          <p:nvPicPr>
            <p:cNvPr id="42" name="Picture 41">
              <a:extLst>
                <a:ext uri="{FF2B5EF4-FFF2-40B4-BE49-F238E27FC236}">
                  <a16:creationId xmlns:a16="http://schemas.microsoft.com/office/drawing/2014/main" id="{20C77B5D-50AA-1747-AAE4-60422387E4FD}"/>
                </a:ext>
              </a:extLst>
            </p:cNvPr>
            <p:cNvPicPr>
              <a:picLocks noChangeAspect="1"/>
            </p:cNvPicPr>
            <p:nvPr/>
          </p:nvPicPr>
          <p:blipFill>
            <a:blip r:embed="rId5"/>
            <a:stretch>
              <a:fillRect/>
            </a:stretch>
          </p:blipFill>
          <p:spPr>
            <a:xfrm>
              <a:off x="8148207" y="2884658"/>
              <a:ext cx="366953" cy="276292"/>
            </a:xfrm>
            <a:prstGeom prst="rect">
              <a:avLst/>
            </a:prstGeom>
          </p:spPr>
        </p:pic>
        <p:pic>
          <p:nvPicPr>
            <p:cNvPr id="43" name="Picture 42">
              <a:extLst>
                <a:ext uri="{FF2B5EF4-FFF2-40B4-BE49-F238E27FC236}">
                  <a16:creationId xmlns:a16="http://schemas.microsoft.com/office/drawing/2014/main" id="{9D5F5A2D-6778-AF49-BF6A-C1FC0BDD8CB0}"/>
                </a:ext>
              </a:extLst>
            </p:cNvPr>
            <p:cNvPicPr>
              <a:picLocks noChangeAspect="1"/>
            </p:cNvPicPr>
            <p:nvPr/>
          </p:nvPicPr>
          <p:blipFill>
            <a:blip r:embed="rId5"/>
            <a:stretch>
              <a:fillRect/>
            </a:stretch>
          </p:blipFill>
          <p:spPr>
            <a:xfrm>
              <a:off x="8142676" y="2488725"/>
              <a:ext cx="366953" cy="276292"/>
            </a:xfrm>
            <a:prstGeom prst="rect">
              <a:avLst/>
            </a:prstGeom>
          </p:spPr>
        </p:pic>
      </p:grpSp>
      <p:sp>
        <p:nvSpPr>
          <p:cNvPr id="44" name="Rectangle 43">
            <a:extLst>
              <a:ext uri="{FF2B5EF4-FFF2-40B4-BE49-F238E27FC236}">
                <a16:creationId xmlns:a16="http://schemas.microsoft.com/office/drawing/2014/main" id="{7F967A1A-EE2E-E246-B5B3-35CE3E1364DB}"/>
              </a:ext>
            </a:extLst>
          </p:cNvPr>
          <p:cNvSpPr/>
          <p:nvPr/>
        </p:nvSpPr>
        <p:spPr>
          <a:xfrm>
            <a:off x="7075414" y="3069676"/>
            <a:ext cx="130936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 * 30)</a:t>
            </a:r>
          </a:p>
        </p:txBody>
      </p:sp>
      <p:grpSp>
        <p:nvGrpSpPr>
          <p:cNvPr id="45" name="Group 44">
            <a:extLst>
              <a:ext uri="{FF2B5EF4-FFF2-40B4-BE49-F238E27FC236}">
                <a16:creationId xmlns:a16="http://schemas.microsoft.com/office/drawing/2014/main" id="{ED43859F-CB3C-434E-A3B1-45021B6DD24E}"/>
              </a:ext>
            </a:extLst>
          </p:cNvPr>
          <p:cNvGrpSpPr/>
          <p:nvPr/>
        </p:nvGrpSpPr>
        <p:grpSpPr>
          <a:xfrm>
            <a:off x="9475060" y="2247523"/>
            <a:ext cx="1309569" cy="724143"/>
            <a:chOff x="8646416" y="2342600"/>
            <a:chExt cx="1335829" cy="738664"/>
          </a:xfrm>
        </p:grpSpPr>
        <p:sp>
          <p:nvSpPr>
            <p:cNvPr id="46" name="Equals 64">
              <a:extLst>
                <a:ext uri="{FF2B5EF4-FFF2-40B4-BE49-F238E27FC236}">
                  <a16:creationId xmlns:a16="http://schemas.microsoft.com/office/drawing/2014/main" id="{6A153EB8-3D4D-9B47-970D-F4836049CE0E}"/>
                </a:ext>
              </a:extLst>
            </p:cNvPr>
            <p:cNvSpPr/>
            <p:nvPr/>
          </p:nvSpPr>
          <p:spPr bwMode="auto">
            <a:xfrm>
              <a:off x="8646416" y="2508082"/>
              <a:ext cx="439897" cy="398103"/>
            </a:xfrm>
            <a:prstGeom prst="mathEqual">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A064DA99-ADC8-A04C-B91D-DCAE66ED0C4E}"/>
                </a:ext>
              </a:extLst>
            </p:cNvPr>
            <p:cNvSpPr/>
            <p:nvPr/>
          </p:nvSpPr>
          <p:spPr>
            <a:xfrm>
              <a:off x="9098670" y="2342600"/>
              <a:ext cx="883575" cy="738664"/>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1565</a:t>
              </a:r>
            </a:p>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a:ea typeface="+mn-ea"/>
                  <a:cs typeface="+mn-cs"/>
                </a:rPr>
                <a:t>(&gt; /21)</a:t>
              </a:r>
            </a:p>
          </p:txBody>
        </p:sp>
      </p:grpSp>
      <p:sp>
        <p:nvSpPr>
          <p:cNvPr id="48" name="Plus Sign 36">
            <a:extLst>
              <a:ext uri="{FF2B5EF4-FFF2-40B4-BE49-F238E27FC236}">
                <a16:creationId xmlns:a16="http://schemas.microsoft.com/office/drawing/2014/main" id="{BD7CB06B-6C8C-4D43-B172-1D10788A70E7}"/>
              </a:ext>
            </a:extLst>
          </p:cNvPr>
          <p:cNvSpPr/>
          <p:nvPr/>
        </p:nvSpPr>
        <p:spPr bwMode="auto">
          <a:xfrm>
            <a:off x="8439865" y="2393682"/>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9" name="Group 48">
            <a:extLst>
              <a:ext uri="{FF2B5EF4-FFF2-40B4-BE49-F238E27FC236}">
                <a16:creationId xmlns:a16="http://schemas.microsoft.com/office/drawing/2014/main" id="{D8A78D89-29D5-F345-8CD6-948CA37837DE}"/>
              </a:ext>
            </a:extLst>
          </p:cNvPr>
          <p:cNvGrpSpPr/>
          <p:nvPr/>
        </p:nvGrpSpPr>
        <p:grpSpPr>
          <a:xfrm>
            <a:off x="8922711" y="2142726"/>
            <a:ext cx="423610" cy="858574"/>
            <a:chOff x="9101630" y="2185196"/>
            <a:chExt cx="432104" cy="875790"/>
          </a:xfrm>
        </p:grpSpPr>
        <p:pic>
          <p:nvPicPr>
            <p:cNvPr id="50" name="Picture 49">
              <a:extLst>
                <a:ext uri="{FF2B5EF4-FFF2-40B4-BE49-F238E27FC236}">
                  <a16:creationId xmlns:a16="http://schemas.microsoft.com/office/drawing/2014/main" id="{4B23EDE6-B1F0-4147-B325-E28CC13762F0}"/>
                </a:ext>
              </a:extLst>
            </p:cNvPr>
            <p:cNvPicPr>
              <a:picLocks noChangeAspect="1"/>
            </p:cNvPicPr>
            <p:nvPr/>
          </p:nvPicPr>
          <p:blipFill>
            <a:blip r:embed="rId6"/>
            <a:stretch>
              <a:fillRect/>
            </a:stretch>
          </p:blipFill>
          <p:spPr>
            <a:xfrm>
              <a:off x="9101630" y="2628882"/>
              <a:ext cx="432104" cy="432104"/>
            </a:xfrm>
            <a:prstGeom prst="rect">
              <a:avLst/>
            </a:prstGeom>
          </p:spPr>
        </p:pic>
        <p:pic>
          <p:nvPicPr>
            <p:cNvPr id="51" name="Picture 50">
              <a:extLst>
                <a:ext uri="{FF2B5EF4-FFF2-40B4-BE49-F238E27FC236}">
                  <a16:creationId xmlns:a16="http://schemas.microsoft.com/office/drawing/2014/main" id="{9E9D3F3D-B58C-654A-970F-1F8506175FC5}"/>
                </a:ext>
              </a:extLst>
            </p:cNvPr>
            <p:cNvPicPr>
              <a:picLocks noChangeAspect="1"/>
            </p:cNvPicPr>
            <p:nvPr/>
          </p:nvPicPr>
          <p:blipFill>
            <a:blip r:embed="rId7"/>
            <a:stretch>
              <a:fillRect/>
            </a:stretch>
          </p:blipFill>
          <p:spPr>
            <a:xfrm>
              <a:off x="9130633" y="2185196"/>
              <a:ext cx="372593" cy="372593"/>
            </a:xfrm>
            <a:prstGeom prst="rect">
              <a:avLst/>
            </a:prstGeom>
          </p:spPr>
        </p:pic>
      </p:grpSp>
      <p:sp>
        <p:nvSpPr>
          <p:cNvPr id="52" name="Rectangle 51">
            <a:extLst>
              <a:ext uri="{FF2B5EF4-FFF2-40B4-BE49-F238E27FC236}">
                <a16:creationId xmlns:a16="http://schemas.microsoft.com/office/drawing/2014/main" id="{88BA9C2B-960C-5340-B3C1-CEFE410F7D36}"/>
              </a:ext>
            </a:extLst>
          </p:cNvPr>
          <p:cNvSpPr/>
          <p:nvPr/>
        </p:nvSpPr>
        <p:spPr>
          <a:xfrm>
            <a:off x="8879825" y="2998154"/>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a:t>
            </a:r>
            <a:endParaRPr kumimoji="0" lang="sv-SE"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3FCE639-60D8-C84C-A56E-23BBA59C71DE}"/>
              </a:ext>
            </a:extLst>
          </p:cNvPr>
          <p:cNvSpPr/>
          <p:nvPr/>
        </p:nvSpPr>
        <p:spPr>
          <a:xfrm>
            <a:off x="455995" y="3987074"/>
            <a:ext cx="2334293" cy="380104"/>
          </a:xfrm>
          <a:prstGeom prst="rect">
            <a:avLst/>
          </a:prstGeom>
        </p:spPr>
        <p:txBody>
          <a:bodyPr wrap="none">
            <a:spAutoFit/>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a:ln>
                  <a:noFill/>
                </a:ln>
                <a:solidFill>
                  <a:srgbClr val="3C3C41"/>
                </a:solidFill>
                <a:effectLst/>
                <a:uLnTx/>
                <a:uFillTx/>
                <a:latin typeface="Segoe UI Semibold"/>
                <a:ea typeface="+mn-ea"/>
                <a:cs typeface="+mn-cs"/>
              </a:rPr>
              <a:t>Additional subnets</a:t>
            </a:r>
          </a:p>
        </p:txBody>
      </p:sp>
      <p:sp>
        <p:nvSpPr>
          <p:cNvPr id="58" name="Text Placeholder 2">
            <a:extLst>
              <a:ext uri="{FF2B5EF4-FFF2-40B4-BE49-F238E27FC236}">
                <a16:creationId xmlns:a16="http://schemas.microsoft.com/office/drawing/2014/main" id="{7B241FB2-CF17-C447-AB5B-0FB99CCBDA9A}"/>
              </a:ext>
            </a:extLst>
          </p:cNvPr>
          <p:cNvSpPr txBox="1">
            <a:spLocks/>
          </p:cNvSpPr>
          <p:nvPr/>
        </p:nvSpPr>
        <p:spPr>
          <a:xfrm>
            <a:off x="593517" y="4517692"/>
            <a:ext cx="7299392" cy="1436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Kubernetes service address range</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other subnets in your network (does not need to be routable) and not 169.254.0.0/16, 172.30.0.0/16 and 172.31.0.0/16. </a:t>
            </a:r>
            <a:r>
              <a:rPr kumimoji="0" lang="en-US" sz="1372" b="0" i="0" u="none" strike="noStrike" kern="1200" cap="none" spc="0" normalizeH="0" baseline="0" noProof="0">
                <a:ln>
                  <a:noFill/>
                </a:ln>
                <a:solidFill>
                  <a:srgbClr val="3C3C41"/>
                </a:solidFill>
                <a:effectLst/>
                <a:uLnTx/>
                <a:uFillTx/>
                <a:latin typeface="Segoe UI"/>
                <a:ea typeface="+mn-ea"/>
                <a:cs typeface="+mn-cs"/>
                <a:sym typeface="Wingdings" panose="05000000000000000000" pitchFamily="2" charset="2"/>
              </a:rPr>
              <a:t> </a:t>
            </a:r>
            <a:endParaRPr kumimoji="0" lang="en-US" sz="1372" b="0" i="0" u="none" strike="noStrike" kern="1200" cap="none" spc="0" normalizeH="0" baseline="0" noProof="0">
              <a:ln>
                <a:noFill/>
              </a:ln>
              <a:solidFill>
                <a:srgbClr val="3C3C41"/>
              </a:solidFill>
              <a:effectLst/>
              <a:uLnTx/>
              <a:uFillTx/>
              <a:latin typeface="Segoe UI"/>
              <a:ea typeface="+mn-ea"/>
              <a:cs typeface="+mn-cs"/>
            </a:endParaRP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Smaller than /12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Docker bridge address</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AKS Subnet</a:t>
            </a:r>
          </a:p>
        </p:txBody>
      </p:sp>
    </p:spTree>
    <p:extLst>
      <p:ext uri="{BB962C8B-B14F-4D97-AF65-F5344CB8AC3E}">
        <p14:creationId xmlns:p14="http://schemas.microsoft.com/office/powerpoint/2010/main" val="85304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3" grpId="0"/>
      <p:bldP spid="44" grpId="0"/>
      <p:bldP spid="48" grpId="0" animBg="1"/>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normAutofit fontScale="90000"/>
          </a:bodyPr>
          <a:lstStyle/>
          <a:p>
            <a:r>
              <a:rPr lang="en-US"/>
              <a:t>North/South Traffic in AKS with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92542" y="2012418"/>
            <a:ext cx="6166953" cy="2203680"/>
          </a:xfrm>
        </p:spPr>
        <p:txBody>
          <a:bodyPr wrap="square">
            <a:spAutoFit/>
          </a:bodyPr>
          <a:lstStyle/>
          <a:p>
            <a:pPr lvl="0"/>
            <a:r>
              <a:rPr lang="en-US"/>
              <a:t>Target FQDN Examples</a:t>
            </a:r>
          </a:p>
          <a:p>
            <a:pPr lvl="1"/>
            <a:r>
              <a:rPr lang="en-US" sz="1600"/>
              <a:t>*.azmk8s.io (</a:t>
            </a:r>
            <a:r>
              <a:rPr lang="en-US" sz="1600" err="1"/>
              <a:t>Eg.</a:t>
            </a:r>
            <a:r>
              <a:rPr lang="en-US" sz="1600"/>
              <a:t> *eastus.azmk8s.io) – API Server</a:t>
            </a:r>
          </a:p>
          <a:p>
            <a:pPr lvl="1"/>
            <a:r>
              <a:rPr lang="en-US" sz="1600"/>
              <a:t>aksrepos.azurecr.io – Microsoft Images</a:t>
            </a:r>
          </a:p>
          <a:p>
            <a:pPr lvl="1"/>
            <a:r>
              <a:rPr lang="en-US" sz="1600"/>
              <a:t>*mcr.microsoft.com – Microsoft Images</a:t>
            </a:r>
          </a:p>
          <a:p>
            <a:pPr lvl="1"/>
            <a:r>
              <a:rPr lang="en-US" sz="1600"/>
              <a:t>*security.ubuntu.com – Ubuntu Security Updates</a:t>
            </a:r>
          </a:p>
          <a:p>
            <a:pPr lvl="1"/>
            <a:r>
              <a:rPr lang="en-US" sz="1600"/>
              <a:t>login.microsoftonline.com - AAD</a:t>
            </a:r>
          </a:p>
          <a:p>
            <a:pPr lvl="1"/>
            <a:r>
              <a:rPr lang="en-US" sz="1600"/>
              <a:t>management.azure.com – Azure API</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 </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Firewall Subnet</a:t>
            </a: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AKS Clusters</a:t>
            </a: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11" y="5578669"/>
            <a:ext cx="609599" cy="666273"/>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 name="Text Placeholder 3">
            <a:extLst>
              <a:ext uri="{FF2B5EF4-FFF2-40B4-BE49-F238E27FC236}">
                <a16:creationId xmlns:a16="http://schemas.microsoft.com/office/drawing/2014/main" id="{EF994C68-EA95-4959-8431-9F3EA23DC0BE}"/>
              </a:ext>
            </a:extLst>
          </p:cNvPr>
          <p:cNvSpPr txBox="1">
            <a:spLocks/>
          </p:cNvSpPr>
          <p:nvPr/>
        </p:nvSpPr>
        <p:spPr>
          <a:xfrm>
            <a:off x="318659" y="4853102"/>
            <a:ext cx="6166953" cy="109465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NAT Rules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TCP Port 9000</a:t>
            </a:r>
            <a:r>
              <a:rPr lang="en-US" sz="1600">
                <a:solidFill>
                  <a:prstClr val="black"/>
                </a:solidFill>
                <a:latin typeface="Calibri" panose="020F0502020204030204"/>
              </a:rPr>
              <a:t> </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and 443 for API server FQDN and IP Address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TCP port 443 for the above FQDNs</a:t>
            </a:r>
          </a:p>
        </p:txBody>
      </p:sp>
    </p:spTree>
    <p:extLst>
      <p:ext uri="{BB962C8B-B14F-4D97-AF65-F5344CB8AC3E}">
        <p14:creationId xmlns:p14="http://schemas.microsoft.com/office/powerpoint/2010/main" val="109970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FD3A-AFF7-467D-A799-F2D80D204D20}"/>
              </a:ext>
            </a:extLst>
          </p:cNvPr>
          <p:cNvSpPr>
            <a:spLocks noGrp="1"/>
          </p:cNvSpPr>
          <p:nvPr>
            <p:ph type="title"/>
          </p:nvPr>
        </p:nvSpPr>
        <p:spPr/>
        <p:txBody>
          <a:bodyPr/>
          <a:lstStyle/>
          <a:p>
            <a:r>
              <a:rPr lang="en-US">
                <a:latin typeface="Segoe UI Semibold"/>
                <a:cs typeface="Calibri Light"/>
              </a:rPr>
              <a:t>East/West Traffic in AKS with Network Policy </a:t>
            </a:r>
            <a:endParaRPr lang="en-US"/>
          </a:p>
        </p:txBody>
      </p:sp>
      <p:sp>
        <p:nvSpPr>
          <p:cNvPr id="6" name="Rectangle 5">
            <a:extLst>
              <a:ext uri="{FF2B5EF4-FFF2-40B4-BE49-F238E27FC236}">
                <a16:creationId xmlns:a16="http://schemas.microsoft.com/office/drawing/2014/main" id="{8910795E-FBA1-4652-A1B5-5E66F0E2B9F8}"/>
              </a:ext>
            </a:extLst>
          </p:cNvPr>
          <p:cNvSpPr/>
          <p:nvPr/>
        </p:nvSpPr>
        <p:spPr>
          <a:xfrm>
            <a:off x="457999" y="1519273"/>
            <a:ext cx="7298670" cy="4154984"/>
          </a:xfrm>
          <a:prstGeom prst="rect">
            <a:avLst/>
          </a:prstGeom>
        </p:spPr>
        <p:txBody>
          <a:bodyPr wrap="square">
            <a:spAutoFit/>
          </a:bodyPr>
          <a:lstStyle/>
          <a:p>
            <a:pPr marL="571390" marR="0" lvl="0" indent="-5713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Recommend to create default policies that apply to all pods </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Default deny all ingress traffic</a:t>
            </a:r>
            <a:endParaRPr kumimoji="0" lang="en-US" sz="3200" b="0" i="0" u="none" strike="noStrike" kern="1200" cap="none" spc="0" normalizeH="0" baseline="0" noProof="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Default deny all egress traffic</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a:solidFill>
                  <a:prstClr val="black"/>
                </a:solidFill>
                <a:latin typeface="Calibri" panose="020F0502020204030204"/>
              </a:rPr>
              <a:t>Allow Pod to Pod Communication in a Namespace</a:t>
            </a:r>
            <a:endParaRPr kumimoji="0" lang="en-US" sz="3200" b="0" i="0" u="none" strike="noStrike" kern="1200" cap="none" spc="0" normalizeH="0" baseline="0" noProof="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Allow Specific Traffic (Ingress &amp; Egress) Across Namespaces</a:t>
            </a:r>
            <a:endParaRPr kumimoji="0" lang="en-US" sz="3200" b="0" i="0" u="none" strike="noStrike" kern="1200" cap="none" spc="0" normalizeH="0" baseline="0" noProof="0">
              <a:ln>
                <a:noFill/>
              </a:ln>
              <a:solidFill>
                <a:srgbClr val="000000"/>
              </a:solidFill>
              <a:effectLst/>
              <a:uLnTx/>
              <a:uFillTx/>
              <a:latin typeface="Roboto"/>
              <a:ea typeface="+mn-ea"/>
              <a:cs typeface="+mn-cs"/>
            </a:endParaRPr>
          </a:p>
        </p:txBody>
      </p:sp>
      <p:pic>
        <p:nvPicPr>
          <p:cNvPr id="25" name="Picture 24">
            <a:extLst>
              <a:ext uri="{FF2B5EF4-FFF2-40B4-BE49-F238E27FC236}">
                <a16:creationId xmlns:a16="http://schemas.microsoft.com/office/drawing/2014/main" id="{8AC1279E-5DD3-4E9A-B880-AB9A5DD38D48}"/>
              </a:ext>
            </a:extLst>
          </p:cNvPr>
          <p:cNvPicPr>
            <a:picLocks noChangeAspect="1"/>
          </p:cNvPicPr>
          <p:nvPr/>
        </p:nvPicPr>
        <p:blipFill>
          <a:blip r:embed="rId3"/>
          <a:stretch>
            <a:fillRect/>
          </a:stretch>
        </p:blipFill>
        <p:spPr>
          <a:xfrm>
            <a:off x="9023245" y="1336327"/>
            <a:ext cx="1578059" cy="1998681"/>
          </a:xfrm>
          <a:prstGeom prst="rect">
            <a:avLst/>
          </a:prstGeom>
        </p:spPr>
      </p:pic>
      <p:grpSp>
        <p:nvGrpSpPr>
          <p:cNvPr id="3" name="Group 2">
            <a:extLst>
              <a:ext uri="{FF2B5EF4-FFF2-40B4-BE49-F238E27FC236}">
                <a16:creationId xmlns:a16="http://schemas.microsoft.com/office/drawing/2014/main" id="{3F3D700B-2338-4511-ADDE-E87037A02D37}"/>
              </a:ext>
            </a:extLst>
          </p:cNvPr>
          <p:cNvGrpSpPr/>
          <p:nvPr/>
        </p:nvGrpSpPr>
        <p:grpSpPr>
          <a:xfrm>
            <a:off x="8085024" y="3382750"/>
            <a:ext cx="3454500" cy="3066590"/>
            <a:chOff x="8173844" y="1505415"/>
            <a:chExt cx="3454500" cy="3066590"/>
          </a:xfrm>
        </p:grpSpPr>
        <p:sp>
          <p:nvSpPr>
            <p:cNvPr id="26" name="Rectangle: Rounded Corners 2">
              <a:extLst>
                <a:ext uri="{FF2B5EF4-FFF2-40B4-BE49-F238E27FC236}">
                  <a16:creationId xmlns:a16="http://schemas.microsoft.com/office/drawing/2014/main" id="{7F9F50D5-67EA-45BE-8964-269DB71019C3}"/>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793659BD-E843-4580-8D6E-C951682DBF60}"/>
                </a:ext>
              </a:extLst>
            </p:cNvPr>
            <p:cNvGrpSpPr/>
            <p:nvPr/>
          </p:nvGrpSpPr>
          <p:grpSpPr>
            <a:xfrm>
              <a:off x="8892657" y="2293316"/>
              <a:ext cx="545569" cy="657714"/>
              <a:chOff x="5838027" y="1368184"/>
              <a:chExt cx="1187134" cy="1431157"/>
            </a:xfrm>
          </p:grpSpPr>
          <p:sp>
            <p:nvSpPr>
              <p:cNvPr id="28" name="Freeform: Shape 16">
                <a:extLst>
                  <a:ext uri="{FF2B5EF4-FFF2-40B4-BE49-F238E27FC236}">
                    <a16:creationId xmlns:a16="http://schemas.microsoft.com/office/drawing/2014/main" id="{59EA0FCA-F310-4AF5-9E02-F43EF499C639}"/>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17">
                <a:extLst>
                  <a:ext uri="{FF2B5EF4-FFF2-40B4-BE49-F238E27FC236}">
                    <a16:creationId xmlns:a16="http://schemas.microsoft.com/office/drawing/2014/main" id="{CBB62CEC-B082-4FFA-BAAE-E1D1BCFCBD14}"/>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18">
                <a:extLst>
                  <a:ext uri="{FF2B5EF4-FFF2-40B4-BE49-F238E27FC236}">
                    <a16:creationId xmlns:a16="http://schemas.microsoft.com/office/drawing/2014/main" id="{8E32C275-67A4-4785-A81C-15902F5B5E0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19">
                <a:extLst>
                  <a:ext uri="{FF2B5EF4-FFF2-40B4-BE49-F238E27FC236}">
                    <a16:creationId xmlns:a16="http://schemas.microsoft.com/office/drawing/2014/main" id="{CFA1D8E6-A1C1-4A0D-9E23-300A3C5ABB8C}"/>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77E8B56-33E6-4CBA-A5FC-456FD9BC17FA}"/>
                </a:ext>
              </a:extLst>
            </p:cNvPr>
            <p:cNvGrpSpPr/>
            <p:nvPr/>
          </p:nvGrpSpPr>
          <p:grpSpPr>
            <a:xfrm>
              <a:off x="8895527" y="3466158"/>
              <a:ext cx="545569" cy="657714"/>
              <a:chOff x="5838027" y="1368184"/>
              <a:chExt cx="1187134" cy="1431157"/>
            </a:xfrm>
          </p:grpSpPr>
          <p:sp>
            <p:nvSpPr>
              <p:cNvPr id="33" name="Freeform: Shape 85">
                <a:extLst>
                  <a:ext uri="{FF2B5EF4-FFF2-40B4-BE49-F238E27FC236}">
                    <a16:creationId xmlns:a16="http://schemas.microsoft.com/office/drawing/2014/main" id="{D6D74D6F-0CE8-4AE0-B094-D41558897E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86">
                <a:extLst>
                  <a:ext uri="{FF2B5EF4-FFF2-40B4-BE49-F238E27FC236}">
                    <a16:creationId xmlns:a16="http://schemas.microsoft.com/office/drawing/2014/main" id="{36739516-2C9D-496E-8052-822A039EB37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87">
                <a:extLst>
                  <a:ext uri="{FF2B5EF4-FFF2-40B4-BE49-F238E27FC236}">
                    <a16:creationId xmlns:a16="http://schemas.microsoft.com/office/drawing/2014/main" id="{4A8C8813-507D-4FA7-8C3A-F60F2C79802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88">
                <a:extLst>
                  <a:ext uri="{FF2B5EF4-FFF2-40B4-BE49-F238E27FC236}">
                    <a16:creationId xmlns:a16="http://schemas.microsoft.com/office/drawing/2014/main" id="{7AC46932-4561-4840-8988-C93C007811E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Title 1">
              <a:extLst>
                <a:ext uri="{FF2B5EF4-FFF2-40B4-BE49-F238E27FC236}">
                  <a16:creationId xmlns:a16="http://schemas.microsoft.com/office/drawing/2014/main" id="{673313FC-9C06-4F7B-9CE5-A52E3FEAA190}"/>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38" name="Group 37">
              <a:extLst>
                <a:ext uri="{FF2B5EF4-FFF2-40B4-BE49-F238E27FC236}">
                  <a16:creationId xmlns:a16="http://schemas.microsoft.com/office/drawing/2014/main" id="{3D384EF6-4850-4866-A055-492E5D8B1EBA}"/>
                </a:ext>
              </a:extLst>
            </p:cNvPr>
            <p:cNvGrpSpPr/>
            <p:nvPr/>
          </p:nvGrpSpPr>
          <p:grpSpPr>
            <a:xfrm>
              <a:off x="10419145" y="2306317"/>
              <a:ext cx="545569" cy="657714"/>
              <a:chOff x="5838027" y="1368184"/>
              <a:chExt cx="1187134" cy="1431157"/>
            </a:xfrm>
          </p:grpSpPr>
          <p:sp>
            <p:nvSpPr>
              <p:cNvPr id="39" name="Freeform: Shape 16">
                <a:extLst>
                  <a:ext uri="{FF2B5EF4-FFF2-40B4-BE49-F238E27FC236}">
                    <a16:creationId xmlns:a16="http://schemas.microsoft.com/office/drawing/2014/main" id="{4D6EFD3B-27E9-4C55-8499-FB103509C534}"/>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7">
                <a:extLst>
                  <a:ext uri="{FF2B5EF4-FFF2-40B4-BE49-F238E27FC236}">
                    <a16:creationId xmlns:a16="http://schemas.microsoft.com/office/drawing/2014/main" id="{F1DFA271-4212-4AB5-91C2-2CFFDB520C6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8">
                <a:extLst>
                  <a:ext uri="{FF2B5EF4-FFF2-40B4-BE49-F238E27FC236}">
                    <a16:creationId xmlns:a16="http://schemas.microsoft.com/office/drawing/2014/main" id="{707F6C5C-1A46-49EA-818F-2FD8E0854DB5}"/>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19">
                <a:extLst>
                  <a:ext uri="{FF2B5EF4-FFF2-40B4-BE49-F238E27FC236}">
                    <a16:creationId xmlns:a16="http://schemas.microsoft.com/office/drawing/2014/main" id="{F3ED30AA-1A6D-4774-8FFE-449E39B78EA1}"/>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45A17F83-0118-408F-AE64-8A2950A9BEA0}"/>
                </a:ext>
              </a:extLst>
            </p:cNvPr>
            <p:cNvGrpSpPr/>
            <p:nvPr/>
          </p:nvGrpSpPr>
          <p:grpSpPr>
            <a:xfrm>
              <a:off x="10415149" y="3450767"/>
              <a:ext cx="545569" cy="657714"/>
              <a:chOff x="5838027" y="1368184"/>
              <a:chExt cx="1187134" cy="1431157"/>
            </a:xfrm>
          </p:grpSpPr>
          <p:sp>
            <p:nvSpPr>
              <p:cNvPr id="44" name="Freeform: Shape 16">
                <a:extLst>
                  <a:ext uri="{FF2B5EF4-FFF2-40B4-BE49-F238E27FC236}">
                    <a16:creationId xmlns:a16="http://schemas.microsoft.com/office/drawing/2014/main" id="{DFEC7F47-9FDE-489F-BEAD-27C36C0ADB20}"/>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17">
                <a:extLst>
                  <a:ext uri="{FF2B5EF4-FFF2-40B4-BE49-F238E27FC236}">
                    <a16:creationId xmlns:a16="http://schemas.microsoft.com/office/drawing/2014/main" id="{F97EA2A6-5709-4645-B31E-CE2ADFE14D93}"/>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18">
                <a:extLst>
                  <a:ext uri="{FF2B5EF4-FFF2-40B4-BE49-F238E27FC236}">
                    <a16:creationId xmlns:a16="http://schemas.microsoft.com/office/drawing/2014/main" id="{0A8E1A3C-4D52-42D7-BBC2-CDA325CED58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19">
                <a:extLst>
                  <a:ext uri="{FF2B5EF4-FFF2-40B4-BE49-F238E27FC236}">
                    <a16:creationId xmlns:a16="http://schemas.microsoft.com/office/drawing/2014/main" id="{CD7EF3D7-3C09-4959-A79E-F6B24ACF121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8B676797-C1DC-429C-A0A5-959153D3FB7C}"/>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07557D-435B-4338-8614-A50BC777407C}"/>
                </a:ext>
              </a:extLst>
            </p:cNvPr>
            <p:cNvCxnSpPr>
              <a:cxnSpLocks/>
              <a:stCxn id="30"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B0BA0850-8DCD-43DC-B790-D93FEFA769CF}"/>
                </a:ext>
              </a:extLst>
            </p:cNvPr>
            <p:cNvPicPr>
              <a:picLocks noChangeAspect="1"/>
            </p:cNvPicPr>
            <p:nvPr/>
          </p:nvPicPr>
          <p:blipFill rotWithShape="1">
            <a:blip r:embed="rId4"/>
            <a:srcRect l="32199" t="19838" r="30052" b="43602"/>
            <a:stretch/>
          </p:blipFill>
          <p:spPr>
            <a:xfrm>
              <a:off x="9741731" y="2394227"/>
              <a:ext cx="461164" cy="472322"/>
            </a:xfrm>
            <a:prstGeom prst="rect">
              <a:avLst/>
            </a:prstGeom>
          </p:spPr>
        </p:pic>
        <p:pic>
          <p:nvPicPr>
            <p:cNvPr id="51" name="Picture 50">
              <a:extLst>
                <a:ext uri="{FF2B5EF4-FFF2-40B4-BE49-F238E27FC236}">
                  <a16:creationId xmlns:a16="http://schemas.microsoft.com/office/drawing/2014/main" id="{CB645710-3747-4FC2-866C-D535E9723240}"/>
                </a:ext>
              </a:extLst>
            </p:cNvPr>
            <p:cNvPicPr>
              <a:picLocks noChangeAspect="1"/>
            </p:cNvPicPr>
            <p:nvPr/>
          </p:nvPicPr>
          <p:blipFill rotWithShape="1">
            <a:blip r:embed="rId5"/>
            <a:srcRect l="27557" t="28358" r="44873" b="44928"/>
            <a:stretch/>
          </p:blipFill>
          <p:spPr>
            <a:xfrm>
              <a:off x="8952141" y="3047958"/>
              <a:ext cx="431765" cy="394757"/>
            </a:xfrm>
            <a:prstGeom prst="rect">
              <a:avLst/>
            </a:prstGeom>
          </p:spPr>
        </p:pic>
      </p:grpSp>
    </p:spTree>
    <p:extLst>
      <p:ext uri="{BB962C8B-B14F-4D97-AF65-F5344CB8AC3E}">
        <p14:creationId xmlns:p14="http://schemas.microsoft.com/office/powerpoint/2010/main" val="27749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505377" y="457200"/>
            <a:ext cx="11630583" cy="553998"/>
          </a:xfrm>
        </p:spPr>
        <p:txBody>
          <a:bodyPr>
            <a:normAutofit/>
          </a:bodyPr>
          <a:lstStyle/>
          <a:p>
            <a:r>
              <a:rPr lang="en-US"/>
              <a:t>Cluster Level – Kubernetes RBAC and Azure AD integration</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performs action w/ AAD token.</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r>
              <a:rPr kumimoji="0" lang="en-US" sz="1600" b="0" i="1"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kubectl</a:t>
            </a:r>
            <a:r>
              <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validates token with AAD and fetches the Developer’s AAD Groups</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6"/>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Tree>
    <p:extLst>
      <p:ext uri="{BB962C8B-B14F-4D97-AF65-F5344CB8AC3E}">
        <p14:creationId xmlns:p14="http://schemas.microsoft.com/office/powerpoint/2010/main" val="404450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Azure Level - Kubernetes RBAC and Azure RBAC Roles</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Administrator fetches the admin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and configures RBAC roles and bindings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endPar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fetches the user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78896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74A7-F1D4-408D-A116-912946A443EF}"/>
              </a:ext>
            </a:extLst>
          </p:cNvPr>
          <p:cNvSpPr>
            <a:spLocks noGrp="1"/>
          </p:cNvSpPr>
          <p:nvPr>
            <p:ph type="title"/>
          </p:nvPr>
        </p:nvSpPr>
        <p:spPr/>
        <p:txBody>
          <a:bodyPr/>
          <a:lstStyle/>
          <a:p>
            <a:r>
              <a:rPr lang="en-US">
                <a:latin typeface="Segoe UI Semibold"/>
                <a:cs typeface="Segoe UI Semibold"/>
              </a:rPr>
              <a:t>What is up with all these Service Principals?</a:t>
            </a:r>
            <a:endParaRPr lang="en-US"/>
          </a:p>
        </p:txBody>
      </p:sp>
      <p:sp>
        <p:nvSpPr>
          <p:cNvPr id="3" name="Content Placeholder 2">
            <a:extLst>
              <a:ext uri="{FF2B5EF4-FFF2-40B4-BE49-F238E27FC236}">
                <a16:creationId xmlns:a16="http://schemas.microsoft.com/office/drawing/2014/main" id="{A9975FBB-9A1C-4F96-93A6-CA269B071ABB}"/>
              </a:ext>
            </a:extLst>
          </p:cNvPr>
          <p:cNvSpPr>
            <a:spLocks noGrp="1"/>
          </p:cNvSpPr>
          <p:nvPr>
            <p:ph idx="1"/>
          </p:nvPr>
        </p:nvSpPr>
        <p:spPr/>
        <p:txBody>
          <a:bodyPr>
            <a:normAutofit/>
          </a:bodyPr>
          <a:lstStyle/>
          <a:p>
            <a:pPr>
              <a:buFont typeface="Wingdings" panose="05000000000000000000" pitchFamily="2" charset="2"/>
              <a:buChar char="Ø"/>
            </a:pPr>
            <a:r>
              <a:rPr lang="en-US"/>
              <a:t>Cluster Service Principal</a:t>
            </a:r>
          </a:p>
          <a:p>
            <a:pPr lvl="2">
              <a:buFont typeface="Arial" panose="020B0604020202020204" pitchFamily="34" charset="0"/>
              <a:buChar char="•"/>
            </a:pPr>
            <a:r>
              <a:rPr lang="en-US" sz="1800"/>
              <a:t>To allow an AKS cluster to interact with other Azure resources, an Azure Active Directory service principal is used.</a:t>
            </a:r>
          </a:p>
          <a:p>
            <a:pPr lvl="2">
              <a:buFont typeface="Wingdings" panose="05000000000000000000" pitchFamily="2" charset="2"/>
              <a:buChar char="Ø"/>
            </a:pPr>
            <a:endParaRPr lang="en-US"/>
          </a:p>
          <a:p>
            <a:pPr>
              <a:buFont typeface="Wingdings" panose="05000000000000000000" pitchFamily="2" charset="2"/>
              <a:buChar char="Ø"/>
            </a:pPr>
            <a:r>
              <a:rPr lang="en-US"/>
              <a:t>AD Integration Objects</a:t>
            </a:r>
          </a:p>
          <a:p>
            <a:pPr lvl="1">
              <a:buFont typeface="Arial" panose="020B0604020202020204" pitchFamily="34" charset="0"/>
              <a:buChar char="•"/>
            </a:pPr>
            <a:r>
              <a:rPr lang="en-US" sz="1800"/>
              <a:t>When configuring Azure AD for AKS authentication, 2 Azure AD application are configured. </a:t>
            </a:r>
          </a:p>
          <a:p>
            <a:pPr lvl="1">
              <a:buFont typeface="Arial" panose="020B0604020202020204" pitchFamily="34" charset="0"/>
              <a:buChar char="•"/>
            </a:pPr>
            <a:r>
              <a:rPr lang="en-US" sz="1800" b="1"/>
              <a:t>Server Application </a:t>
            </a:r>
            <a:r>
              <a:rPr lang="en-US" sz="1800"/>
              <a:t>- used to get a users Azure AD group membership</a:t>
            </a:r>
          </a:p>
          <a:p>
            <a:pPr lvl="1">
              <a:buFont typeface="Arial" panose="020B0604020202020204" pitchFamily="34" charset="0"/>
              <a:buChar char="•"/>
            </a:pPr>
            <a:r>
              <a:rPr lang="en-US" sz="1800" b="1"/>
              <a:t>Client Application</a:t>
            </a:r>
            <a:r>
              <a:rPr lang="en-US" sz="1800"/>
              <a:t> - used when logging in with the Kubernetes CLI (</a:t>
            </a:r>
            <a:r>
              <a:rPr lang="en-US" sz="1800" err="1"/>
              <a:t>kubectl</a:t>
            </a:r>
            <a:endParaRPr lang="en-US" sz="1800"/>
          </a:p>
          <a:p>
            <a:pPr lvl="1">
              <a:buFont typeface="Arial" panose="020B0604020202020204" pitchFamily="34" charset="0"/>
              <a:buChar char="•"/>
            </a:pPr>
            <a:endParaRPr lang="en-US" sz="1800"/>
          </a:p>
          <a:p>
            <a:pPr lvl="1">
              <a:buFont typeface="Arial" panose="020B0604020202020204" pitchFamily="34" charset="0"/>
              <a:buChar char="•"/>
            </a:pPr>
            <a:endParaRPr lang="en-US" sz="1800"/>
          </a:p>
          <a:p>
            <a:pPr>
              <a:buFont typeface="Wingdings" panose="05000000000000000000" pitchFamily="2" charset="2"/>
              <a:buChar char="Ø"/>
            </a:pPr>
            <a:r>
              <a:rPr lang="en-US"/>
              <a:t>You can Rotate/Update them with:</a:t>
            </a:r>
          </a:p>
          <a:p>
            <a:pPr marL="228600" lvl="1" indent="0">
              <a:buNone/>
            </a:pPr>
            <a:br>
              <a:rPr lang="en-US" sz="1800"/>
            </a:br>
            <a:r>
              <a:rPr lang="en-US" sz="1800" b="1">
                <a:solidFill>
                  <a:srgbClr val="0070C0"/>
                </a:solidFill>
              </a:rPr>
              <a:t>$ </a:t>
            </a:r>
            <a:r>
              <a:rPr lang="en-US" sz="1800" b="1" err="1">
                <a:solidFill>
                  <a:srgbClr val="0070C0"/>
                </a:solidFill>
              </a:rPr>
              <a:t>az</a:t>
            </a:r>
            <a:r>
              <a:rPr lang="en-US" sz="1800" b="1">
                <a:solidFill>
                  <a:srgbClr val="0070C0"/>
                </a:solidFill>
              </a:rPr>
              <a:t> </a:t>
            </a:r>
            <a:r>
              <a:rPr lang="en-US" sz="1800" b="1" err="1">
                <a:solidFill>
                  <a:srgbClr val="0070C0"/>
                </a:solidFill>
              </a:rPr>
              <a:t>aks</a:t>
            </a:r>
            <a:r>
              <a:rPr lang="en-US" sz="1800" b="1">
                <a:solidFill>
                  <a:srgbClr val="0070C0"/>
                </a:solidFill>
              </a:rPr>
              <a:t> update-credentials </a:t>
            </a:r>
            <a:r>
              <a:rPr lang="en-US" sz="1800"/>
              <a:t>--resource-group </a:t>
            </a:r>
            <a:r>
              <a:rPr lang="en-US" sz="1800" err="1"/>
              <a:t>myResourceGroup</a:t>
            </a:r>
            <a:r>
              <a:rPr lang="en-US" sz="1800"/>
              <a:t> --name </a:t>
            </a:r>
            <a:r>
              <a:rPr lang="en-US" sz="1800" err="1"/>
              <a:t>myAKSCluster</a:t>
            </a:r>
            <a:r>
              <a:rPr lang="en-US" sz="1800"/>
              <a:t> --reset-service-principal --service-principal $SP_ID --client-secret $SP_SECRET</a:t>
            </a:r>
          </a:p>
        </p:txBody>
      </p:sp>
    </p:spTree>
    <p:extLst>
      <p:ext uri="{BB962C8B-B14F-4D97-AF65-F5344CB8AC3E}">
        <p14:creationId xmlns:p14="http://schemas.microsoft.com/office/powerpoint/2010/main" val="2539816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Cluster Level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a:bodyPr>
          <a:lstStyle/>
          <a:p>
            <a:pPr>
              <a:buSzPct val="125000"/>
            </a:pPr>
            <a:r>
              <a:rPr lang="en-US"/>
              <a:t>Regular maintenance, security and cleanup tasks</a:t>
            </a:r>
          </a:p>
          <a:p>
            <a:pPr marL="685800" lvl="2">
              <a:lnSpc>
                <a:spcPct val="100000"/>
              </a:lnSpc>
              <a:spcBef>
                <a:spcPts val="1200"/>
              </a:spcBef>
              <a:buFont typeface="Courier New" panose="02070309020205020404" pitchFamily="49" charset="0"/>
              <a:buChar char="o"/>
            </a:pPr>
            <a:r>
              <a:rPr lang="en-US"/>
              <a:t>Maintain, update and upgrade hosts and </a:t>
            </a:r>
            <a:r>
              <a:rPr lang="en-US" err="1"/>
              <a:t>kubernetes</a:t>
            </a:r>
            <a:r>
              <a:rPr lang="en-US"/>
              <a:t> - Monthly ideal, 3 months minimum</a:t>
            </a:r>
          </a:p>
          <a:p>
            <a:pPr marL="685800" lvl="2">
              <a:lnSpc>
                <a:spcPct val="100000"/>
              </a:lnSpc>
              <a:spcBef>
                <a:spcPts val="1200"/>
              </a:spcBef>
              <a:buFont typeface="Courier New" panose="02070309020205020404" pitchFamily="49" charset="0"/>
              <a:buChar char="o"/>
            </a:pPr>
            <a:r>
              <a:rPr lang="en-US"/>
              <a:t>Security patches</a:t>
            </a:r>
          </a:p>
          <a:p>
            <a:pPr marL="1143000" lvl="4">
              <a:lnSpc>
                <a:spcPct val="100000"/>
              </a:lnSpc>
              <a:spcBef>
                <a:spcPts val="1200"/>
              </a:spcBef>
              <a:buFont typeface="Wingdings" panose="05000000000000000000" pitchFamily="2" charset="2"/>
              <a:buChar char="§"/>
            </a:pPr>
            <a:r>
              <a:rPr lang="en-US"/>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a:t>You’re responsible to reboot as required, leveraging tools like </a:t>
            </a:r>
            <a:r>
              <a:rPr lang="en-US" err="1"/>
              <a:t>Kured</a:t>
            </a:r>
            <a:r>
              <a:rPr lang="en-US"/>
              <a:t> </a:t>
            </a:r>
            <a:r>
              <a:rPr lang="en-US" err="1"/>
              <a:t>DaemonSet</a:t>
            </a:r>
            <a:br>
              <a:rPr lang="en-US"/>
            </a:br>
            <a:r>
              <a:rPr lang="en-US" sz="1700">
                <a:hlinkClick r:id="rId3"/>
              </a:rPr>
              <a:t>https://github.com/weaveworks/kured</a:t>
            </a:r>
            <a:r>
              <a:rPr lang="en-US" sz="1700"/>
              <a:t> </a:t>
            </a:r>
            <a:br>
              <a:rPr lang="en-US" sz="1700"/>
            </a:br>
            <a:endParaRPr lang="en-US"/>
          </a:p>
          <a:p>
            <a:pPr marL="0" indent="0">
              <a:buNone/>
            </a:pPr>
            <a:endParaRPr lang="en-US"/>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Upgrade to new versions</a:t>
            </a:r>
            <a:endPar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az</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aks</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upgrade </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--name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myAKSCluster</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--resource-group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myResourceGroup</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--kubernetes-version 1.10.6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SSH Access</a:t>
            </a:r>
          </a:p>
          <a:p>
            <a:pPr marL="685800" marR="0" lvl="2" indent="-2286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DenyEscalatingExec</a:t>
            </a:r>
            <a:endPar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2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Running benchmarks and tests to validate cluster setup</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Kube</a:t>
            </a: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-bench</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Aqua Hunter</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6933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fade">
                                      <p:cBhvr>
                                        <p:cTn id="41" dur="500"/>
                                        <p:tgtEl>
                                          <p:spTgt spid="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Introductions &amp; Getting Started</a:t>
            </a:r>
          </a:p>
        </p:txBody>
      </p:sp>
    </p:spTree>
    <p:extLst>
      <p:ext uri="{BB962C8B-B14F-4D97-AF65-F5344CB8AC3E}">
        <p14:creationId xmlns:p14="http://schemas.microsoft.com/office/powerpoint/2010/main" val="18133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Process Node OS Security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956848"/>
            <a:ext cx="4990613" cy="5116826"/>
          </a:xfrm>
        </p:spPr>
        <p:txBody>
          <a:bodyPr>
            <a:normAutofit lnSpcReduction="10000"/>
          </a:bodyPr>
          <a:lstStyle/>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r>
              <a:rPr lang="en-US"/>
              <a:t>AKS automatically applies security patches to the nodes on a nightly schedule</a:t>
            </a:r>
          </a:p>
          <a:p>
            <a:pPr marL="228600" lvl="2">
              <a:lnSpc>
                <a:spcPct val="100000"/>
              </a:lnSpc>
              <a:spcBef>
                <a:spcPts val="1200"/>
              </a:spcBef>
              <a:buFont typeface="Wingdings" panose="05000000000000000000" pitchFamily="2" charset="2"/>
              <a:buChar char="§"/>
            </a:pPr>
            <a:r>
              <a:rPr lang="en-US"/>
              <a:t>You’re responsible to reboot as required</a:t>
            </a:r>
          </a:p>
          <a:p>
            <a:pPr marL="228600" lvl="2">
              <a:lnSpc>
                <a:spcPct val="100000"/>
              </a:lnSpc>
              <a:spcBef>
                <a:spcPts val="1200"/>
              </a:spcBef>
              <a:buFont typeface="Wingdings" panose="05000000000000000000" pitchFamily="2" charset="2"/>
              <a:buChar char="§"/>
            </a:pPr>
            <a:r>
              <a:rPr lang="en-US"/>
              <a:t>Regular maintenance recommended</a:t>
            </a:r>
          </a:p>
          <a:p>
            <a:pPr marL="595313" lvl="4">
              <a:spcBef>
                <a:spcPts val="1200"/>
              </a:spcBef>
              <a:buFont typeface="Wingdings" panose="05000000000000000000" pitchFamily="2" charset="2"/>
              <a:buChar char="§"/>
            </a:pPr>
            <a:r>
              <a:rPr lang="en-US" sz="1800"/>
              <a:t>Monthly ideal, 3 months maximum</a:t>
            </a:r>
          </a:p>
          <a:p>
            <a:pPr marL="228600" lvl="2">
              <a:lnSpc>
                <a:spcPct val="100000"/>
              </a:lnSpc>
              <a:spcBef>
                <a:spcPts val="1200"/>
              </a:spcBef>
              <a:buFont typeface="Wingdings" panose="05000000000000000000" pitchFamily="2" charset="2"/>
              <a:buChar char="§"/>
            </a:pPr>
            <a:r>
              <a:rPr lang="en-US"/>
              <a:t>Use </a:t>
            </a:r>
            <a:r>
              <a:rPr lang="en-US" err="1"/>
              <a:t>Kured</a:t>
            </a:r>
            <a:r>
              <a:rPr lang="en-US"/>
              <a:t> </a:t>
            </a:r>
            <a:r>
              <a:rPr lang="en-US" err="1"/>
              <a:t>DaemonSet</a:t>
            </a:r>
            <a:r>
              <a:rPr lang="en-US"/>
              <a:t> to watch for nodes requiring a reboot and handle the reschedule of the pods and reboot of the nodes. Check </a:t>
            </a:r>
            <a:r>
              <a:rPr lang="en-US">
                <a:hlinkClick r:id="rId3"/>
              </a:rPr>
              <a:t>AKS documentation</a:t>
            </a:r>
            <a:r>
              <a:rPr lang="en-US"/>
              <a:t> for guidance to use </a:t>
            </a:r>
            <a:r>
              <a:rPr lang="en-US">
                <a:hlinkClick r:id="rId4"/>
              </a:rPr>
              <a:t>Kured</a:t>
            </a:r>
            <a:br>
              <a:rPr lang="en-US"/>
            </a:br>
            <a:br>
              <a:rPr lang="en-US" sz="1700"/>
            </a:br>
            <a:endParaRPr lang="en-US"/>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19283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a:xfrm>
            <a:off x="505378" y="403412"/>
            <a:ext cx="10848422" cy="553998"/>
          </a:xfrm>
        </p:spPr>
        <p:txBody>
          <a:bodyPr>
            <a:noAutofit/>
          </a:bodyPr>
          <a:lstStyle/>
          <a:p>
            <a:r>
              <a:rPr lang="en-US"/>
              <a:t>Container Level – Images and Runtime</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9632" y="1496584"/>
            <a:ext cx="10515600" cy="2375237"/>
          </a:xfrm>
        </p:spPr>
        <p:txBody>
          <a:bodyPr>
            <a:normAutofit/>
          </a:bodyPr>
          <a:lstStyle/>
          <a:p>
            <a:r>
              <a:rPr lang="en-US"/>
              <a:t>Regularly apply security updates to the container images</a:t>
            </a:r>
          </a:p>
          <a:p>
            <a:r>
              <a:rPr lang="en-US"/>
              <a:t>Scan your images, scan your containers</a:t>
            </a:r>
          </a:p>
          <a:p>
            <a:r>
              <a:rPr lang="en-US"/>
              <a:t>Runtime enforcement and remediation</a:t>
            </a:r>
          </a:p>
          <a:p>
            <a:r>
              <a:rPr lang="en-US"/>
              <a:t>Trusted Registry</a:t>
            </a:r>
          </a:p>
          <a:p>
            <a:endParaRPr lang="en-US"/>
          </a:p>
          <a:p>
            <a:pPr marL="0" indent="0">
              <a:buNone/>
            </a:pPr>
            <a:endParaRPr lang="en-US"/>
          </a:p>
        </p:txBody>
      </p:sp>
      <p:grpSp>
        <p:nvGrpSpPr>
          <p:cNvPr id="4" name="Group 3">
            <a:extLst>
              <a:ext uri="{FF2B5EF4-FFF2-40B4-BE49-F238E27FC236}">
                <a16:creationId xmlns:a16="http://schemas.microsoft.com/office/drawing/2014/main" id="{F9FAD79D-1979-4569-8BF2-2033A0BE07AC}"/>
              </a:ext>
            </a:extLst>
          </p:cNvPr>
          <p:cNvGrpSpPr/>
          <p:nvPr/>
        </p:nvGrpSpPr>
        <p:grpSpPr>
          <a:xfrm>
            <a:off x="6989860" y="5683247"/>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989859" y="2645407"/>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665800" y="4126485"/>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6" idx="3"/>
            <a:endCxn id="50" idx="1"/>
          </p:cNvCxnSpPr>
          <p:nvPr/>
        </p:nvCxnSpPr>
        <p:spPr>
          <a:xfrm>
            <a:off x="2904251" y="4126340"/>
            <a:ext cx="938589" cy="146"/>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366733" y="3347369"/>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2081291" y="3352839"/>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45" name="Group 44">
            <a:extLst>
              <a:ext uri="{FF2B5EF4-FFF2-40B4-BE49-F238E27FC236}">
                <a16:creationId xmlns:a16="http://schemas.microsoft.com/office/drawing/2014/main" id="{8D4CF0AB-8680-4195-B958-C87630077FF0}"/>
              </a:ext>
            </a:extLst>
          </p:cNvPr>
          <p:cNvGrpSpPr/>
          <p:nvPr/>
        </p:nvGrpSpPr>
        <p:grpSpPr>
          <a:xfrm>
            <a:off x="3675812" y="3548855"/>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417785" y="3205676"/>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829265" y="4537965"/>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827656" y="5144139"/>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479185" y="4753938"/>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6240745" y="4126485"/>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7139312" y="4318075"/>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7275165" y="4603470"/>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804638" y="4603470"/>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334111" y="4603470"/>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863584" y="4603470"/>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8270020"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799492"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7139312" y="3006179"/>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7275165" y="3291574"/>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804638" y="3291574"/>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334111" y="3291574"/>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8270019"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799492"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7177726" y="6060247"/>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8003226" y="6060247"/>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516792" y="4126485"/>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1268597" y="3359564"/>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7" name="Oval 106">
            <a:extLst>
              <a:ext uri="{FF2B5EF4-FFF2-40B4-BE49-F238E27FC236}">
                <a16:creationId xmlns:a16="http://schemas.microsoft.com/office/drawing/2014/main" id="{A9C0C698-13C9-4618-8DC5-43E72959063B}"/>
              </a:ext>
            </a:extLst>
          </p:cNvPr>
          <p:cNvSpPr/>
          <p:nvPr/>
        </p:nvSpPr>
        <p:spPr bwMode="auto">
          <a:xfrm>
            <a:off x="4209291" y="5911089"/>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4245867" y="4537966"/>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4282443" y="5947665"/>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417785" y="5536186"/>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818123" y="6060246"/>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876734" y="3291573"/>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581366" y="2347409"/>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722080" y="2473838"/>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417785" y="1952239"/>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827824" y="2832041"/>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698982" y="4300654"/>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839696" y="4427083"/>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9199716" y="3990862"/>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360974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2" end="2"/>
                                            </p:txEl>
                                          </p:spTgt>
                                        </p:tgtEl>
                                      </p:cBhvr>
                                    </p:animEffect>
                                    <p:set>
                                      <p:cBhvr>
                                        <p:cTn id="15"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5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wipe(up)">
                                      <p:cBhvr>
                                        <p:cTn id="39" dur="500"/>
                                        <p:tgtEl>
                                          <p:spTgt spid="108"/>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250"/>
                                        <p:tgtEl>
                                          <p:spTgt spid="10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par>
                                <p:cTn id="47" presetID="22" presetClass="entr" presetSubtype="8"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22" presetClass="entr" presetSubtype="4"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2"/>
                                        </p:tgtEl>
                                        <p:attrNameLst>
                                          <p:attrName>style.visibility</p:attrName>
                                        </p:attrNameLst>
                                      </p:cBhvr>
                                      <p:to>
                                        <p:strVal val="visible"/>
                                      </p:to>
                                    </p:set>
                                    <p:animEffect transition="in" filter="fade">
                                      <p:cBhvr>
                                        <p:cTn id="73" dur="500"/>
                                        <p:tgtEl>
                                          <p:spTgt spid="132"/>
                                        </p:tgtEl>
                                      </p:cBhvr>
                                    </p:animEffect>
                                  </p:childTnLst>
                                </p:cTn>
                              </p:par>
                              <p:par>
                                <p:cTn id="74" presetID="22" presetClass="entr" presetSubtype="1" fill="hold" nodeType="with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up)">
                                      <p:cBhvr>
                                        <p:cTn id="76" dur="500"/>
                                        <p:tgtEl>
                                          <p:spTgt spid="1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500"/>
                                        <p:tgtEl>
                                          <p:spTgt spid="13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par>
                          <p:cTn id="96" fill="hold">
                            <p:stCondLst>
                              <p:cond delay="1500"/>
                            </p:stCondLst>
                            <p:childTnLst>
                              <p:par>
                                <p:cTn id="97" presetID="10" presetClass="entr" presetSubtype="0" fill="hold"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childTnLst>
                          </p:cTn>
                        </p:par>
                        <p:par>
                          <p:cTn id="103" fill="hold">
                            <p:stCondLst>
                              <p:cond delay="2000"/>
                            </p:stCondLst>
                            <p:childTnLst>
                              <p:par>
                                <p:cTn id="104" presetID="10" presetClass="entr" presetSubtype="0" fill="hold" nodeType="after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par>
                          <p:cTn id="110" fill="hold">
                            <p:stCondLst>
                              <p:cond delay="2500"/>
                            </p:stCondLst>
                            <p:childTnLst>
                              <p:par>
                                <p:cTn id="111" presetID="10" presetClass="entr" presetSubtype="0" fill="hold" nodeType="after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fade">
                                      <p:cBhvr>
                                        <p:cTn id="113" dur="500"/>
                                        <p:tgtEl>
                                          <p:spTgt spid="87"/>
                                        </p:tgtEl>
                                      </p:cBhvr>
                                    </p:animEffect>
                                  </p:childTnLst>
                                </p:cTn>
                              </p:par>
                              <p:par>
                                <p:cTn id="114" presetID="10" presetClass="entr" presetSubtype="0" fill="hold"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fade">
                                      <p:cBhvr>
                                        <p:cTn id="120" dur="500"/>
                                        <p:tgtEl>
                                          <p:spTgt spid="124"/>
                                        </p:tgtEl>
                                      </p:cBhvr>
                                    </p:animEffect>
                                  </p:childTnLst>
                                </p:cTn>
                              </p:par>
                            </p:childTnLst>
                          </p:cTn>
                        </p:par>
                        <p:par>
                          <p:cTn id="121" fill="hold">
                            <p:stCondLst>
                              <p:cond delay="3500"/>
                            </p:stCondLst>
                            <p:childTnLst>
                              <p:par>
                                <p:cTn id="122" presetID="10" presetClass="entr" presetSubtype="0"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fade">
                                      <p:cBhvr>
                                        <p:cTn id="124" dur="500"/>
                                        <p:tgtEl>
                                          <p:spTgt spid="73"/>
                                        </p:tgtEl>
                                      </p:cBhvr>
                                    </p:animEffect>
                                  </p:childTnLst>
                                </p:cTn>
                              </p:par>
                            </p:childTnLst>
                          </p:cTn>
                        </p:par>
                        <p:par>
                          <p:cTn id="125" fill="hold">
                            <p:stCondLst>
                              <p:cond delay="4000"/>
                            </p:stCondLst>
                            <p:childTnLst>
                              <p:par>
                                <p:cTn id="126" presetID="22" presetClass="entr" presetSubtype="1" fill="hold" nodeType="after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up)">
                                      <p:cBhvr>
                                        <p:cTn id="128" dur="500"/>
                                        <p:tgtEl>
                                          <p:spTgt spid="76"/>
                                        </p:tgtEl>
                                      </p:cBhvr>
                                    </p:animEffect>
                                  </p:childTnLst>
                                </p:cTn>
                              </p:par>
                              <p:par>
                                <p:cTn id="129" presetID="22" presetClass="entr" presetSubtype="1"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up)">
                                      <p:cBhvr>
                                        <p:cTn id="131" dur="500"/>
                                        <p:tgtEl>
                                          <p:spTgt spid="77"/>
                                        </p:tgtEl>
                                      </p:cBhvr>
                                    </p:animEffect>
                                  </p:childTnLst>
                                </p:cTn>
                              </p:par>
                            </p:childTnLst>
                          </p:cTn>
                        </p:par>
                        <p:par>
                          <p:cTn id="132" fill="hold">
                            <p:stCondLst>
                              <p:cond delay="4500"/>
                            </p:stCondLst>
                            <p:childTnLst>
                              <p:par>
                                <p:cTn id="133" presetID="22" presetClass="entr" presetSubtype="1" fill="hold" nodeType="after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up)">
                                      <p:cBhvr>
                                        <p:cTn id="135" dur="500"/>
                                        <p:tgtEl>
                                          <p:spTgt spid="90"/>
                                        </p:tgtEl>
                                      </p:cBhvr>
                                    </p:animEffect>
                                  </p:childTnLst>
                                </p:cTn>
                              </p:par>
                              <p:par>
                                <p:cTn id="136" presetID="22" presetClass="entr" presetSubtype="1" fill="hold"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wipe(up)">
                                      <p:cBhvr>
                                        <p:cTn id="138" dur="500"/>
                                        <p:tgtEl>
                                          <p:spTgt spid="91"/>
                                        </p:tgtEl>
                                      </p:cBhvr>
                                    </p:animEffect>
                                  </p:childTnLst>
                                </p:cTn>
                              </p:par>
                            </p:childTnLst>
                          </p:cTn>
                        </p:par>
                        <p:par>
                          <p:cTn id="139" fill="hold">
                            <p:stCondLst>
                              <p:cond delay="5000"/>
                            </p:stCondLst>
                            <p:childTnLst>
                              <p:par>
                                <p:cTn id="140" presetID="10" presetClass="entr" presetSubtype="0" fill="hold" nodeType="after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500"/>
                                        <p:tgtEl>
                                          <p:spTgt spid="4"/>
                                        </p:tgtEl>
                                      </p:cBhvr>
                                    </p:animEffect>
                                  </p:childTnLst>
                                </p:cTn>
                              </p:par>
                            </p:childTnLst>
                          </p:cTn>
                        </p:par>
                        <p:par>
                          <p:cTn id="143" fill="hold">
                            <p:stCondLst>
                              <p:cond delay="5500"/>
                            </p:stCondLst>
                            <p:childTnLst>
                              <p:par>
                                <p:cTn id="144" presetID="10" presetClass="entr" presetSubtype="0" fill="hold" nodeType="afterEffect">
                                  <p:stCondLst>
                                    <p:cond delay="0"/>
                                  </p:stCondLst>
                                  <p:childTnLst>
                                    <p:set>
                                      <p:cBhvr>
                                        <p:cTn id="145" dur="1" fill="hold">
                                          <p:stCondLst>
                                            <p:cond delay="0"/>
                                          </p:stCondLst>
                                        </p:cTn>
                                        <p:tgtEl>
                                          <p:spTgt spid="92"/>
                                        </p:tgtEl>
                                        <p:attrNameLst>
                                          <p:attrName>style.visibility</p:attrName>
                                        </p:attrNameLst>
                                      </p:cBhvr>
                                      <p:to>
                                        <p:strVal val="visible"/>
                                      </p:to>
                                    </p:set>
                                    <p:animEffect transition="in" filter="fade">
                                      <p:cBhvr>
                                        <p:cTn id="146" dur="500"/>
                                        <p:tgtEl>
                                          <p:spTgt spid="92"/>
                                        </p:tgtEl>
                                      </p:cBhvr>
                                    </p:animEffect>
                                  </p:childTnLst>
                                </p:cTn>
                              </p:par>
                            </p:childTnLst>
                          </p:cTn>
                        </p:par>
                        <p:par>
                          <p:cTn id="147" fill="hold">
                            <p:stCondLst>
                              <p:cond delay="6000"/>
                            </p:stCondLst>
                            <p:childTnLst>
                              <p:par>
                                <p:cTn id="148" presetID="10" presetClass="entr" presetSubtype="0" fill="hold" nodeType="afterEffect">
                                  <p:stCondLst>
                                    <p:cond delay="0"/>
                                  </p:stCondLst>
                                  <p:childTnLst>
                                    <p:set>
                                      <p:cBhvr>
                                        <p:cTn id="149" dur="1" fill="hold">
                                          <p:stCondLst>
                                            <p:cond delay="0"/>
                                          </p:stCondLst>
                                        </p:cTn>
                                        <p:tgtEl>
                                          <p:spTgt spid="95"/>
                                        </p:tgtEl>
                                        <p:attrNameLst>
                                          <p:attrName>style.visibility</p:attrName>
                                        </p:attrNameLst>
                                      </p:cBhvr>
                                      <p:to>
                                        <p:strVal val="visible"/>
                                      </p:to>
                                    </p:set>
                                    <p:animEffect transition="in" filter="fade">
                                      <p:cBhvr>
                                        <p:cTn id="150" dur="500"/>
                                        <p:tgtEl>
                                          <p:spTgt spid="95"/>
                                        </p:tgtEl>
                                      </p:cBhvr>
                                    </p:animEffect>
                                  </p:childTnLst>
                                </p:cTn>
                              </p:par>
                            </p:childTnLst>
                          </p:cTn>
                        </p:par>
                        <p:par>
                          <p:cTn id="151" fill="hold">
                            <p:stCondLst>
                              <p:cond delay="6500"/>
                            </p:stCondLst>
                            <p:childTnLst>
                              <p:par>
                                <p:cTn id="152" presetID="10" presetClass="entr" presetSubtype="0" fill="hold" nodeType="after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childTnLst>
                          </p:cTn>
                        </p:par>
                        <p:par>
                          <p:cTn id="155" fill="hold">
                            <p:stCondLst>
                              <p:cond delay="7000"/>
                            </p:stCondLst>
                            <p:childTnLst>
                              <p:par>
                                <p:cTn id="156" presetID="10" presetClass="entr" presetSubtype="0" fill="hold" grpId="0" nodeType="afterEffect">
                                  <p:stCondLst>
                                    <p:cond delay="0"/>
                                  </p:stCondLst>
                                  <p:childTnLst>
                                    <p:set>
                                      <p:cBhvr>
                                        <p:cTn id="157" dur="1" fill="hold">
                                          <p:stCondLst>
                                            <p:cond delay="0"/>
                                          </p:stCondLst>
                                        </p:cTn>
                                        <p:tgtEl>
                                          <p:spTgt spid="149"/>
                                        </p:tgtEl>
                                        <p:attrNameLst>
                                          <p:attrName>style.visibility</p:attrName>
                                        </p:attrNameLst>
                                      </p:cBhvr>
                                      <p:to>
                                        <p:strVal val="visible"/>
                                      </p:to>
                                    </p:set>
                                    <p:animEffect transition="in" filter="fade">
                                      <p:cBhvr>
                                        <p:cTn id="158" dur="500"/>
                                        <p:tgtEl>
                                          <p:spTgt spid="149"/>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50"/>
                                        </p:tgtEl>
                                        <p:attrNameLst>
                                          <p:attrName>style.visibility</p:attrName>
                                        </p:attrNameLst>
                                      </p:cBhvr>
                                      <p:to>
                                        <p:strVal val="visible"/>
                                      </p:to>
                                    </p:set>
                                    <p:animEffect transition="in" filter="fade">
                                      <p:cBhvr>
                                        <p:cTn id="161" dur="500"/>
                                        <p:tgtEl>
                                          <p:spTgt spid="150"/>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52"/>
                                        </p:tgtEl>
                                        <p:attrNameLst>
                                          <p:attrName>style.visibility</p:attrName>
                                        </p:attrNameLst>
                                      </p:cBhvr>
                                      <p:to>
                                        <p:strVal val="visible"/>
                                      </p:to>
                                    </p:set>
                                    <p:animEffect transition="in" filter="fade">
                                      <p:cBhvr>
                                        <p:cTn id="164" dur="500"/>
                                        <p:tgtEl>
                                          <p:spTgt spid="152"/>
                                        </p:tgtEl>
                                      </p:cBhvr>
                                    </p:animEffect>
                                  </p:childTnLst>
                                </p:cTn>
                              </p:par>
                            </p:childTnLst>
                          </p:cTn>
                        </p:par>
                        <p:par>
                          <p:cTn id="165" fill="hold">
                            <p:stCondLst>
                              <p:cond delay="7500"/>
                            </p:stCondLst>
                            <p:childTnLst>
                              <p:par>
                                <p:cTn id="166" presetID="10" presetClass="entr" presetSubtype="0" fill="hold" nodeType="afterEffect">
                                  <p:stCondLst>
                                    <p:cond delay="0"/>
                                  </p:stCondLst>
                                  <p:childTnLst>
                                    <p:set>
                                      <p:cBhvr>
                                        <p:cTn id="167" dur="1" fill="hold">
                                          <p:stCondLst>
                                            <p:cond delay="0"/>
                                          </p:stCondLst>
                                        </p:cTn>
                                        <p:tgtEl>
                                          <p:spTgt spid="99"/>
                                        </p:tgtEl>
                                        <p:attrNameLst>
                                          <p:attrName>style.visibility</p:attrName>
                                        </p:attrNameLst>
                                      </p:cBhvr>
                                      <p:to>
                                        <p:strVal val="visible"/>
                                      </p:to>
                                    </p:set>
                                    <p:animEffect transition="in" filter="fade">
                                      <p:cBhvr>
                                        <p:cTn id="168" dur="500"/>
                                        <p:tgtEl>
                                          <p:spTgt spid="99"/>
                                        </p:tgtEl>
                                      </p:cBhvr>
                                    </p:animEffect>
                                  </p:childTnLst>
                                </p:cTn>
                              </p:par>
                            </p:childTnLst>
                          </p:cTn>
                        </p:par>
                        <p:par>
                          <p:cTn id="169" fill="hold">
                            <p:stCondLst>
                              <p:cond delay="8000"/>
                            </p:stCondLst>
                            <p:childTnLst>
                              <p:par>
                                <p:cTn id="170" presetID="22" presetClass="entr" presetSubtype="2" fill="hold" nodeType="afterEffect">
                                  <p:stCondLst>
                                    <p:cond delay="0"/>
                                  </p:stCondLst>
                                  <p:childTnLst>
                                    <p:set>
                                      <p:cBhvr>
                                        <p:cTn id="171" dur="1" fill="hold">
                                          <p:stCondLst>
                                            <p:cond delay="0"/>
                                          </p:stCondLst>
                                        </p:cTn>
                                        <p:tgtEl>
                                          <p:spTgt spid="98"/>
                                        </p:tgtEl>
                                        <p:attrNameLst>
                                          <p:attrName>style.visibility</p:attrName>
                                        </p:attrNameLst>
                                      </p:cBhvr>
                                      <p:to>
                                        <p:strVal val="visible"/>
                                      </p:to>
                                    </p:set>
                                    <p:animEffect transition="in" filter="wipe(right)">
                                      <p:cBhvr>
                                        <p:cTn id="17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7" grpId="0" animBg="1"/>
      <p:bldP spid="131" grpId="0" animBg="1"/>
      <p:bldP spid="132" grpId="0" animBg="1"/>
      <p:bldP spid="135" grpId="0" animBg="1"/>
      <p:bldP spid="149" grpId="0" animBg="1"/>
      <p:bldP spid="150" grpId="0" animBg="1"/>
      <p:bldP spid="1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Securing Workloads - Pod Identity</a:t>
            </a:r>
          </a:p>
        </p:txBody>
      </p:sp>
      <p:sp>
        <p:nvSpPr>
          <p:cNvPr id="6" name="Rectangle: Rounded Corners 5">
            <a:extLst>
              <a:ext uri="{FF2B5EF4-FFF2-40B4-BE49-F238E27FC236}">
                <a16:creationId xmlns:a16="http://schemas.microsoft.com/office/drawing/2014/main" id="{29E737CC-C582-48A9-8A15-75DF7A9D6007}"/>
              </a:ext>
            </a:extLst>
          </p:cNvPr>
          <p:cNvSpPr/>
          <p:nvPr/>
        </p:nvSpPr>
        <p:spPr bwMode="auto">
          <a:xfrm>
            <a:off x="6581381" y="3185715"/>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cxnSp>
        <p:nvCxnSpPr>
          <p:cNvPr id="7" name="Straight Connector 6">
            <a:extLst>
              <a:ext uri="{FF2B5EF4-FFF2-40B4-BE49-F238E27FC236}">
                <a16:creationId xmlns:a16="http://schemas.microsoft.com/office/drawing/2014/main" id="{582FD4A5-C895-42E0-A37F-35A9FCC9F43B}"/>
              </a:ext>
            </a:extLst>
          </p:cNvPr>
          <p:cNvCxnSpPr>
            <a:cxnSpLocks/>
          </p:cNvCxnSpPr>
          <p:nvPr/>
        </p:nvCxnSpPr>
        <p:spPr>
          <a:xfrm>
            <a:off x="4064000" y="1626326"/>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E5B4FCF-1944-4F38-9CE2-BDAE26C3E94D}"/>
              </a:ext>
            </a:extLst>
          </p:cNvPr>
          <p:cNvGrpSpPr/>
          <p:nvPr/>
        </p:nvGrpSpPr>
        <p:grpSpPr>
          <a:xfrm>
            <a:off x="5344244" y="3380898"/>
            <a:ext cx="822960" cy="1184981"/>
            <a:chOff x="4564392" y="2095596"/>
            <a:chExt cx="822960" cy="1184981"/>
          </a:xfrm>
        </p:grpSpPr>
        <p:sp>
          <p:nvSpPr>
            <p:cNvPr id="9" name="Title 1">
              <a:extLst>
                <a:ext uri="{FF2B5EF4-FFF2-40B4-BE49-F238E27FC236}">
                  <a16:creationId xmlns:a16="http://schemas.microsoft.com/office/drawing/2014/main" id="{D6AC6D4D-3EE2-4711-AD93-9EC815F20FBC}"/>
                </a:ext>
              </a:extLst>
            </p:cNvPr>
            <p:cNvSpPr txBox="1">
              <a:spLocks/>
            </p:cNvSpPr>
            <p:nvPr/>
          </p:nvSpPr>
          <p:spPr>
            <a:xfrm>
              <a:off x="4617082" y="209559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0" name="Rectangle: Rounded Corners 9">
              <a:extLst>
                <a:ext uri="{FF2B5EF4-FFF2-40B4-BE49-F238E27FC236}">
                  <a16:creationId xmlns:a16="http://schemas.microsoft.com/office/drawing/2014/main" id="{A3B91018-5920-4900-B268-5876B00F04C1}"/>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DE074722-CCAE-4FA5-BE93-885B5CA08E75}"/>
                </a:ext>
              </a:extLst>
            </p:cNvPr>
            <p:cNvGrpSpPr/>
            <p:nvPr/>
          </p:nvGrpSpPr>
          <p:grpSpPr>
            <a:xfrm>
              <a:off x="4735102" y="2599921"/>
              <a:ext cx="481540" cy="538353"/>
              <a:chOff x="4937274" y="2450177"/>
              <a:chExt cx="481540" cy="538353"/>
            </a:xfrm>
          </p:grpSpPr>
          <p:sp>
            <p:nvSpPr>
              <p:cNvPr id="12" name="Freeform: Shape 11">
                <a:extLst>
                  <a:ext uri="{FF2B5EF4-FFF2-40B4-BE49-F238E27FC236}">
                    <a16:creationId xmlns:a16="http://schemas.microsoft.com/office/drawing/2014/main" id="{8879649E-F9E7-4756-8F31-CD1E6243DF12}"/>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people_4" title="Icon of a person">
                <a:extLst>
                  <a:ext uri="{FF2B5EF4-FFF2-40B4-BE49-F238E27FC236}">
                    <a16:creationId xmlns:a16="http://schemas.microsoft.com/office/drawing/2014/main" id="{E14A3852-915A-4EB3-8677-F356D9C653C5}"/>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 name="Title 1">
            <a:extLst>
              <a:ext uri="{FF2B5EF4-FFF2-40B4-BE49-F238E27FC236}">
                <a16:creationId xmlns:a16="http://schemas.microsoft.com/office/drawing/2014/main" id="{5EBDE7FB-CE1B-4572-B340-EDFDFAF13488}"/>
              </a:ext>
            </a:extLst>
          </p:cNvPr>
          <p:cNvSpPr txBox="1">
            <a:spLocks/>
          </p:cNvSpPr>
          <p:nvPr/>
        </p:nvSpPr>
        <p:spPr>
          <a:xfrm>
            <a:off x="6581381" y="298458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grpSp>
        <p:nvGrpSpPr>
          <p:cNvPr id="15" name="Group 14">
            <a:extLst>
              <a:ext uri="{FF2B5EF4-FFF2-40B4-BE49-F238E27FC236}">
                <a16:creationId xmlns:a16="http://schemas.microsoft.com/office/drawing/2014/main" id="{D8A3544F-0D31-4A86-9D79-DA5A66170835}"/>
              </a:ext>
            </a:extLst>
          </p:cNvPr>
          <p:cNvGrpSpPr/>
          <p:nvPr/>
        </p:nvGrpSpPr>
        <p:grpSpPr>
          <a:xfrm>
            <a:off x="9755061" y="5029966"/>
            <a:ext cx="717581" cy="736259"/>
            <a:chOff x="9085941" y="2684839"/>
            <a:chExt cx="717581" cy="736259"/>
          </a:xfrm>
        </p:grpSpPr>
        <p:sp>
          <p:nvSpPr>
            <p:cNvPr id="16" name="Rectangle: Rounded Corners 15">
              <a:extLst>
                <a:ext uri="{FF2B5EF4-FFF2-40B4-BE49-F238E27FC236}">
                  <a16:creationId xmlns:a16="http://schemas.microsoft.com/office/drawing/2014/main" id="{147AFEB2-BA7C-4167-8ABB-11D295F4396A}"/>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7" name="Eye" title="Icon of an eye">
              <a:extLst>
                <a:ext uri="{FF2B5EF4-FFF2-40B4-BE49-F238E27FC236}">
                  <a16:creationId xmlns:a16="http://schemas.microsoft.com/office/drawing/2014/main" id="{26F8FD5B-2CC1-48B3-A2FD-F717B6D0ABD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7857D056-976E-465A-8855-DEDAC49AA25B}"/>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19" name="Straight Arrow Connector 18">
            <a:extLst>
              <a:ext uri="{FF2B5EF4-FFF2-40B4-BE49-F238E27FC236}">
                <a16:creationId xmlns:a16="http://schemas.microsoft.com/office/drawing/2014/main" id="{4953B76D-5261-40C9-A7BA-A88ABE93102C}"/>
              </a:ext>
            </a:extLst>
          </p:cNvPr>
          <p:cNvCxnSpPr>
            <a:cxnSpLocks/>
            <a:stCxn id="28" idx="3"/>
            <a:endCxn id="16" idx="1"/>
          </p:cNvCxnSpPr>
          <p:nvPr/>
        </p:nvCxnSpPr>
        <p:spPr>
          <a:xfrm>
            <a:off x="8155470" y="5499431"/>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C4EC865-B3B8-46FE-BB61-AA7494F1C6FB}"/>
              </a:ext>
            </a:extLst>
          </p:cNvPr>
          <p:cNvGrpSpPr/>
          <p:nvPr/>
        </p:nvGrpSpPr>
        <p:grpSpPr>
          <a:xfrm>
            <a:off x="6794786" y="3231583"/>
            <a:ext cx="652346" cy="1192072"/>
            <a:chOff x="6216736" y="1943820"/>
            <a:chExt cx="652346" cy="1192072"/>
          </a:xfrm>
        </p:grpSpPr>
        <p:sp>
          <p:nvSpPr>
            <p:cNvPr id="21" name="Title 1">
              <a:extLst>
                <a:ext uri="{FF2B5EF4-FFF2-40B4-BE49-F238E27FC236}">
                  <a16:creationId xmlns:a16="http://schemas.microsoft.com/office/drawing/2014/main" id="{0CCAEBD7-3937-40F5-B2EE-218283EB6A8E}"/>
                </a:ext>
              </a:extLst>
            </p:cNvPr>
            <p:cNvSpPr txBox="1">
              <a:spLocks/>
            </p:cNvSpPr>
            <p:nvPr/>
          </p:nvSpPr>
          <p:spPr>
            <a:xfrm>
              <a:off x="6216736" y="1943820"/>
              <a:ext cx="652346" cy="6155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22" name="Group 21">
              <a:extLst>
                <a:ext uri="{FF2B5EF4-FFF2-40B4-BE49-F238E27FC236}">
                  <a16:creationId xmlns:a16="http://schemas.microsoft.com/office/drawing/2014/main" id="{986BB449-6733-472D-83B2-0EE5854126C9}"/>
                </a:ext>
              </a:extLst>
            </p:cNvPr>
            <p:cNvGrpSpPr/>
            <p:nvPr/>
          </p:nvGrpSpPr>
          <p:grpSpPr>
            <a:xfrm>
              <a:off x="6276115" y="2602303"/>
              <a:ext cx="533589" cy="533589"/>
              <a:chOff x="6276115" y="2641203"/>
              <a:chExt cx="533589" cy="533589"/>
            </a:xfrm>
          </p:grpSpPr>
          <p:sp>
            <p:nvSpPr>
              <p:cNvPr id="23" name="Rectangle: Rounded Corners 22">
                <a:extLst>
                  <a:ext uri="{FF2B5EF4-FFF2-40B4-BE49-F238E27FC236}">
                    <a16:creationId xmlns:a16="http://schemas.microsoft.com/office/drawing/2014/main" id="{68EDB8EF-7735-44C5-AA20-F30ED4450348}"/>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4" name="Freeform 72">
                <a:extLst>
                  <a:ext uri="{FF2B5EF4-FFF2-40B4-BE49-F238E27FC236}">
                    <a16:creationId xmlns:a16="http://schemas.microsoft.com/office/drawing/2014/main" id="{D34506E9-AC19-4ECB-BA14-C2A78407695F}"/>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35DB13A7-B506-4BB8-9DDB-58C41EA241AE}"/>
              </a:ext>
            </a:extLst>
          </p:cNvPr>
          <p:cNvGrpSpPr/>
          <p:nvPr/>
        </p:nvGrpSpPr>
        <p:grpSpPr>
          <a:xfrm>
            <a:off x="7526340" y="4722189"/>
            <a:ext cx="724670" cy="1248213"/>
            <a:chOff x="7172350" y="3230502"/>
            <a:chExt cx="724670" cy="1248213"/>
          </a:xfrm>
        </p:grpSpPr>
        <p:grpSp>
          <p:nvGrpSpPr>
            <p:cNvPr id="26" name="Group 25">
              <a:extLst>
                <a:ext uri="{FF2B5EF4-FFF2-40B4-BE49-F238E27FC236}">
                  <a16:creationId xmlns:a16="http://schemas.microsoft.com/office/drawing/2014/main" id="{FF9AAAD5-4F4E-494C-94BB-973ABA973EFB}"/>
                </a:ext>
              </a:extLst>
            </p:cNvPr>
            <p:cNvGrpSpPr/>
            <p:nvPr/>
          </p:nvGrpSpPr>
          <p:grpSpPr>
            <a:xfrm>
              <a:off x="7175895" y="3230502"/>
              <a:ext cx="717581" cy="1044036"/>
              <a:chOff x="7379061" y="2807592"/>
              <a:chExt cx="717581" cy="1044036"/>
            </a:xfrm>
          </p:grpSpPr>
          <p:sp>
            <p:nvSpPr>
              <p:cNvPr id="28" name="Rectangle: Rounded Corners 27">
                <a:extLst>
                  <a:ext uri="{FF2B5EF4-FFF2-40B4-BE49-F238E27FC236}">
                    <a16:creationId xmlns:a16="http://schemas.microsoft.com/office/drawing/2014/main" id="{26D01DBB-F8A7-4A23-A480-EEF0605B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9" name="Title 1">
                <a:extLst>
                  <a:ext uri="{FF2B5EF4-FFF2-40B4-BE49-F238E27FC236}">
                    <a16:creationId xmlns:a16="http://schemas.microsoft.com/office/drawing/2014/main" id="{B46A5A18-124D-4FC1-A0FF-A8A2BC439BEB}"/>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30" name="Picture 29" descr="A picture containing object&#10;&#10;Description generated with high confidence">
                <a:extLst>
                  <a:ext uri="{FF2B5EF4-FFF2-40B4-BE49-F238E27FC236}">
                    <a16:creationId xmlns:a16="http://schemas.microsoft.com/office/drawing/2014/main" id="{82EEA234-9AE5-4BE2-9ABD-C9E3686E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27" name="Title 1">
              <a:extLst>
                <a:ext uri="{FF2B5EF4-FFF2-40B4-BE49-F238E27FC236}">
                  <a16:creationId xmlns:a16="http://schemas.microsoft.com/office/drawing/2014/main" id="{4508CA26-E59D-439B-9371-25F223143497}"/>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31" name="Group 30">
            <a:extLst>
              <a:ext uri="{FF2B5EF4-FFF2-40B4-BE49-F238E27FC236}">
                <a16:creationId xmlns:a16="http://schemas.microsoft.com/office/drawing/2014/main" id="{D63D519F-ACB4-4114-914B-AC5E42B8BFE3}"/>
              </a:ext>
            </a:extLst>
          </p:cNvPr>
          <p:cNvGrpSpPr/>
          <p:nvPr/>
        </p:nvGrpSpPr>
        <p:grpSpPr>
          <a:xfrm>
            <a:off x="8140855" y="3687396"/>
            <a:ext cx="782329" cy="736259"/>
            <a:chOff x="7713807" y="2521009"/>
            <a:chExt cx="782329" cy="736259"/>
          </a:xfrm>
        </p:grpSpPr>
        <p:sp>
          <p:nvSpPr>
            <p:cNvPr id="32" name="Rectangle: Rounded Corners 31">
              <a:extLst>
                <a:ext uri="{FF2B5EF4-FFF2-40B4-BE49-F238E27FC236}">
                  <a16:creationId xmlns:a16="http://schemas.microsoft.com/office/drawing/2014/main" id="{296BD11D-88F6-484D-867E-A9A19B9E09C2}"/>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3" name="Title 1">
              <a:extLst>
                <a:ext uri="{FF2B5EF4-FFF2-40B4-BE49-F238E27FC236}">
                  <a16:creationId xmlns:a16="http://schemas.microsoft.com/office/drawing/2014/main" id="{0477F503-690E-4C3E-983D-8A8AEA0477CB}"/>
                </a:ext>
              </a:extLst>
            </p:cNvPr>
            <p:cNvSpPr txBox="1">
              <a:spLocks/>
            </p:cNvSpPr>
            <p:nvPr/>
          </p:nvSpPr>
          <p:spPr>
            <a:xfrm>
              <a:off x="7713807"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 name="Freeform: Shape 33">
              <a:extLst>
                <a:ext uri="{FF2B5EF4-FFF2-40B4-BE49-F238E27FC236}">
                  <a16:creationId xmlns:a16="http://schemas.microsoft.com/office/drawing/2014/main" id="{645D8A61-97E9-4AEE-B9C8-F2C824DB34A2}"/>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5" name="Connector: Elbow 34">
            <a:extLst>
              <a:ext uri="{FF2B5EF4-FFF2-40B4-BE49-F238E27FC236}">
                <a16:creationId xmlns:a16="http://schemas.microsoft.com/office/drawing/2014/main" id="{EFC1CC85-DBC0-4A1F-B5F4-175EDC599882}"/>
              </a:ext>
            </a:extLst>
          </p:cNvPr>
          <p:cNvCxnSpPr>
            <a:stCxn id="23" idx="2"/>
            <a:endCxn id="28" idx="1"/>
          </p:cNvCxnSpPr>
          <p:nvPr/>
        </p:nvCxnSpPr>
        <p:spPr>
          <a:xfrm rot="16200000" flipH="1">
            <a:off x="6833532" y="4711082"/>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CD6823-4101-4F07-ACA7-44F28721F5C1}"/>
              </a:ext>
            </a:extLst>
          </p:cNvPr>
          <p:cNvCxnSpPr>
            <a:cxnSpLocks/>
          </p:cNvCxnSpPr>
          <p:nvPr/>
        </p:nvCxnSpPr>
        <p:spPr>
          <a:xfrm rot="5400000" flipH="1" flipV="1">
            <a:off x="7922170" y="4653313"/>
            <a:ext cx="963877" cy="504563"/>
          </a:xfrm>
          <a:prstGeom prst="bentConnector3">
            <a:avLst>
              <a:gd name="adj1" fmla="val 530"/>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18B1E81-EC6F-459C-8D15-B735476398EC}"/>
              </a:ext>
            </a:extLst>
          </p:cNvPr>
          <p:cNvGrpSpPr/>
          <p:nvPr/>
        </p:nvGrpSpPr>
        <p:grpSpPr>
          <a:xfrm>
            <a:off x="8467801" y="4664067"/>
            <a:ext cx="832276" cy="402336"/>
            <a:chOff x="6627166" y="5231968"/>
            <a:chExt cx="832276" cy="402336"/>
          </a:xfrm>
        </p:grpSpPr>
        <p:sp>
          <p:nvSpPr>
            <p:cNvPr id="38" name="Rectangle: Rounded Corners 37">
              <a:extLst>
                <a:ext uri="{FF2B5EF4-FFF2-40B4-BE49-F238E27FC236}">
                  <a16:creationId xmlns:a16="http://schemas.microsoft.com/office/drawing/2014/main" id="{972BE5BF-FE45-40A8-B8ED-D4733209D5CA}"/>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9" name="TagLegacy_E1CB" title="Icon of a shopping tag">
              <a:extLst>
                <a:ext uri="{FF2B5EF4-FFF2-40B4-BE49-F238E27FC236}">
                  <a16:creationId xmlns:a16="http://schemas.microsoft.com/office/drawing/2014/main" id="{6AB4B9DB-500A-4A33-B980-38C2831A6105}"/>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94F5529F-C7DA-4192-80D8-92132244059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41" name="Group 40">
            <a:extLst>
              <a:ext uri="{FF2B5EF4-FFF2-40B4-BE49-F238E27FC236}">
                <a16:creationId xmlns:a16="http://schemas.microsoft.com/office/drawing/2014/main" id="{A1D17FAB-B488-4BE3-A1C2-F98BE4F56863}"/>
              </a:ext>
            </a:extLst>
          </p:cNvPr>
          <p:cNvGrpSpPr/>
          <p:nvPr/>
        </p:nvGrpSpPr>
        <p:grpSpPr>
          <a:xfrm>
            <a:off x="9755061" y="3533507"/>
            <a:ext cx="717581" cy="890148"/>
            <a:chOff x="9067435" y="2275120"/>
            <a:chExt cx="717581" cy="890148"/>
          </a:xfrm>
        </p:grpSpPr>
        <p:sp>
          <p:nvSpPr>
            <p:cNvPr id="42" name="Rectangle: Rounded Corners 41">
              <a:extLst>
                <a:ext uri="{FF2B5EF4-FFF2-40B4-BE49-F238E27FC236}">
                  <a16:creationId xmlns:a16="http://schemas.microsoft.com/office/drawing/2014/main" id="{DDAE6D6C-F35F-4CE0-9207-099016B163D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43" name="Title 1">
              <a:extLst>
                <a:ext uri="{FF2B5EF4-FFF2-40B4-BE49-F238E27FC236}">
                  <a16:creationId xmlns:a16="http://schemas.microsoft.com/office/drawing/2014/main" id="{BF39B042-006A-4EA1-8875-C3C90B2B34FD}"/>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44" name="Group 43">
              <a:extLst>
                <a:ext uri="{FF2B5EF4-FFF2-40B4-BE49-F238E27FC236}">
                  <a16:creationId xmlns:a16="http://schemas.microsoft.com/office/drawing/2014/main" id="{A6D3C488-F9E3-4B16-A8C9-91FA67119B37}"/>
                </a:ext>
              </a:extLst>
            </p:cNvPr>
            <p:cNvGrpSpPr/>
            <p:nvPr/>
          </p:nvGrpSpPr>
          <p:grpSpPr>
            <a:xfrm>
              <a:off x="9294567" y="2724730"/>
              <a:ext cx="263317" cy="347486"/>
              <a:chOff x="10305105" y="2133716"/>
              <a:chExt cx="263317" cy="347486"/>
            </a:xfrm>
          </p:grpSpPr>
          <p:sp>
            <p:nvSpPr>
              <p:cNvPr id="45" name="Freeform: Shape 44">
                <a:extLst>
                  <a:ext uri="{FF2B5EF4-FFF2-40B4-BE49-F238E27FC236}">
                    <a16:creationId xmlns:a16="http://schemas.microsoft.com/office/drawing/2014/main" id="{FEB82923-E8DD-498A-9B52-390252D98920}"/>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880747A3-CA06-4A4B-AADC-5EDDE0B92EB1}"/>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32C0AD75-08EC-4958-8AAC-9BCB5C12EE1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725BA313-E918-4C5F-A64A-C7D653D27114}"/>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7A6AAD33-AF56-403F-B552-161595C1AC1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1F5CA971-1EE2-441B-BF14-8C27D4057BF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35074F60-0200-4864-A89E-E5BA41B8008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0890A1F1-CDA3-4048-A15B-4665F8E876BB}"/>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D1D0BCB-057F-4EB5-A86F-B84F2C9886E1}"/>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54" name="Straight Arrow Connector 53">
            <a:extLst>
              <a:ext uri="{FF2B5EF4-FFF2-40B4-BE49-F238E27FC236}">
                <a16:creationId xmlns:a16="http://schemas.microsoft.com/office/drawing/2014/main" id="{E9CC87D5-4174-4F97-8306-C8E604B3B14A}"/>
              </a:ext>
            </a:extLst>
          </p:cNvPr>
          <p:cNvCxnSpPr>
            <a:cxnSpLocks/>
            <a:stCxn id="18" idx="0"/>
            <a:endCxn id="42" idx="2"/>
          </p:cNvCxnSpPr>
          <p:nvPr/>
        </p:nvCxnSpPr>
        <p:spPr>
          <a:xfrm flipV="1">
            <a:off x="10113852" y="4423655"/>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itle 16">
            <a:extLst>
              <a:ext uri="{FF2B5EF4-FFF2-40B4-BE49-F238E27FC236}">
                <a16:creationId xmlns:a16="http://schemas.microsoft.com/office/drawing/2014/main" id="{17E446B0-AEEB-4EE7-ACB1-2F8BF3A2B7D2}"/>
              </a:ext>
            </a:extLst>
          </p:cNvPr>
          <p:cNvSpPr txBox="1">
            <a:spLocks/>
          </p:cNvSpPr>
          <p:nvPr/>
        </p:nvSpPr>
        <p:spPr>
          <a:xfrm>
            <a:off x="588263" y="174814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operator defines an identity map for K8s service accounts</a:t>
            </a:r>
          </a:p>
        </p:txBody>
      </p:sp>
      <p:sp>
        <p:nvSpPr>
          <p:cNvPr id="56" name="Title 16">
            <a:extLst>
              <a:ext uri="{FF2B5EF4-FFF2-40B4-BE49-F238E27FC236}">
                <a16:creationId xmlns:a16="http://schemas.microsoft.com/office/drawing/2014/main" id="{06F04B24-EC35-4A0B-AE40-BBBF5DB1FD78}"/>
              </a:ext>
            </a:extLst>
          </p:cNvPr>
          <p:cNvSpPr txBox="1">
            <a:spLocks/>
          </p:cNvSpPr>
          <p:nvPr/>
        </p:nvSpPr>
        <p:spPr>
          <a:xfrm>
            <a:off x="588263" y="2858322"/>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Node Managed Identity (NMI) watches for mapping reaction and syncs to Managed Service Identity (MSI) </a:t>
            </a:r>
          </a:p>
        </p:txBody>
      </p:sp>
      <p:sp>
        <p:nvSpPr>
          <p:cNvPr id="57" name="Title 16">
            <a:extLst>
              <a:ext uri="{FF2B5EF4-FFF2-40B4-BE49-F238E27FC236}">
                <a16:creationId xmlns:a16="http://schemas.microsoft.com/office/drawing/2014/main" id="{B7E1B01E-6ABC-4AF0-9CA1-8CCB1B33C752}"/>
              </a:ext>
            </a:extLst>
          </p:cNvPr>
          <p:cNvSpPr txBox="1">
            <a:spLocks/>
          </p:cNvSpPr>
          <p:nvPr/>
        </p:nvSpPr>
        <p:spPr>
          <a:xfrm>
            <a:off x="570921" y="4041452"/>
            <a:ext cx="3326789"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creates a pod with a service account. Pod uses standard Azure SDK to fetch a token bound to MSI</a:t>
            </a:r>
          </a:p>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58" name="Title 16">
            <a:extLst>
              <a:ext uri="{FF2B5EF4-FFF2-40B4-BE49-F238E27FC236}">
                <a16:creationId xmlns:a16="http://schemas.microsoft.com/office/drawing/2014/main" id="{8863B73F-22F2-4F78-91C5-B14FAEB16880}"/>
              </a:ext>
            </a:extLst>
          </p:cNvPr>
          <p:cNvSpPr txBox="1">
            <a:spLocks/>
          </p:cNvSpPr>
          <p:nvPr/>
        </p:nvSpPr>
        <p:spPr>
          <a:xfrm>
            <a:off x="588263" y="5450180"/>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Pod uses access token to consume other Azure services; services validate token</a:t>
            </a:r>
          </a:p>
        </p:txBody>
      </p:sp>
      <p:sp>
        <p:nvSpPr>
          <p:cNvPr id="59" name="Oval 58">
            <a:extLst>
              <a:ext uri="{FF2B5EF4-FFF2-40B4-BE49-F238E27FC236}">
                <a16:creationId xmlns:a16="http://schemas.microsoft.com/office/drawing/2014/main" id="{F3116277-FC0D-46F8-AD92-DC9F77A867B7}"/>
              </a:ext>
            </a:extLst>
          </p:cNvPr>
          <p:cNvSpPr/>
          <p:nvPr/>
        </p:nvSpPr>
        <p:spPr bwMode="auto">
          <a:xfrm>
            <a:off x="6271482" y="38531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0" name="Oval 59">
            <a:extLst>
              <a:ext uri="{FF2B5EF4-FFF2-40B4-BE49-F238E27FC236}">
                <a16:creationId xmlns:a16="http://schemas.microsoft.com/office/drawing/2014/main" id="{B5767B7B-4CB9-40CB-A925-3B1AB67D7961}"/>
              </a:ext>
            </a:extLst>
          </p:cNvPr>
          <p:cNvSpPr/>
          <p:nvPr/>
        </p:nvSpPr>
        <p:spPr bwMode="auto">
          <a:xfrm>
            <a:off x="7751515" y="603689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Oval 60">
            <a:extLst>
              <a:ext uri="{FF2B5EF4-FFF2-40B4-BE49-F238E27FC236}">
                <a16:creationId xmlns:a16="http://schemas.microsoft.com/office/drawing/2014/main" id="{644FEE38-62D8-4D0E-8398-838C0353D7EA}"/>
              </a:ext>
            </a:extLst>
          </p:cNvPr>
          <p:cNvSpPr/>
          <p:nvPr/>
        </p:nvSpPr>
        <p:spPr bwMode="auto">
          <a:xfrm>
            <a:off x="8370993" y="2894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62" name="Oval 61">
            <a:extLst>
              <a:ext uri="{FF2B5EF4-FFF2-40B4-BE49-F238E27FC236}">
                <a16:creationId xmlns:a16="http://schemas.microsoft.com/office/drawing/2014/main" id="{F63937C4-F651-48C8-87D9-792F5333900A}"/>
              </a:ext>
            </a:extLst>
          </p:cNvPr>
          <p:cNvSpPr/>
          <p:nvPr/>
        </p:nvSpPr>
        <p:spPr bwMode="auto">
          <a:xfrm>
            <a:off x="8986096" y="51457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63" name="Straight Arrow Connector 62">
            <a:extLst>
              <a:ext uri="{FF2B5EF4-FFF2-40B4-BE49-F238E27FC236}">
                <a16:creationId xmlns:a16="http://schemas.microsoft.com/office/drawing/2014/main" id="{6726E2A1-43A9-4B2F-A86A-43D61B051B6D}"/>
              </a:ext>
            </a:extLst>
          </p:cNvPr>
          <p:cNvCxnSpPr>
            <a:cxnSpLocks/>
            <a:stCxn id="23" idx="1"/>
            <a:endCxn id="10" idx="3"/>
          </p:cNvCxnSpPr>
          <p:nvPr/>
        </p:nvCxnSpPr>
        <p:spPr>
          <a:xfrm flipH="1" flipV="1">
            <a:off x="6167204" y="4154399"/>
            <a:ext cx="686961" cy="2462"/>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9E5616D2-4FE8-4D5D-A266-4D1B345DEB82}"/>
              </a:ext>
            </a:extLst>
          </p:cNvPr>
          <p:cNvGrpSpPr/>
          <p:nvPr/>
        </p:nvGrpSpPr>
        <p:grpSpPr>
          <a:xfrm>
            <a:off x="8245696" y="1827230"/>
            <a:ext cx="822960" cy="1031092"/>
            <a:chOff x="4564392" y="2249485"/>
            <a:chExt cx="822960" cy="1031092"/>
          </a:xfrm>
        </p:grpSpPr>
        <p:sp>
          <p:nvSpPr>
            <p:cNvPr id="65" name="Title 1">
              <a:extLst>
                <a:ext uri="{FF2B5EF4-FFF2-40B4-BE49-F238E27FC236}">
                  <a16:creationId xmlns:a16="http://schemas.microsoft.com/office/drawing/2014/main" id="{283211ED-AE90-4327-B97B-0C8F69A851DA}"/>
                </a:ext>
              </a:extLst>
            </p:cNvPr>
            <p:cNvSpPr txBox="1">
              <a:spLocks/>
            </p:cNvSpPr>
            <p:nvPr/>
          </p:nvSpPr>
          <p:spPr>
            <a:xfrm>
              <a:off x="4617082" y="22494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66" name="Rectangle: Rounded Corners 65">
              <a:extLst>
                <a:ext uri="{FF2B5EF4-FFF2-40B4-BE49-F238E27FC236}">
                  <a16:creationId xmlns:a16="http://schemas.microsoft.com/office/drawing/2014/main" id="{B292BB3B-CA64-4247-9960-6366025BDE2C}"/>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people_4" title="Icon of a person">
              <a:extLst>
                <a:ext uri="{FF2B5EF4-FFF2-40B4-BE49-F238E27FC236}">
                  <a16:creationId xmlns:a16="http://schemas.microsoft.com/office/drawing/2014/main" id="{C1E44FA1-C094-4D3D-98A5-F4A0DC15E316}"/>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59A1008B-2F1A-47E6-A14B-A64362356896}"/>
              </a:ext>
            </a:extLst>
          </p:cNvPr>
          <p:cNvSpPr txBox="1"/>
          <p:nvPr/>
        </p:nvSpPr>
        <p:spPr>
          <a:xfrm>
            <a:off x="8359487" y="2122600"/>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4472C4"/>
                </a:solidFill>
                <a:effectLst/>
                <a:uLnTx/>
                <a:uFillTx/>
                <a:latin typeface="Calibri" panose="020F0502020204030204"/>
                <a:ea typeface="+mn-ea"/>
                <a:cs typeface="+mn-cs"/>
              </a:rPr>
              <a:t>&lt;\&gt;</a:t>
            </a:r>
          </a:p>
        </p:txBody>
      </p:sp>
      <p:cxnSp>
        <p:nvCxnSpPr>
          <p:cNvPr id="69" name="Straight Arrow Connector 68">
            <a:extLst>
              <a:ext uri="{FF2B5EF4-FFF2-40B4-BE49-F238E27FC236}">
                <a16:creationId xmlns:a16="http://schemas.microsoft.com/office/drawing/2014/main" id="{A7FC06CD-B839-4552-BFC2-538849F08C71}"/>
              </a:ext>
            </a:extLst>
          </p:cNvPr>
          <p:cNvCxnSpPr>
            <a:cxnSpLocks/>
            <a:stCxn id="66" idx="2"/>
          </p:cNvCxnSpPr>
          <p:nvPr/>
        </p:nvCxnSpPr>
        <p:spPr>
          <a:xfrm flipH="1">
            <a:off x="8656390" y="2858322"/>
            <a:ext cx="786" cy="1031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41A9AED-E710-4C8A-9B44-BD5599C5A9D6}"/>
              </a:ext>
            </a:extLst>
          </p:cNvPr>
          <p:cNvCxnSpPr>
            <a:cxnSpLocks/>
            <a:stCxn id="42" idx="1"/>
          </p:cNvCxnSpPr>
          <p:nvPr/>
        </p:nvCxnSpPr>
        <p:spPr>
          <a:xfrm flipH="1">
            <a:off x="8923184" y="4156861"/>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58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kubernetes-apiserver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kubernetes-mgmt</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olicy</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opa</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crd</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25804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Securing workloads – Azure Key Vault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82859"/>
            <a:ext cx="10515600" cy="1087274"/>
          </a:xfrm>
        </p:spPr>
        <p:txBody>
          <a:bodyPr vert="horz" lIns="91440" tIns="45720" rIns="91440" bIns="45720" rtlCol="0" anchor="t">
            <a:normAutofit fontScale="92500" lnSpcReduction="10000"/>
          </a:bodyPr>
          <a:lstStyle/>
          <a:p>
            <a:r>
              <a:rPr lang="en-US"/>
              <a:t>Managing secrets and privileged information</a:t>
            </a:r>
          </a:p>
          <a:p>
            <a:pPr marL="800100" lvl="2" indent="-342900">
              <a:lnSpc>
                <a:spcPct val="100000"/>
              </a:lnSpc>
              <a:spcBef>
                <a:spcPts val="1200"/>
              </a:spcBef>
              <a:buFont typeface="Courier New" panose="02070309020205020404" pitchFamily="49" charset="0"/>
              <a:buChar char="o"/>
            </a:pPr>
            <a:r>
              <a:rPr lang="en-US">
                <a:latin typeface="Segoe UI"/>
                <a:cs typeface="Segoe UI"/>
              </a:rPr>
              <a:t>Azure Key Vault</a:t>
            </a:r>
          </a:p>
          <a:p>
            <a:pPr marL="800100" lvl="2" indent="-342900">
              <a:buFont typeface="Courier New" panose="02070309020205020404" pitchFamily="49" charset="0"/>
              <a:buChar char="o"/>
            </a:pPr>
            <a:r>
              <a:rPr lang="en-US">
                <a:latin typeface="Segoe UI"/>
                <a:cs typeface="Segoe UI"/>
              </a:rPr>
              <a:t>Flex Volume</a:t>
            </a:r>
            <a:endParaRPr lang="en-US"/>
          </a:p>
          <a:p>
            <a:pPr marL="0" indent="0">
              <a:buNone/>
            </a:pPr>
            <a:endParaRPr lang="en-US"/>
          </a:p>
        </p:txBody>
      </p:sp>
      <p:grpSp>
        <p:nvGrpSpPr>
          <p:cNvPr id="69" name="Group 68">
            <a:extLst>
              <a:ext uri="{FF2B5EF4-FFF2-40B4-BE49-F238E27FC236}">
                <a16:creationId xmlns:a16="http://schemas.microsoft.com/office/drawing/2014/main" id="{772FA1EB-5848-4326-8911-EDDD4A6CEECF}"/>
              </a:ext>
            </a:extLst>
          </p:cNvPr>
          <p:cNvGrpSpPr/>
          <p:nvPr/>
        </p:nvGrpSpPr>
        <p:grpSpPr>
          <a:xfrm>
            <a:off x="2597165" y="2864271"/>
            <a:ext cx="4469847" cy="3536529"/>
            <a:chOff x="3968762" y="3047151"/>
            <a:chExt cx="3278787" cy="2791346"/>
          </a:xfrm>
        </p:grpSpPr>
        <p:grpSp>
          <p:nvGrpSpPr>
            <p:cNvPr id="4" name="Group 3">
              <a:extLst>
                <a:ext uri="{FF2B5EF4-FFF2-40B4-BE49-F238E27FC236}">
                  <a16:creationId xmlns:a16="http://schemas.microsoft.com/office/drawing/2014/main" id="{624CC554-614E-4C6F-86E7-76D708FDEE9D}"/>
                </a:ext>
              </a:extLst>
            </p:cNvPr>
            <p:cNvGrpSpPr/>
            <p:nvPr/>
          </p:nvGrpSpPr>
          <p:grpSpPr>
            <a:xfrm>
              <a:off x="5551897" y="3429000"/>
              <a:ext cx="544103" cy="724478"/>
              <a:chOff x="6057900" y="2438865"/>
              <a:chExt cx="544103" cy="724478"/>
            </a:xfrm>
          </p:grpSpPr>
          <p:grpSp>
            <p:nvGrpSpPr>
              <p:cNvPr id="5" name="Group 4">
                <a:extLst>
                  <a:ext uri="{FF2B5EF4-FFF2-40B4-BE49-F238E27FC236}">
                    <a16:creationId xmlns:a16="http://schemas.microsoft.com/office/drawing/2014/main" id="{262DA5A1-3363-4EAD-8E32-A0953B866360}"/>
                  </a:ext>
                </a:extLst>
              </p:cNvPr>
              <p:cNvGrpSpPr/>
              <p:nvPr/>
            </p:nvGrpSpPr>
            <p:grpSpPr>
              <a:xfrm>
                <a:off x="6169073" y="2438865"/>
                <a:ext cx="432930" cy="724478"/>
                <a:chOff x="5870579" y="3690518"/>
                <a:chExt cx="432930" cy="724478"/>
              </a:xfrm>
            </p:grpSpPr>
            <p:grpSp>
              <p:nvGrpSpPr>
                <p:cNvPr id="8" name="Group 7">
                  <a:extLst>
                    <a:ext uri="{FF2B5EF4-FFF2-40B4-BE49-F238E27FC236}">
                      <a16:creationId xmlns:a16="http://schemas.microsoft.com/office/drawing/2014/main" id="{A26A5417-0606-4B86-AA63-64387EA36412}"/>
                    </a:ext>
                  </a:extLst>
                </p:cNvPr>
                <p:cNvGrpSpPr/>
                <p:nvPr/>
              </p:nvGrpSpPr>
              <p:grpSpPr>
                <a:xfrm>
                  <a:off x="5870579" y="3982066"/>
                  <a:ext cx="432930" cy="432930"/>
                  <a:chOff x="2121266" y="3372344"/>
                  <a:chExt cx="533589" cy="533589"/>
                </a:xfrm>
              </p:grpSpPr>
              <p:sp>
                <p:nvSpPr>
                  <p:cNvPr id="10" name="Rectangle: Rounded Corners 9">
                    <a:extLst>
                      <a:ext uri="{FF2B5EF4-FFF2-40B4-BE49-F238E27FC236}">
                        <a16:creationId xmlns:a16="http://schemas.microsoft.com/office/drawing/2014/main" id="{B63F85E7-D543-4351-BC1F-ACDE453AC6CD}"/>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0BE4074F-ACA8-4206-A41B-D69B9ECB05B4}"/>
                      </a:ext>
                    </a:extLst>
                  </p:cNvPr>
                  <p:cNvGrpSpPr/>
                  <p:nvPr/>
                </p:nvGrpSpPr>
                <p:grpSpPr>
                  <a:xfrm>
                    <a:off x="2210352" y="3471248"/>
                    <a:ext cx="355417" cy="335781"/>
                    <a:chOff x="3172902" y="4132385"/>
                    <a:chExt cx="355417" cy="335781"/>
                  </a:xfrm>
                </p:grpSpPr>
                <p:grpSp>
                  <p:nvGrpSpPr>
                    <p:cNvPr id="12" name="Group 11">
                      <a:extLst>
                        <a:ext uri="{FF2B5EF4-FFF2-40B4-BE49-F238E27FC236}">
                          <a16:creationId xmlns:a16="http://schemas.microsoft.com/office/drawing/2014/main" id="{6A85BD17-027D-4271-876A-DE56C3F3EBD6}"/>
                        </a:ext>
                      </a:extLst>
                    </p:cNvPr>
                    <p:cNvGrpSpPr/>
                    <p:nvPr/>
                  </p:nvGrpSpPr>
                  <p:grpSpPr>
                    <a:xfrm>
                      <a:off x="3234030" y="4132385"/>
                      <a:ext cx="233160" cy="110531"/>
                      <a:chOff x="3234867" y="4132385"/>
                      <a:chExt cx="233160" cy="110531"/>
                    </a:xfrm>
                  </p:grpSpPr>
                  <p:sp>
                    <p:nvSpPr>
                      <p:cNvPr id="20" name="Freeform: Shape 19">
                        <a:extLst>
                          <a:ext uri="{FF2B5EF4-FFF2-40B4-BE49-F238E27FC236}">
                            <a16:creationId xmlns:a16="http://schemas.microsoft.com/office/drawing/2014/main" id="{9887AE12-8707-49C4-8E6F-A94C62C60ED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7A869841-4766-4A85-8F18-5C8F9BAAB76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4A66E26-A8F8-4226-B3E1-D0C100F29FC0}"/>
                        </a:ext>
                      </a:extLst>
                    </p:cNvPr>
                    <p:cNvGrpSpPr/>
                    <p:nvPr/>
                  </p:nvGrpSpPr>
                  <p:grpSpPr>
                    <a:xfrm>
                      <a:off x="3172902" y="4245010"/>
                      <a:ext cx="355417" cy="110531"/>
                      <a:chOff x="3172902" y="4244590"/>
                      <a:chExt cx="355417" cy="110531"/>
                    </a:xfrm>
                  </p:grpSpPr>
                  <p:sp>
                    <p:nvSpPr>
                      <p:cNvPr id="17" name="Freeform: Shape 16">
                        <a:extLst>
                          <a:ext uri="{FF2B5EF4-FFF2-40B4-BE49-F238E27FC236}">
                            <a16:creationId xmlns:a16="http://schemas.microsoft.com/office/drawing/2014/main" id="{001784A2-938C-40A2-9276-88E77D223454}"/>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A5E81EF-3F8A-43BA-AA78-8DFA911F949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0A0E211-2B78-48B8-9786-03B38439ABC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A7D81CE6-030E-40D9-87A6-125F7B776E34}"/>
                        </a:ext>
                      </a:extLst>
                    </p:cNvPr>
                    <p:cNvGrpSpPr/>
                    <p:nvPr/>
                  </p:nvGrpSpPr>
                  <p:grpSpPr>
                    <a:xfrm>
                      <a:off x="3234030" y="4357635"/>
                      <a:ext cx="233160" cy="110531"/>
                      <a:chOff x="3234867" y="4132385"/>
                      <a:chExt cx="233160" cy="110531"/>
                    </a:xfrm>
                  </p:grpSpPr>
                  <p:sp>
                    <p:nvSpPr>
                      <p:cNvPr id="15" name="Freeform: Shape 14">
                        <a:extLst>
                          <a:ext uri="{FF2B5EF4-FFF2-40B4-BE49-F238E27FC236}">
                            <a16:creationId xmlns:a16="http://schemas.microsoft.com/office/drawing/2014/main" id="{D6B22F68-B142-408B-A106-242E2C8B6A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90A89C90-A67B-4ACA-849F-F1E7FDE70B3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9" name="Title 1">
                  <a:extLst>
                    <a:ext uri="{FF2B5EF4-FFF2-40B4-BE49-F238E27FC236}">
                      <a16:creationId xmlns:a16="http://schemas.microsoft.com/office/drawing/2014/main" id="{B005C09D-D08F-40FF-B6EA-E33F2F21E2BF}"/>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6" name="Oval 5">
                <a:extLst>
                  <a:ext uri="{FF2B5EF4-FFF2-40B4-BE49-F238E27FC236}">
                    <a16:creationId xmlns:a16="http://schemas.microsoft.com/office/drawing/2014/main" id="{F0E97C1C-A250-4333-92B0-A00BEA87D352}"/>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Lock" title="Icon of a padlock">
                <a:extLst>
                  <a:ext uri="{FF2B5EF4-FFF2-40B4-BE49-F238E27FC236}">
                    <a16:creationId xmlns:a16="http://schemas.microsoft.com/office/drawing/2014/main" id="{0DB5EBDF-8786-416B-BB18-8A3C0CA22FE6}"/>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A32C3FAC-C512-4EFD-8A40-42BD3C9C17E0}"/>
                </a:ext>
              </a:extLst>
            </p:cNvPr>
            <p:cNvGrpSpPr/>
            <p:nvPr/>
          </p:nvGrpSpPr>
          <p:grpSpPr>
            <a:xfrm>
              <a:off x="5663070" y="4690469"/>
              <a:ext cx="432930" cy="724478"/>
              <a:chOff x="7019297" y="4118061"/>
              <a:chExt cx="432930" cy="724478"/>
            </a:xfrm>
          </p:grpSpPr>
          <p:sp>
            <p:nvSpPr>
              <p:cNvPr id="23" name="Rectangle: Rounded Corners 22">
                <a:extLst>
                  <a:ext uri="{FF2B5EF4-FFF2-40B4-BE49-F238E27FC236}">
                    <a16:creationId xmlns:a16="http://schemas.microsoft.com/office/drawing/2014/main" id="{E7F4665B-C621-449F-9515-C3810F953200}"/>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Title 1">
                <a:extLst>
                  <a:ext uri="{FF2B5EF4-FFF2-40B4-BE49-F238E27FC236}">
                    <a16:creationId xmlns:a16="http://schemas.microsoft.com/office/drawing/2014/main" id="{2D2DFEBA-8DCD-4ED3-B27D-E8C9CF1348C3}"/>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25" name="Group 24">
                <a:extLst>
                  <a:ext uri="{FF2B5EF4-FFF2-40B4-BE49-F238E27FC236}">
                    <a16:creationId xmlns:a16="http://schemas.microsoft.com/office/drawing/2014/main" id="{F01C8B6F-7B52-4172-BD9C-B7CFA670D831}"/>
                  </a:ext>
                </a:extLst>
              </p:cNvPr>
              <p:cNvGrpSpPr/>
              <p:nvPr/>
            </p:nvGrpSpPr>
            <p:grpSpPr>
              <a:xfrm>
                <a:off x="7125749" y="4480947"/>
                <a:ext cx="219947" cy="290254"/>
                <a:chOff x="10305105" y="2133716"/>
                <a:chExt cx="263317" cy="347486"/>
              </a:xfrm>
            </p:grpSpPr>
            <p:sp>
              <p:nvSpPr>
                <p:cNvPr id="26" name="Freeform: Shape 25">
                  <a:extLst>
                    <a:ext uri="{FF2B5EF4-FFF2-40B4-BE49-F238E27FC236}">
                      <a16:creationId xmlns:a16="http://schemas.microsoft.com/office/drawing/2014/main" id="{2A01F1C7-224D-4598-BDDF-2B394DD057DE}"/>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E49630C-FDEB-41CC-90FB-AE3F5F1766F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BD0EF50-7593-4727-B465-B0C9B18C5FC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D16FA3D-51DB-4222-A8A3-6C9132D98F0F}"/>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6E536F-0519-46DE-ACE2-D15714282AB0}"/>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0AD7E44-A0CE-4260-A4EC-2C7F06B581D9}"/>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A1A61D1F-773F-4037-BC85-758F2A2D2A6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50FCBC6-81DF-4E42-9634-923B5890C36D}"/>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8ED8C23-0D45-40A7-9A18-F2F3761460D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EDA8CEC6-A31A-42BD-9CBE-ECA6D4249ED9}"/>
                </a:ext>
              </a:extLst>
            </p:cNvPr>
            <p:cNvGrpSpPr/>
            <p:nvPr/>
          </p:nvGrpSpPr>
          <p:grpSpPr>
            <a:xfrm>
              <a:off x="6325643" y="4690469"/>
              <a:ext cx="681814" cy="940326"/>
              <a:chOff x="7853530" y="4387907"/>
              <a:chExt cx="681814" cy="940326"/>
            </a:xfrm>
          </p:grpSpPr>
          <p:sp>
            <p:nvSpPr>
              <p:cNvPr id="36" name="Rectangle: Rounded Corners 35">
                <a:extLst>
                  <a:ext uri="{FF2B5EF4-FFF2-40B4-BE49-F238E27FC236}">
                    <a16:creationId xmlns:a16="http://schemas.microsoft.com/office/drawing/2014/main" id="{D605DBC5-A1F4-4658-B622-66A4737C2B96}"/>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2D2A9850-067D-42E6-A43A-951F12FB3561}"/>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38" name="Title 1">
                <a:extLst>
                  <a:ext uri="{FF2B5EF4-FFF2-40B4-BE49-F238E27FC236}">
                    <a16:creationId xmlns:a16="http://schemas.microsoft.com/office/drawing/2014/main" id="{4BE32887-93C3-4AD7-82D4-F32F03D2B0CB}"/>
                  </a:ext>
                </a:extLst>
              </p:cNvPr>
              <p:cNvSpPr txBox="1">
                <a:spLocks/>
              </p:cNvSpPr>
              <p:nvPr/>
            </p:nvSpPr>
            <p:spPr>
              <a:xfrm>
                <a:off x="7853530" y="5217433"/>
                <a:ext cx="681814"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endParaRPr>
              </a:p>
            </p:txBody>
          </p:sp>
          <p:pic>
            <p:nvPicPr>
              <p:cNvPr id="39" name="Graphic 38">
                <a:extLst>
                  <a:ext uri="{FF2B5EF4-FFF2-40B4-BE49-F238E27FC236}">
                    <a16:creationId xmlns:a16="http://schemas.microsoft.com/office/drawing/2014/main" id="{487BA6DE-E19D-4B29-93F4-3AC7AAA60A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467" y="4754950"/>
                <a:ext cx="281940" cy="281940"/>
              </a:xfrm>
              <a:prstGeom prst="rect">
                <a:avLst/>
              </a:prstGeom>
            </p:spPr>
          </p:pic>
        </p:grpSp>
        <p:cxnSp>
          <p:nvCxnSpPr>
            <p:cNvPr id="40" name="Straight Arrow Connector 39">
              <a:extLst>
                <a:ext uri="{FF2B5EF4-FFF2-40B4-BE49-F238E27FC236}">
                  <a16:creationId xmlns:a16="http://schemas.microsoft.com/office/drawing/2014/main" id="{39DCEBB7-7EB1-436D-8EB0-B069FADEA614}"/>
                </a:ext>
              </a:extLst>
            </p:cNvPr>
            <p:cNvCxnSpPr>
              <a:cxnSpLocks/>
            </p:cNvCxnSpPr>
            <p:nvPr/>
          </p:nvCxnSpPr>
          <p:spPr>
            <a:xfrm>
              <a:off x="5879535" y="4153478"/>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0FDAF25-2BAB-419B-8099-7BF60A8F089F}"/>
                </a:ext>
              </a:extLst>
            </p:cNvPr>
            <p:cNvCxnSpPr>
              <a:cxnSpLocks/>
            </p:cNvCxnSpPr>
            <p:nvPr/>
          </p:nvCxnSpPr>
          <p:spPr>
            <a:xfrm rot="16200000" flipH="1">
              <a:off x="6021582" y="4011430"/>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BC24B3-69A7-4FDF-B23E-C07FC66F7E99}"/>
                </a:ext>
              </a:extLst>
            </p:cNvPr>
            <p:cNvCxnSpPr>
              <a:cxnSpLocks/>
            </p:cNvCxnSpPr>
            <p:nvPr/>
          </p:nvCxnSpPr>
          <p:spPr>
            <a:xfrm flipV="1">
              <a:off x="5880531" y="4160431"/>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81F1243-61FD-423F-919C-22C62258EAE6}"/>
                </a:ext>
              </a:extLst>
            </p:cNvPr>
            <p:cNvGrpSpPr/>
            <p:nvPr/>
          </p:nvGrpSpPr>
          <p:grpSpPr>
            <a:xfrm>
              <a:off x="4410774" y="3426742"/>
              <a:ext cx="432930" cy="724478"/>
              <a:chOff x="8611437" y="5068925"/>
              <a:chExt cx="432930" cy="724478"/>
            </a:xfrm>
          </p:grpSpPr>
          <p:sp>
            <p:nvSpPr>
              <p:cNvPr id="45" name="Title 1">
                <a:extLst>
                  <a:ext uri="{FF2B5EF4-FFF2-40B4-BE49-F238E27FC236}">
                    <a16:creationId xmlns:a16="http://schemas.microsoft.com/office/drawing/2014/main" id="{2ADDCE5F-6F81-4E26-90B8-29E1E65D518D}"/>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46" name="Rectangle: Rounded Corners 45">
                <a:extLst>
                  <a:ext uri="{FF2B5EF4-FFF2-40B4-BE49-F238E27FC236}">
                    <a16:creationId xmlns:a16="http://schemas.microsoft.com/office/drawing/2014/main" id="{9F1D0F5A-EE34-46EA-B639-448D9B4AE43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64E91386-6C2D-4ADC-9558-36EA2C97CDAF}"/>
                  </a:ext>
                </a:extLst>
              </p:cNvPr>
              <p:cNvGrpSpPr/>
              <p:nvPr/>
            </p:nvGrpSpPr>
            <p:grpSpPr>
              <a:xfrm>
                <a:off x="8685438" y="5418685"/>
                <a:ext cx="284928" cy="316519"/>
                <a:chOff x="9586436" y="3185982"/>
                <a:chExt cx="438150" cy="486728"/>
              </a:xfrm>
              <a:solidFill>
                <a:srgbClr val="0078D4"/>
              </a:solidFill>
            </p:grpSpPr>
            <p:sp>
              <p:nvSpPr>
                <p:cNvPr id="48" name="Freeform: Shape 47">
                  <a:extLst>
                    <a:ext uri="{FF2B5EF4-FFF2-40B4-BE49-F238E27FC236}">
                      <a16:creationId xmlns:a16="http://schemas.microsoft.com/office/drawing/2014/main" id="{6CB6450C-CDA4-4406-A394-4C88DCEFC2CF}"/>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2D7EE49-935E-46CC-8D20-BD43EA2DA005}"/>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1" name="Rectangle: Rounded Corners 50">
              <a:extLst>
                <a:ext uri="{FF2B5EF4-FFF2-40B4-BE49-F238E27FC236}">
                  <a16:creationId xmlns:a16="http://schemas.microsoft.com/office/drawing/2014/main" id="{6D5BC75C-0319-4378-8EE6-C206B63265BC}"/>
                </a:ext>
              </a:extLst>
            </p:cNvPr>
            <p:cNvSpPr/>
            <p:nvPr/>
          </p:nvSpPr>
          <p:spPr bwMode="auto">
            <a:xfrm>
              <a:off x="3968762" y="3047151"/>
              <a:ext cx="3278787" cy="279134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55" name="Connector: Elbow 54">
              <a:extLst>
                <a:ext uri="{FF2B5EF4-FFF2-40B4-BE49-F238E27FC236}">
                  <a16:creationId xmlns:a16="http://schemas.microsoft.com/office/drawing/2014/main" id="{6051FD77-BA5C-43E9-9E46-CCA0298434DD}"/>
                </a:ext>
              </a:extLst>
            </p:cNvPr>
            <p:cNvCxnSpPr>
              <a:cxnSpLocks/>
              <a:stCxn id="10" idx="2"/>
              <a:endCxn id="60" idx="0"/>
            </p:cNvCxnSpPr>
            <p:nvPr/>
          </p:nvCxnSpPr>
          <p:spPr>
            <a:xfrm rot="5400000">
              <a:off x="5211130" y="4022063"/>
              <a:ext cx="536990" cy="799821"/>
            </a:xfrm>
            <a:prstGeom prst="bentConnector3">
              <a:avLst>
                <a:gd name="adj1" fmla="val 4635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D9DE6E34-C32A-40B7-B04A-26583C259864}"/>
                </a:ext>
              </a:extLst>
            </p:cNvPr>
            <p:cNvGrpSpPr/>
            <p:nvPr/>
          </p:nvGrpSpPr>
          <p:grpSpPr>
            <a:xfrm>
              <a:off x="4863249" y="4690468"/>
              <a:ext cx="445941" cy="717412"/>
              <a:chOff x="4863249" y="4690468"/>
              <a:chExt cx="445941" cy="717412"/>
            </a:xfrm>
          </p:grpSpPr>
          <p:grpSp>
            <p:nvGrpSpPr>
              <p:cNvPr id="54" name="Group 53">
                <a:extLst>
                  <a:ext uri="{FF2B5EF4-FFF2-40B4-BE49-F238E27FC236}">
                    <a16:creationId xmlns:a16="http://schemas.microsoft.com/office/drawing/2014/main" id="{F26DF6F0-69C7-4FD0-AECB-7BFC68C5B1C0}"/>
                  </a:ext>
                </a:extLst>
              </p:cNvPr>
              <p:cNvGrpSpPr/>
              <p:nvPr/>
            </p:nvGrpSpPr>
            <p:grpSpPr>
              <a:xfrm>
                <a:off x="4876260" y="4974950"/>
                <a:ext cx="432930" cy="432930"/>
                <a:chOff x="4939274" y="5006351"/>
                <a:chExt cx="432930" cy="432930"/>
              </a:xfrm>
            </p:grpSpPr>
            <p:sp>
              <p:nvSpPr>
                <p:cNvPr id="52" name="Freeform: Shape 51">
                  <a:extLst>
                    <a:ext uri="{FF2B5EF4-FFF2-40B4-BE49-F238E27FC236}">
                      <a16:creationId xmlns:a16="http://schemas.microsoft.com/office/drawing/2014/main" id="{A5E38F4F-045D-44CD-85D7-D8B71083CD6E}"/>
                    </a:ext>
                  </a:extLst>
                </p:cNvPr>
                <p:cNvSpPr/>
                <p:nvPr/>
              </p:nvSpPr>
              <p:spPr>
                <a:xfrm>
                  <a:off x="4983490" y="5053355"/>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27C4A5EA-1120-4B4E-9037-6FE53B723DB9}"/>
                    </a:ext>
                  </a:extLst>
                </p:cNvPr>
                <p:cNvSpPr/>
                <p:nvPr/>
              </p:nvSpPr>
              <p:spPr bwMode="auto">
                <a:xfrm>
                  <a:off x="4939274" y="5006351"/>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60" name="Title 1">
                <a:extLst>
                  <a:ext uri="{FF2B5EF4-FFF2-40B4-BE49-F238E27FC236}">
                    <a16:creationId xmlns:a16="http://schemas.microsoft.com/office/drawing/2014/main" id="{5370EEEE-16F2-415E-B7B1-AA84294F0C66}"/>
                  </a:ext>
                </a:extLst>
              </p:cNvPr>
              <p:cNvSpPr txBox="1">
                <a:spLocks/>
              </p:cNvSpPr>
              <p:nvPr/>
            </p:nvSpPr>
            <p:spPr>
              <a:xfrm>
                <a:off x="4863249" y="469046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grpSp>
        <p:cxnSp>
          <p:nvCxnSpPr>
            <p:cNvPr id="65" name="Straight Arrow Connector 64">
              <a:extLst>
                <a:ext uri="{FF2B5EF4-FFF2-40B4-BE49-F238E27FC236}">
                  <a16:creationId xmlns:a16="http://schemas.microsoft.com/office/drawing/2014/main" id="{B1909FA7-56B8-4DEC-9BF0-E9BF627E1A96}"/>
                </a:ext>
              </a:extLst>
            </p:cNvPr>
            <p:cNvCxnSpPr>
              <a:cxnSpLocks/>
              <a:stCxn id="10" idx="1"/>
              <a:endCxn id="46" idx="3"/>
            </p:cNvCxnSpPr>
            <p:nvPr/>
          </p:nvCxnSpPr>
          <p:spPr>
            <a:xfrm flipH="1" flipV="1">
              <a:off x="4843704" y="3934755"/>
              <a:ext cx="819366" cy="225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40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0406-17BD-4E94-B204-BC9B94D150FF}"/>
              </a:ext>
            </a:extLst>
          </p:cNvPr>
          <p:cNvSpPr>
            <a:spLocks noGrp="1"/>
          </p:cNvSpPr>
          <p:nvPr>
            <p:ph type="title"/>
          </p:nvPr>
        </p:nvSpPr>
        <p:spPr/>
        <p:txBody>
          <a:bodyPr/>
          <a:lstStyle/>
          <a:p>
            <a:r>
              <a:rPr lang="en-US"/>
              <a:t>Node Management Through Azure Bastion</a:t>
            </a:r>
          </a:p>
        </p:txBody>
      </p:sp>
      <p:sp>
        <p:nvSpPr>
          <p:cNvPr id="6" name="Content Placeholder 5">
            <a:extLst>
              <a:ext uri="{FF2B5EF4-FFF2-40B4-BE49-F238E27FC236}">
                <a16:creationId xmlns:a16="http://schemas.microsoft.com/office/drawing/2014/main" id="{5B9441C6-2661-4EAF-ABAF-57DDD28FAC38}"/>
              </a:ext>
            </a:extLst>
          </p:cNvPr>
          <p:cNvSpPr>
            <a:spLocks noGrp="1"/>
          </p:cNvSpPr>
          <p:nvPr>
            <p:ph idx="1"/>
          </p:nvPr>
        </p:nvSpPr>
        <p:spPr/>
        <p:txBody>
          <a:bodyPr/>
          <a:lstStyle/>
          <a:p>
            <a:endParaRPr lang="en-US"/>
          </a:p>
        </p:txBody>
      </p:sp>
      <p:grpSp>
        <p:nvGrpSpPr>
          <p:cNvPr id="27" name="Group 26">
            <a:extLst>
              <a:ext uri="{FF2B5EF4-FFF2-40B4-BE49-F238E27FC236}">
                <a16:creationId xmlns:a16="http://schemas.microsoft.com/office/drawing/2014/main" id="{7D972F73-9275-4A09-87A5-75AA25BE67D5}"/>
              </a:ext>
            </a:extLst>
          </p:cNvPr>
          <p:cNvGrpSpPr/>
          <p:nvPr/>
        </p:nvGrpSpPr>
        <p:grpSpPr>
          <a:xfrm>
            <a:off x="3117007" y="1471995"/>
            <a:ext cx="5957986" cy="4984659"/>
            <a:chOff x="3117007" y="1321069"/>
            <a:chExt cx="5957986" cy="4984659"/>
          </a:xfrm>
        </p:grpSpPr>
        <p:sp>
          <p:nvSpPr>
            <p:cNvPr id="147" name="Title 1">
              <a:extLst>
                <a:ext uri="{FF2B5EF4-FFF2-40B4-BE49-F238E27FC236}">
                  <a16:creationId xmlns:a16="http://schemas.microsoft.com/office/drawing/2014/main" id="{3F6E4D87-441E-44C2-9A6E-3C736F6E95B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148" name="Rectangle: Rounded Corners 147">
              <a:extLst>
                <a:ext uri="{FF2B5EF4-FFF2-40B4-BE49-F238E27FC236}">
                  <a16:creationId xmlns:a16="http://schemas.microsoft.com/office/drawing/2014/main" id="{287A6E57-076F-4182-BF6C-FF417019F57C}"/>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AB0EAACF-2F1D-4FB4-B31D-961C719160A5}"/>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50" name="Rectangle 149">
              <a:extLst>
                <a:ext uri="{FF2B5EF4-FFF2-40B4-BE49-F238E27FC236}">
                  <a16:creationId xmlns:a16="http://schemas.microsoft.com/office/drawing/2014/main" id="{32BF3D8B-5D62-4ED4-A07E-C4A59C755628}"/>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Picture 150" descr="A close up of a sign&#10;&#10;Description generated with high confidence">
              <a:extLst>
                <a:ext uri="{FF2B5EF4-FFF2-40B4-BE49-F238E27FC236}">
                  <a16:creationId xmlns:a16="http://schemas.microsoft.com/office/drawing/2014/main" id="{D15F42CD-CEC5-469E-9B48-71A418E91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152" name="Rectangle: Rounded Corners 151">
              <a:extLst>
                <a:ext uri="{FF2B5EF4-FFF2-40B4-BE49-F238E27FC236}">
                  <a16:creationId xmlns:a16="http://schemas.microsoft.com/office/drawing/2014/main" id="{B3A046EF-7314-4336-A4B1-CF5D273FCD45}"/>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4FFEFEC7-1885-4937-9021-5F0620033462}"/>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54" name="Rectangle: Rounded Corners 153">
              <a:extLst>
                <a:ext uri="{FF2B5EF4-FFF2-40B4-BE49-F238E27FC236}">
                  <a16:creationId xmlns:a16="http://schemas.microsoft.com/office/drawing/2014/main" id="{EDB504D1-30A5-46EC-9C7F-024B06EDD42A}"/>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5" name="Title 1">
              <a:extLst>
                <a:ext uri="{FF2B5EF4-FFF2-40B4-BE49-F238E27FC236}">
                  <a16:creationId xmlns:a16="http://schemas.microsoft.com/office/drawing/2014/main" id="{151BBBBB-F6EB-4970-9770-08698FFC282D}"/>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56" name="Group 155">
              <a:extLst>
                <a:ext uri="{FF2B5EF4-FFF2-40B4-BE49-F238E27FC236}">
                  <a16:creationId xmlns:a16="http://schemas.microsoft.com/office/drawing/2014/main" id="{78865944-994B-4ADF-AD06-34874B11F8F2}"/>
                </a:ext>
              </a:extLst>
            </p:cNvPr>
            <p:cNvGrpSpPr/>
            <p:nvPr/>
          </p:nvGrpSpPr>
          <p:grpSpPr>
            <a:xfrm>
              <a:off x="3244905" y="4966145"/>
              <a:ext cx="348833" cy="348834"/>
              <a:chOff x="5782974" y="3277554"/>
              <a:chExt cx="780290" cy="780290"/>
            </a:xfrm>
          </p:grpSpPr>
          <p:sp>
            <p:nvSpPr>
              <p:cNvPr id="216" name="Rectangle 215">
                <a:extLst>
                  <a:ext uri="{FF2B5EF4-FFF2-40B4-BE49-F238E27FC236}">
                    <a16:creationId xmlns:a16="http://schemas.microsoft.com/office/drawing/2014/main" id="{AA637512-1D0E-41BA-B8CD-49F86CBDDA3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7" name="Picture 216" descr="A picture containing vector graphics&#10;&#10;Description generated with high confidence">
                <a:extLst>
                  <a:ext uri="{FF2B5EF4-FFF2-40B4-BE49-F238E27FC236}">
                    <a16:creationId xmlns:a16="http://schemas.microsoft.com/office/drawing/2014/main" id="{E67F321D-B874-4E68-8E74-568F43C21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57" name="globe_2" title="Icon of a sphere made of lines">
              <a:extLst>
                <a:ext uri="{FF2B5EF4-FFF2-40B4-BE49-F238E27FC236}">
                  <a16:creationId xmlns:a16="http://schemas.microsoft.com/office/drawing/2014/main" id="{AE4E4F86-5F66-46A6-A5D5-F8C053A339DC}"/>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158" name="Straight Arrow Connector 157">
              <a:extLst>
                <a:ext uri="{FF2B5EF4-FFF2-40B4-BE49-F238E27FC236}">
                  <a16:creationId xmlns:a16="http://schemas.microsoft.com/office/drawing/2014/main" id="{396AD5FE-A967-47D0-924E-FCC07E872A15}"/>
                </a:ext>
              </a:extLst>
            </p:cNvPr>
            <p:cNvCxnSpPr>
              <a:cxnSpLocks/>
              <a:stCxn id="157" idx="3"/>
              <a:endCxn id="176"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itle 1">
              <a:extLst>
                <a:ext uri="{FF2B5EF4-FFF2-40B4-BE49-F238E27FC236}">
                  <a16:creationId xmlns:a16="http://schemas.microsoft.com/office/drawing/2014/main" id="{4A294967-0787-4511-8C3D-B1DE61888E07}"/>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160" name="Group 159">
              <a:extLst>
                <a:ext uri="{FF2B5EF4-FFF2-40B4-BE49-F238E27FC236}">
                  <a16:creationId xmlns:a16="http://schemas.microsoft.com/office/drawing/2014/main" id="{AFEE443C-AEDE-441E-AA89-9FC7E00AD3D6}"/>
                </a:ext>
              </a:extLst>
            </p:cNvPr>
            <p:cNvGrpSpPr/>
            <p:nvPr/>
          </p:nvGrpSpPr>
          <p:grpSpPr>
            <a:xfrm>
              <a:off x="3914712" y="4595153"/>
              <a:ext cx="4159175" cy="1328179"/>
              <a:chOff x="5286186" y="4754010"/>
              <a:chExt cx="4159175" cy="1328179"/>
            </a:xfrm>
          </p:grpSpPr>
          <p:sp>
            <p:nvSpPr>
              <p:cNvPr id="179" name="Rectangle: Rounded Corners 178">
                <a:extLst>
                  <a:ext uri="{FF2B5EF4-FFF2-40B4-BE49-F238E27FC236}">
                    <a16:creationId xmlns:a16="http://schemas.microsoft.com/office/drawing/2014/main" id="{86A38086-425C-4011-BE81-6A6321A2FAEE}"/>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179">
                <a:extLst>
                  <a:ext uri="{FF2B5EF4-FFF2-40B4-BE49-F238E27FC236}">
                    <a16:creationId xmlns:a16="http://schemas.microsoft.com/office/drawing/2014/main" id="{D35F46A5-E8C1-41CA-A45D-12DC2BB38B28}"/>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81" name="Rectangle 180">
                <a:extLst>
                  <a:ext uri="{FF2B5EF4-FFF2-40B4-BE49-F238E27FC236}">
                    <a16:creationId xmlns:a16="http://schemas.microsoft.com/office/drawing/2014/main" id="{E1028628-2CE8-40C0-9A16-5B023B3572E1}"/>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82" name="Rectangle: Rounded Corners 181">
                <a:extLst>
                  <a:ext uri="{FF2B5EF4-FFF2-40B4-BE49-F238E27FC236}">
                    <a16:creationId xmlns:a16="http://schemas.microsoft.com/office/drawing/2014/main" id="{D9AAB20C-824A-4E73-8CEB-C29A3F9F2C17}"/>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9F4AB0C1-F96D-4405-B2CD-32CF554D2058}"/>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67BD2A67-7BDD-4BA4-9729-CAE5E6216EEF}"/>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85" name="Straight Arrow Connector 184">
                <a:extLst>
                  <a:ext uri="{FF2B5EF4-FFF2-40B4-BE49-F238E27FC236}">
                    <a16:creationId xmlns:a16="http://schemas.microsoft.com/office/drawing/2014/main" id="{5C5509AA-3D39-4FCA-AB67-017C76BFD4CE}"/>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6EE0ED-FD27-4484-8A2E-C1B65EE77334}"/>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55B86CD-0BF5-41EB-AE34-9CA1C1D668D6}"/>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C32C36FB-8DD1-47A3-BA6A-274F30D13F5A}"/>
                  </a:ext>
                </a:extLst>
              </p:cNvPr>
              <p:cNvGrpSpPr/>
              <p:nvPr/>
            </p:nvGrpSpPr>
            <p:grpSpPr>
              <a:xfrm>
                <a:off x="6790879" y="5716016"/>
                <a:ext cx="1238508" cy="366173"/>
                <a:chOff x="6790879" y="5602291"/>
                <a:chExt cx="1238508" cy="366173"/>
              </a:xfrm>
            </p:grpSpPr>
            <p:sp>
              <p:nvSpPr>
                <p:cNvPr id="210" name="Rectangle: Rounded Corners 209">
                  <a:extLst>
                    <a:ext uri="{FF2B5EF4-FFF2-40B4-BE49-F238E27FC236}">
                      <a16:creationId xmlns:a16="http://schemas.microsoft.com/office/drawing/2014/main" id="{85AAC028-46B4-49CF-933F-6A67D87AB547}"/>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210">
                  <a:extLst>
                    <a:ext uri="{FF2B5EF4-FFF2-40B4-BE49-F238E27FC236}">
                      <a16:creationId xmlns:a16="http://schemas.microsoft.com/office/drawing/2014/main" id="{08E83827-31A6-4E4F-8DA3-11930F4D1021}"/>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211">
                  <a:extLst>
                    <a:ext uri="{FF2B5EF4-FFF2-40B4-BE49-F238E27FC236}">
                      <a16:creationId xmlns:a16="http://schemas.microsoft.com/office/drawing/2014/main" id="{8BBB0B8A-FC2B-4C63-A39F-ACFEC45488EE}"/>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3" name="Freeform: Shape 212">
                  <a:extLst>
                    <a:ext uri="{FF2B5EF4-FFF2-40B4-BE49-F238E27FC236}">
                      <a16:creationId xmlns:a16="http://schemas.microsoft.com/office/drawing/2014/main" id="{B4E24530-FB20-4846-9B68-914F963058E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B58C351-4BA1-4E90-AB9F-8FA79D777AB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972CE9-1030-4976-9564-CF894DA60CA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5F1F96B3-E584-4204-BB85-3476D238B366}"/>
                  </a:ext>
                </a:extLst>
              </p:cNvPr>
              <p:cNvGrpSpPr/>
              <p:nvPr/>
            </p:nvGrpSpPr>
            <p:grpSpPr>
              <a:xfrm>
                <a:off x="8206853" y="5716016"/>
                <a:ext cx="1238508" cy="366173"/>
                <a:chOff x="6790879" y="5602291"/>
                <a:chExt cx="1238508" cy="366173"/>
              </a:xfrm>
            </p:grpSpPr>
            <p:sp>
              <p:nvSpPr>
                <p:cNvPr id="204" name="Rectangle: Rounded Corners 203">
                  <a:extLst>
                    <a:ext uri="{FF2B5EF4-FFF2-40B4-BE49-F238E27FC236}">
                      <a16:creationId xmlns:a16="http://schemas.microsoft.com/office/drawing/2014/main" id="{246DD4B0-405D-4F39-8003-E55BEAE183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5" name="Rectangle: Rounded Corners 204">
                  <a:extLst>
                    <a:ext uri="{FF2B5EF4-FFF2-40B4-BE49-F238E27FC236}">
                      <a16:creationId xmlns:a16="http://schemas.microsoft.com/office/drawing/2014/main" id="{75D785FE-7498-4B93-8FD6-5686C014469B}"/>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205">
                  <a:extLst>
                    <a:ext uri="{FF2B5EF4-FFF2-40B4-BE49-F238E27FC236}">
                      <a16:creationId xmlns:a16="http://schemas.microsoft.com/office/drawing/2014/main" id="{93C56815-A9E5-4A3A-BB49-6D25D165B89F}"/>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Freeform: Shape 206">
                  <a:extLst>
                    <a:ext uri="{FF2B5EF4-FFF2-40B4-BE49-F238E27FC236}">
                      <a16:creationId xmlns:a16="http://schemas.microsoft.com/office/drawing/2014/main" id="{2E3535BD-849F-4024-A1A0-DF0B302F208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4A082F25-2378-4BC1-8485-8AA18504F46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0BE7EE1-E154-4A5C-9FB7-D933D237573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0978D013-AF43-46D0-B538-EEC8559BFBA3}"/>
                  </a:ext>
                </a:extLst>
              </p:cNvPr>
              <p:cNvGrpSpPr/>
              <p:nvPr/>
            </p:nvGrpSpPr>
            <p:grpSpPr>
              <a:xfrm>
                <a:off x="5722561" y="5716016"/>
                <a:ext cx="802134" cy="366173"/>
                <a:chOff x="7227253" y="5602291"/>
                <a:chExt cx="802134" cy="366173"/>
              </a:xfrm>
            </p:grpSpPr>
            <p:sp>
              <p:nvSpPr>
                <p:cNvPr id="200" name="Rectangle: Rounded Corners 199">
                  <a:extLst>
                    <a:ext uri="{FF2B5EF4-FFF2-40B4-BE49-F238E27FC236}">
                      <a16:creationId xmlns:a16="http://schemas.microsoft.com/office/drawing/2014/main" id="{CDE67135-EC02-4FE8-BD3A-FB29002141A7}"/>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1" name="Rectangle: Rounded Corners 200">
                  <a:extLst>
                    <a:ext uri="{FF2B5EF4-FFF2-40B4-BE49-F238E27FC236}">
                      <a16:creationId xmlns:a16="http://schemas.microsoft.com/office/drawing/2014/main" id="{3A5A15E9-72BE-49A4-A4EC-26C6A568357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Shape 201">
                  <a:extLst>
                    <a:ext uri="{FF2B5EF4-FFF2-40B4-BE49-F238E27FC236}">
                      <a16:creationId xmlns:a16="http://schemas.microsoft.com/office/drawing/2014/main" id="{AD11FD30-6DDC-4BDD-9BC9-F794F6B1B790}"/>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E402A2EC-E722-4251-B92D-91F0FAA0989B}"/>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91" name="Straight Arrow Connector 190">
                <a:extLst>
                  <a:ext uri="{FF2B5EF4-FFF2-40B4-BE49-F238E27FC236}">
                    <a16:creationId xmlns:a16="http://schemas.microsoft.com/office/drawing/2014/main" id="{858EE189-7762-4F12-98F1-E20ED17C9BD1}"/>
                  </a:ext>
                </a:extLst>
              </p:cNvPr>
              <p:cNvCxnSpPr>
                <a:stCxn id="182" idx="2"/>
                <a:endCxn id="200"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BCB34BD-C3C0-41E3-B7E6-486EC600A9B5}"/>
                  </a:ext>
                </a:extLst>
              </p:cNvPr>
              <p:cNvCxnSpPr>
                <a:cxnSpLocks/>
                <a:stCxn id="183" idx="2"/>
                <a:endCxn id="211"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3F4151F-1BF5-43D6-AE29-CBE39E506630}"/>
                  </a:ext>
                </a:extLst>
              </p:cNvPr>
              <p:cNvCxnSpPr>
                <a:cxnSpLocks/>
                <a:stCxn id="184" idx="2"/>
                <a:endCxn id="205"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E08FE28D-768A-4D71-A18A-94E628FC5F06}"/>
                  </a:ext>
                </a:extLst>
              </p:cNvPr>
              <p:cNvCxnSpPr>
                <a:stCxn id="182" idx="2"/>
                <a:endCxn id="201"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AAC41697-7AA9-41C8-81FC-5DFD16307644}"/>
                  </a:ext>
                </a:extLst>
              </p:cNvPr>
              <p:cNvCxnSpPr>
                <a:cxnSpLocks/>
                <a:stCxn id="183" idx="2"/>
                <a:endCxn id="210"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8E3EBA8B-9B8F-4F2C-A3D6-678871DBE36C}"/>
                  </a:ext>
                </a:extLst>
              </p:cNvPr>
              <p:cNvCxnSpPr>
                <a:cxnSpLocks/>
                <a:stCxn id="183" idx="2"/>
                <a:endCxn id="212"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D03F2C6-BCD0-491C-ABD3-A96B3B8306B4}"/>
                  </a:ext>
                </a:extLst>
              </p:cNvPr>
              <p:cNvCxnSpPr>
                <a:cxnSpLocks/>
                <a:stCxn id="184" idx="2"/>
                <a:endCxn id="204"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8AD681BA-CC47-40F5-82C5-371D27CEAD6A}"/>
                  </a:ext>
                </a:extLst>
              </p:cNvPr>
              <p:cNvCxnSpPr>
                <a:cxnSpLocks/>
                <a:stCxn id="184" idx="2"/>
                <a:endCxn id="206"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F1E44E47-5684-4E83-B30B-D748EFBB9BED}"/>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161" name="Title 1">
              <a:extLst>
                <a:ext uri="{FF2B5EF4-FFF2-40B4-BE49-F238E27FC236}">
                  <a16:creationId xmlns:a16="http://schemas.microsoft.com/office/drawing/2014/main" id="{93E26470-AA8A-40B0-9919-349C5A1892BC}"/>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162" name="Group 161">
              <a:extLst>
                <a:ext uri="{FF2B5EF4-FFF2-40B4-BE49-F238E27FC236}">
                  <a16:creationId xmlns:a16="http://schemas.microsoft.com/office/drawing/2014/main" id="{0A49490D-C54A-4F2E-BECD-9F8AD5B68023}"/>
                </a:ext>
              </a:extLst>
            </p:cNvPr>
            <p:cNvGrpSpPr/>
            <p:nvPr/>
          </p:nvGrpSpPr>
          <p:grpSpPr>
            <a:xfrm>
              <a:off x="6324513" y="3693720"/>
              <a:ext cx="1002538" cy="899948"/>
              <a:chOff x="7770629" y="3914298"/>
              <a:chExt cx="1002538" cy="899948"/>
            </a:xfrm>
          </p:grpSpPr>
          <p:pic>
            <p:nvPicPr>
              <p:cNvPr id="176" name="Graphic 175">
                <a:extLst>
                  <a:ext uri="{FF2B5EF4-FFF2-40B4-BE49-F238E27FC236}">
                    <a16:creationId xmlns:a16="http://schemas.microsoft.com/office/drawing/2014/main" id="{684BA8EE-B64B-408B-8C46-90BA8AA5D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77" name="Title 1">
                <a:extLst>
                  <a:ext uri="{FF2B5EF4-FFF2-40B4-BE49-F238E27FC236}">
                    <a16:creationId xmlns:a16="http://schemas.microsoft.com/office/drawing/2014/main" id="{28E703E7-2338-40B0-9567-473ED9D450E0}"/>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78" name="Straight Arrow Connector 177">
                <a:extLst>
                  <a:ext uri="{FF2B5EF4-FFF2-40B4-BE49-F238E27FC236}">
                    <a16:creationId xmlns:a16="http://schemas.microsoft.com/office/drawing/2014/main" id="{2AB952F8-030D-4FE7-A1B4-FE2A64EB0DCD}"/>
                  </a:ext>
                </a:extLst>
              </p:cNvPr>
              <p:cNvCxnSpPr>
                <a:cxnSpLocks/>
                <a:stCxn id="176"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Rectangle: Rounded Corners 117">
              <a:extLst>
                <a:ext uri="{FF2B5EF4-FFF2-40B4-BE49-F238E27FC236}">
                  <a16:creationId xmlns:a16="http://schemas.microsoft.com/office/drawing/2014/main" id="{2F02641B-FF12-4A4E-9B27-377A6D00FB35}"/>
                </a:ext>
              </a:extLst>
            </p:cNvPr>
            <p:cNvSpPr/>
            <p:nvPr/>
          </p:nvSpPr>
          <p:spPr bwMode="auto">
            <a:xfrm>
              <a:off x="5570316" y="1677409"/>
              <a:ext cx="2165689"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4" name="Title 1">
              <a:extLst>
                <a:ext uri="{FF2B5EF4-FFF2-40B4-BE49-F238E27FC236}">
                  <a16:creationId xmlns:a16="http://schemas.microsoft.com/office/drawing/2014/main" id="{32F35C89-BE79-4DB9-B5FA-FC94F68768E4}"/>
                </a:ext>
              </a:extLst>
            </p:cNvPr>
            <p:cNvSpPr txBox="1">
              <a:spLocks/>
            </p:cNvSpPr>
            <p:nvPr/>
          </p:nvSpPr>
          <p:spPr>
            <a:xfrm>
              <a:off x="5570316"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65" name="Rectangle: Rounded Corners 118">
              <a:extLst>
                <a:ext uri="{FF2B5EF4-FFF2-40B4-BE49-F238E27FC236}">
                  <a16:creationId xmlns:a16="http://schemas.microsoft.com/office/drawing/2014/main" id="{D376B167-73A5-49DA-904D-303DC43A0C29}"/>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6" name="Title 1">
              <a:extLst>
                <a:ext uri="{FF2B5EF4-FFF2-40B4-BE49-F238E27FC236}">
                  <a16:creationId xmlns:a16="http://schemas.microsoft.com/office/drawing/2014/main" id="{E796337D-6885-41FF-B91D-1F9C4586113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67" name="Group 166">
              <a:extLst>
                <a:ext uri="{FF2B5EF4-FFF2-40B4-BE49-F238E27FC236}">
                  <a16:creationId xmlns:a16="http://schemas.microsoft.com/office/drawing/2014/main" id="{4F9F171C-9BA8-4122-BEA4-7E48A0AB5D3E}"/>
                </a:ext>
              </a:extLst>
            </p:cNvPr>
            <p:cNvGrpSpPr/>
            <p:nvPr/>
          </p:nvGrpSpPr>
          <p:grpSpPr>
            <a:xfrm>
              <a:off x="7334740" y="2074566"/>
              <a:ext cx="348833" cy="348834"/>
              <a:chOff x="5782974" y="3277554"/>
              <a:chExt cx="780290" cy="780290"/>
            </a:xfrm>
          </p:grpSpPr>
          <p:sp>
            <p:nvSpPr>
              <p:cNvPr id="174" name="Rectangle 173">
                <a:extLst>
                  <a:ext uri="{FF2B5EF4-FFF2-40B4-BE49-F238E27FC236}">
                    <a16:creationId xmlns:a16="http://schemas.microsoft.com/office/drawing/2014/main" id="{8B4DBFF1-FBFF-449F-BD37-C64FC9B2A2E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5" name="Picture 174" descr="A picture containing vector graphics&#10;&#10;Description generated with high confidence">
                <a:extLst>
                  <a:ext uri="{FF2B5EF4-FFF2-40B4-BE49-F238E27FC236}">
                    <a16:creationId xmlns:a16="http://schemas.microsoft.com/office/drawing/2014/main" id="{5EF6A2E2-1301-4618-ABC3-F87B16FD6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168" name="Picture 167" descr="A sign on a pole&#10;&#10;Description generated with very high confidence">
              <a:extLst>
                <a:ext uri="{FF2B5EF4-FFF2-40B4-BE49-F238E27FC236}">
                  <a16:creationId xmlns:a16="http://schemas.microsoft.com/office/drawing/2014/main" id="{C1713E6A-34F0-4D29-8A1F-5806FB368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70" name="Straight Arrow Connector 169">
              <a:extLst>
                <a:ext uri="{FF2B5EF4-FFF2-40B4-BE49-F238E27FC236}">
                  <a16:creationId xmlns:a16="http://schemas.microsoft.com/office/drawing/2014/main" id="{434AC92A-D89D-45D7-880C-BDE5819F0DA1}"/>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1" name="Graphic 170">
              <a:extLst>
                <a:ext uri="{FF2B5EF4-FFF2-40B4-BE49-F238E27FC236}">
                  <a16:creationId xmlns:a16="http://schemas.microsoft.com/office/drawing/2014/main" id="{C1D2426E-19AD-42DA-ADD7-F768E2ECE5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72" name="Straight Arrow Connector 171">
              <a:extLst>
                <a:ext uri="{FF2B5EF4-FFF2-40B4-BE49-F238E27FC236}">
                  <a16:creationId xmlns:a16="http://schemas.microsoft.com/office/drawing/2014/main" id="{944FC59B-6E83-4A74-B0C2-09FF804FC28D}"/>
                </a:ext>
              </a:extLst>
            </p:cNvPr>
            <p:cNvCxnSpPr>
              <a:cxnSpLocks/>
              <a:endCxn id="157" idx="1"/>
            </p:cNvCxnSpPr>
            <p:nvPr/>
          </p:nvCxnSpPr>
          <p:spPr>
            <a:xfrm flipH="1">
              <a:off x="7167614" y="2981627"/>
              <a:ext cx="2"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Freeform 13" title="Icon of a cloud">
              <a:extLst>
                <a:ext uri="{FF2B5EF4-FFF2-40B4-BE49-F238E27FC236}">
                  <a16:creationId xmlns:a16="http://schemas.microsoft.com/office/drawing/2014/main" id="{E279DD17-2936-4150-BEAC-59E4767A54F5}"/>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18" name="Straight Arrow Connector 217">
              <a:extLst>
                <a:ext uri="{FF2B5EF4-FFF2-40B4-BE49-F238E27FC236}">
                  <a16:creationId xmlns:a16="http://schemas.microsoft.com/office/drawing/2014/main" id="{5DF9F365-DF41-4650-A6A8-360537612157}"/>
                </a:ext>
              </a:extLst>
            </p:cNvPr>
            <p:cNvCxnSpPr>
              <a:cxnSpLocks/>
            </p:cNvCxnSpPr>
            <p:nvPr/>
          </p:nvCxnSpPr>
          <p:spPr>
            <a:xfrm>
              <a:off x="7163805" y="2539667"/>
              <a:ext cx="2805" cy="182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Rounded Corners 118">
              <a:extLst>
                <a:ext uri="{FF2B5EF4-FFF2-40B4-BE49-F238E27FC236}">
                  <a16:creationId xmlns:a16="http://schemas.microsoft.com/office/drawing/2014/main" id="{0B39636B-9046-4254-AAA7-35C6BE8BA424}"/>
                </a:ext>
              </a:extLst>
            </p:cNvPr>
            <p:cNvSpPr/>
            <p:nvPr/>
          </p:nvSpPr>
          <p:spPr bwMode="auto">
            <a:xfrm>
              <a:off x="5760720" y="2045659"/>
              <a:ext cx="901103"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0" name="Title 1">
              <a:extLst>
                <a:ext uri="{FF2B5EF4-FFF2-40B4-BE49-F238E27FC236}">
                  <a16:creationId xmlns:a16="http://schemas.microsoft.com/office/drawing/2014/main" id="{1C9E34E3-7A6C-4D8D-B9EE-93EDA292CA7D}"/>
                </a:ext>
              </a:extLst>
            </p:cNvPr>
            <p:cNvSpPr txBox="1">
              <a:spLocks/>
            </p:cNvSpPr>
            <p:nvPr/>
          </p:nvSpPr>
          <p:spPr>
            <a:xfrm>
              <a:off x="5855350" y="1752644"/>
              <a:ext cx="71184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 Subnet</a:t>
              </a:r>
            </a:p>
          </p:txBody>
        </p:sp>
        <p:sp>
          <p:nvSpPr>
            <p:cNvPr id="222" name="Title 1">
              <a:extLst>
                <a:ext uri="{FF2B5EF4-FFF2-40B4-BE49-F238E27FC236}">
                  <a16:creationId xmlns:a16="http://schemas.microsoft.com/office/drawing/2014/main" id="{07ABD6D1-5D39-45B9-91C6-B583952264AB}"/>
                </a:ext>
              </a:extLst>
            </p:cNvPr>
            <p:cNvSpPr txBox="1">
              <a:spLocks/>
            </p:cNvSpPr>
            <p:nvPr/>
          </p:nvSpPr>
          <p:spPr>
            <a:xfrm>
              <a:off x="5769980" y="2123717"/>
              <a:ext cx="39772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a:t>
              </a:r>
            </a:p>
          </p:txBody>
        </p:sp>
        <p:grpSp>
          <p:nvGrpSpPr>
            <p:cNvPr id="20" name="Group 19">
              <a:extLst>
                <a:ext uri="{FF2B5EF4-FFF2-40B4-BE49-F238E27FC236}">
                  <a16:creationId xmlns:a16="http://schemas.microsoft.com/office/drawing/2014/main" id="{BBB82924-C9B1-43A9-AF19-C1E37B346F88}"/>
                </a:ext>
              </a:extLst>
            </p:cNvPr>
            <p:cNvGrpSpPr/>
            <p:nvPr/>
          </p:nvGrpSpPr>
          <p:grpSpPr>
            <a:xfrm>
              <a:off x="6254464" y="2095106"/>
              <a:ext cx="328638" cy="303442"/>
              <a:chOff x="6245782" y="2098505"/>
              <a:chExt cx="328638" cy="303442"/>
            </a:xfrm>
          </p:grpSpPr>
          <p:sp>
            <p:nvSpPr>
              <p:cNvPr id="15" name="Freeform: Shape 14">
                <a:extLst>
                  <a:ext uri="{FF2B5EF4-FFF2-40B4-BE49-F238E27FC236}">
                    <a16:creationId xmlns:a16="http://schemas.microsoft.com/office/drawing/2014/main" id="{05CC5DCA-0A3D-45C3-B693-841028A91BEF}"/>
                  </a:ext>
                </a:extLst>
              </p:cNvPr>
              <p:cNvSpPr/>
              <p:nvPr/>
            </p:nvSpPr>
            <p:spPr>
              <a:xfrm>
                <a:off x="6245782" y="2098505"/>
                <a:ext cx="328638" cy="303442"/>
              </a:xfrm>
              <a:custGeom>
                <a:avLst/>
                <a:gdLst>
                  <a:gd name="connsiteX0" fmla="*/ 2684621 w 2857500"/>
                  <a:gd name="connsiteY0" fmla="*/ 7144 h 2638425"/>
                  <a:gd name="connsiteX1" fmla="*/ 164306 w 2857500"/>
                  <a:gd name="connsiteY1" fmla="*/ 7144 h 2638425"/>
                  <a:gd name="connsiteX2" fmla="*/ 7144 w 2857500"/>
                  <a:gd name="connsiteY2" fmla="*/ 164306 h 2638425"/>
                  <a:gd name="connsiteX3" fmla="*/ 7144 w 2857500"/>
                  <a:gd name="connsiteY3" fmla="*/ 1950244 h 2638425"/>
                  <a:gd name="connsiteX4" fmla="*/ 164306 w 2857500"/>
                  <a:gd name="connsiteY4" fmla="*/ 2115027 h 2638425"/>
                  <a:gd name="connsiteX5" fmla="*/ 1027271 w 2857500"/>
                  <a:gd name="connsiteY5" fmla="*/ 2115027 h 2638425"/>
                  <a:gd name="connsiteX6" fmla="*/ 531971 w 2857500"/>
                  <a:gd name="connsiteY6" fmla="*/ 2475071 h 2638425"/>
                  <a:gd name="connsiteX7" fmla="*/ 531971 w 2857500"/>
                  <a:gd name="connsiteY7" fmla="*/ 2639854 h 2638425"/>
                  <a:gd name="connsiteX8" fmla="*/ 2332196 w 2857500"/>
                  <a:gd name="connsiteY8" fmla="*/ 2639854 h 2638425"/>
                  <a:gd name="connsiteX9" fmla="*/ 2332196 w 2857500"/>
                  <a:gd name="connsiteY9" fmla="*/ 2475071 h 2638425"/>
                  <a:gd name="connsiteX10" fmla="*/ 1799749 w 2857500"/>
                  <a:gd name="connsiteY10" fmla="*/ 2115027 h 2638425"/>
                  <a:gd name="connsiteX11" fmla="*/ 2684621 w 2857500"/>
                  <a:gd name="connsiteY11" fmla="*/ 2115027 h 2638425"/>
                  <a:gd name="connsiteX12" fmla="*/ 2857024 w 2857500"/>
                  <a:gd name="connsiteY12" fmla="*/ 1964531 h 2638425"/>
                  <a:gd name="connsiteX13" fmla="*/ 2857024 w 2857500"/>
                  <a:gd name="connsiteY13" fmla="*/ 164306 h 2638425"/>
                  <a:gd name="connsiteX14" fmla="*/ 2684621 w 2857500"/>
                  <a:gd name="connsiteY14" fmla="*/ 7144 h 2638425"/>
                  <a:gd name="connsiteX15" fmla="*/ 2684621 w 2857500"/>
                  <a:gd name="connsiteY15" fmla="*/ 7144 h 2638425"/>
                  <a:gd name="connsiteX16" fmla="*/ 2632234 w 2857500"/>
                  <a:gd name="connsiteY16" fmla="*/ 1882616 h 2638425"/>
                  <a:gd name="connsiteX17" fmla="*/ 216694 w 2857500"/>
                  <a:gd name="connsiteY17" fmla="*/ 1882616 h 2638425"/>
                  <a:gd name="connsiteX18" fmla="*/ 231934 w 2857500"/>
                  <a:gd name="connsiteY18" fmla="*/ 224314 h 2638425"/>
                  <a:gd name="connsiteX19" fmla="*/ 2632234 w 2857500"/>
                  <a:gd name="connsiteY19" fmla="*/ 231934 h 2638425"/>
                  <a:gd name="connsiteX20" fmla="*/ 2632234 w 2857500"/>
                  <a:gd name="connsiteY20" fmla="*/ 1882616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6FD8FA4-9C8B-4F73-98AA-BEE462C098F3}"/>
                  </a:ext>
                </a:extLst>
              </p:cNvPr>
              <p:cNvSpPr/>
              <p:nvPr/>
            </p:nvSpPr>
            <p:spPr>
              <a:xfrm>
                <a:off x="6355328" y="2152073"/>
                <a:ext cx="101878" cy="60250"/>
              </a:xfrm>
              <a:custGeom>
                <a:avLst/>
                <a:gdLst>
                  <a:gd name="connsiteX0" fmla="*/ 884396 w 885825"/>
                  <a:gd name="connsiteY0" fmla="*/ 262414 h 523875"/>
                  <a:gd name="connsiteX1" fmla="*/ 442436 w 885825"/>
                  <a:gd name="connsiteY1" fmla="*/ 7144 h 523875"/>
                  <a:gd name="connsiteX2" fmla="*/ 7144 w 885825"/>
                  <a:gd name="connsiteY2" fmla="*/ 262414 h 523875"/>
                  <a:gd name="connsiteX3" fmla="*/ 7144 w 885825"/>
                  <a:gd name="connsiteY3" fmla="*/ 269081 h 523875"/>
                  <a:gd name="connsiteX4" fmla="*/ 442436 w 885825"/>
                  <a:gd name="connsiteY4" fmla="*/ 524351 h 523875"/>
                  <a:gd name="connsiteX5" fmla="*/ 884396 w 885825"/>
                  <a:gd name="connsiteY5" fmla="*/ 269081 h 523875"/>
                  <a:gd name="connsiteX6" fmla="*/ 884396 w 885825"/>
                  <a:gd name="connsiteY6" fmla="*/ 2624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F27EF0B-1724-4230-B1F8-4EBF0A4B9B1A}"/>
                  </a:ext>
                </a:extLst>
              </p:cNvPr>
              <p:cNvSpPr/>
              <p:nvPr/>
            </p:nvSpPr>
            <p:spPr>
              <a:xfrm>
                <a:off x="6409663" y="2193481"/>
                <a:ext cx="52582" cy="88732"/>
              </a:xfrm>
              <a:custGeom>
                <a:avLst/>
                <a:gdLst>
                  <a:gd name="connsiteX0" fmla="*/ 7144 w 457200"/>
                  <a:gd name="connsiteY0" fmla="*/ 262414 h 771525"/>
                  <a:gd name="connsiteX1" fmla="*/ 7144 w 457200"/>
                  <a:gd name="connsiteY1" fmla="*/ 764381 h 771525"/>
                  <a:gd name="connsiteX2" fmla="*/ 457676 w 457200"/>
                  <a:gd name="connsiteY2" fmla="*/ 510064 h 771525"/>
                  <a:gd name="connsiteX3" fmla="*/ 457676 w 457200"/>
                  <a:gd name="connsiteY3" fmla="*/ 7144 h 771525"/>
                  <a:gd name="connsiteX4" fmla="*/ 714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7144" y="262414"/>
                    </a:moveTo>
                    <a:lnTo>
                      <a:pt x="7144" y="764381"/>
                    </a:lnTo>
                    <a:lnTo>
                      <a:pt x="457676" y="510064"/>
                    </a:lnTo>
                    <a:lnTo>
                      <a:pt x="457676" y="7144"/>
                    </a:lnTo>
                    <a:lnTo>
                      <a:pt x="714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BCB6B54-E4C1-438C-8F63-13BE8237B43F}"/>
                  </a:ext>
                </a:extLst>
              </p:cNvPr>
              <p:cNvSpPr/>
              <p:nvPr/>
            </p:nvSpPr>
            <p:spPr>
              <a:xfrm>
                <a:off x="6349303" y="2193481"/>
                <a:ext cx="52582" cy="88732"/>
              </a:xfrm>
              <a:custGeom>
                <a:avLst/>
                <a:gdLst>
                  <a:gd name="connsiteX0" fmla="*/ 456724 w 457200"/>
                  <a:gd name="connsiteY0" fmla="*/ 262414 h 771525"/>
                  <a:gd name="connsiteX1" fmla="*/ 7144 w 457200"/>
                  <a:gd name="connsiteY1" fmla="*/ 7144 h 771525"/>
                  <a:gd name="connsiteX2" fmla="*/ 7144 w 457200"/>
                  <a:gd name="connsiteY2" fmla="*/ 510064 h 771525"/>
                  <a:gd name="connsiteX3" fmla="*/ 456724 w 457200"/>
                  <a:gd name="connsiteY3" fmla="*/ 764381 h 771525"/>
                  <a:gd name="connsiteX4" fmla="*/ 45672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456724" y="262414"/>
                    </a:moveTo>
                    <a:lnTo>
                      <a:pt x="7144" y="7144"/>
                    </a:lnTo>
                    <a:lnTo>
                      <a:pt x="7144" y="510064"/>
                    </a:lnTo>
                    <a:lnTo>
                      <a:pt x="456724" y="764381"/>
                    </a:lnTo>
                    <a:lnTo>
                      <a:pt x="45672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3" name="Rectangle: Rounded Corners 117">
              <a:extLst>
                <a:ext uri="{FF2B5EF4-FFF2-40B4-BE49-F238E27FC236}">
                  <a16:creationId xmlns:a16="http://schemas.microsoft.com/office/drawing/2014/main" id="{E58D1AC0-FECE-46A3-A0EA-26FE71ABA0DC}"/>
                </a:ext>
              </a:extLst>
            </p:cNvPr>
            <p:cNvSpPr/>
            <p:nvPr/>
          </p:nvSpPr>
          <p:spPr bwMode="auto">
            <a:xfrm>
              <a:off x="3925450" y="1677409"/>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4" name="Title 1">
              <a:extLst>
                <a:ext uri="{FF2B5EF4-FFF2-40B4-BE49-F238E27FC236}">
                  <a16:creationId xmlns:a16="http://schemas.microsoft.com/office/drawing/2014/main" id="{9E3FB44C-53C5-45A1-BD44-8EBA45091681}"/>
                </a:ext>
              </a:extLst>
            </p:cNvPr>
            <p:cNvSpPr txBox="1">
              <a:spLocks/>
            </p:cNvSpPr>
            <p:nvPr/>
          </p:nvSpPr>
          <p:spPr>
            <a:xfrm>
              <a:off x="3925450" y="1321069"/>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225" name="Group 224">
              <a:extLst>
                <a:ext uri="{FF2B5EF4-FFF2-40B4-BE49-F238E27FC236}">
                  <a16:creationId xmlns:a16="http://schemas.microsoft.com/office/drawing/2014/main" id="{0F2CC2D8-AF4A-42BB-8ABA-56FEE8B7F453}"/>
                </a:ext>
              </a:extLst>
            </p:cNvPr>
            <p:cNvGrpSpPr/>
            <p:nvPr/>
          </p:nvGrpSpPr>
          <p:grpSpPr>
            <a:xfrm>
              <a:off x="4103908" y="1764074"/>
              <a:ext cx="509288" cy="695351"/>
              <a:chOff x="9518397" y="779511"/>
              <a:chExt cx="509288" cy="695351"/>
            </a:xfrm>
          </p:grpSpPr>
          <p:sp>
            <p:nvSpPr>
              <p:cNvPr id="226" name="Rectangle: Rounded Corners 118">
                <a:extLst>
                  <a:ext uri="{FF2B5EF4-FFF2-40B4-BE49-F238E27FC236}">
                    <a16:creationId xmlns:a16="http://schemas.microsoft.com/office/drawing/2014/main" id="{A33F3DC1-32CA-4F68-8348-7F77496450AB}"/>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227" name="Group 226">
                <a:extLst>
                  <a:ext uri="{FF2B5EF4-FFF2-40B4-BE49-F238E27FC236}">
                    <a16:creationId xmlns:a16="http://schemas.microsoft.com/office/drawing/2014/main" id="{E470ACD1-8080-4B2A-8CD2-9C5F7D4527A4}"/>
                  </a:ext>
                </a:extLst>
              </p:cNvPr>
              <p:cNvGrpSpPr/>
              <p:nvPr/>
            </p:nvGrpSpPr>
            <p:grpSpPr>
              <a:xfrm>
                <a:off x="9518397" y="779511"/>
                <a:ext cx="509288" cy="622525"/>
                <a:chOff x="10002887" y="3686634"/>
                <a:chExt cx="509288" cy="622525"/>
              </a:xfrm>
            </p:grpSpPr>
            <p:sp>
              <p:nvSpPr>
                <p:cNvPr id="228" name="Title 1">
                  <a:extLst>
                    <a:ext uri="{FF2B5EF4-FFF2-40B4-BE49-F238E27FC236}">
                      <a16:creationId xmlns:a16="http://schemas.microsoft.com/office/drawing/2014/main" id="{8C0C31C0-9861-43CC-A2A8-7DAE4B462680}"/>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229" name="Freeform 9">
                  <a:extLst>
                    <a:ext uri="{FF2B5EF4-FFF2-40B4-BE49-F238E27FC236}">
                      <a16:creationId xmlns:a16="http://schemas.microsoft.com/office/drawing/2014/main" id="{76B675AC-054F-481D-AA80-AB9EFC6B4DA0}"/>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1" name="Title 1">
              <a:extLst>
                <a:ext uri="{FF2B5EF4-FFF2-40B4-BE49-F238E27FC236}">
                  <a16:creationId xmlns:a16="http://schemas.microsoft.com/office/drawing/2014/main" id="{CC106746-F529-41BE-8760-E805FE4CB40D}"/>
                </a:ext>
              </a:extLst>
            </p:cNvPr>
            <p:cNvSpPr txBox="1">
              <a:spLocks/>
            </p:cNvSpPr>
            <p:nvPr/>
          </p:nvSpPr>
          <p:spPr>
            <a:xfrm>
              <a:off x="4899589" y="2272226"/>
              <a:ext cx="562792"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232" name="Straight Arrow Connector 231">
              <a:extLst>
                <a:ext uri="{FF2B5EF4-FFF2-40B4-BE49-F238E27FC236}">
                  <a16:creationId xmlns:a16="http://schemas.microsoft.com/office/drawing/2014/main" id="{83EB3515-7E09-4CA4-A470-4DDD17A6E739}"/>
                </a:ext>
              </a:extLst>
            </p:cNvPr>
            <p:cNvCxnSpPr>
              <a:cxnSpLocks/>
            </p:cNvCxnSpPr>
            <p:nvPr/>
          </p:nvCxnSpPr>
          <p:spPr>
            <a:xfrm>
              <a:off x="4791655" y="2111749"/>
              <a:ext cx="7786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2F40F40-D2D1-4CC3-9E68-0912BD2317A5}"/>
                </a:ext>
              </a:extLst>
            </p:cNvPr>
            <p:cNvGrpSpPr/>
            <p:nvPr/>
          </p:nvGrpSpPr>
          <p:grpSpPr>
            <a:xfrm>
              <a:off x="4964935" y="1975692"/>
              <a:ext cx="429658" cy="286438"/>
              <a:chOff x="4964935" y="1975692"/>
              <a:chExt cx="429658" cy="286438"/>
            </a:xfrm>
          </p:grpSpPr>
          <p:sp>
            <p:nvSpPr>
              <p:cNvPr id="24" name="Rectangle 23">
                <a:extLst>
                  <a:ext uri="{FF2B5EF4-FFF2-40B4-BE49-F238E27FC236}">
                    <a16:creationId xmlns:a16="http://schemas.microsoft.com/office/drawing/2014/main" id="{61C8BD2B-C5DF-4919-A2C8-207E9B2057E7}"/>
                  </a:ext>
                </a:extLst>
              </p:cNvPr>
              <p:cNvSpPr/>
              <p:nvPr/>
            </p:nvSpPr>
            <p:spPr>
              <a:xfrm>
                <a:off x="4964935" y="1975692"/>
                <a:ext cx="429658" cy="286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Picture 229" descr="A picture containing object&#10;&#10;Description generated with high confidence">
                <a:extLst>
                  <a:ext uri="{FF2B5EF4-FFF2-40B4-BE49-F238E27FC236}">
                    <a16:creationId xmlns:a16="http://schemas.microsoft.com/office/drawing/2014/main" id="{4613C894-6442-48E6-9868-899AE57AB6A7}"/>
                  </a:ext>
                </a:extLst>
              </p:cNvPr>
              <p:cNvPicPr>
                <a:picLocks noChangeAspect="1"/>
              </p:cNvPicPr>
              <p:nvPr/>
            </p:nvPicPr>
            <p:blipFill rotWithShape="1">
              <a:blip r:embed="rId10">
                <a:extLst>
                  <a:ext uri="{28A0092B-C50C-407E-A947-70E740481C1C}">
                    <a14:useLocalDpi xmlns:a14="http://schemas.microsoft.com/office/drawing/2010/main" val="0"/>
                  </a:ext>
                </a:extLst>
              </a:blip>
              <a:srcRect t="14000" b="14519"/>
              <a:stretch/>
            </p:blipFill>
            <p:spPr>
              <a:xfrm>
                <a:off x="5019512" y="1996991"/>
                <a:ext cx="320504" cy="243840"/>
              </a:xfrm>
              <a:prstGeom prst="rect">
                <a:avLst/>
              </a:prstGeom>
              <a:noFill/>
            </p:spPr>
          </p:pic>
        </p:grpSp>
        <p:grpSp>
          <p:nvGrpSpPr>
            <p:cNvPr id="26" name="Group 25">
              <a:extLst>
                <a:ext uri="{FF2B5EF4-FFF2-40B4-BE49-F238E27FC236}">
                  <a16:creationId xmlns:a16="http://schemas.microsoft.com/office/drawing/2014/main" id="{D50EE50A-04C4-4E4B-9008-341379E74BF6}"/>
                </a:ext>
              </a:extLst>
            </p:cNvPr>
            <p:cNvGrpSpPr/>
            <p:nvPr/>
          </p:nvGrpSpPr>
          <p:grpSpPr>
            <a:xfrm>
              <a:off x="3383175" y="1739650"/>
              <a:ext cx="509288" cy="573267"/>
              <a:chOff x="2952645" y="1739650"/>
              <a:chExt cx="509288" cy="573267"/>
            </a:xfrm>
          </p:grpSpPr>
          <p:sp>
            <p:nvSpPr>
              <p:cNvPr id="233" name="Rectangle: Rounded Corners 118">
                <a:extLst>
                  <a:ext uri="{FF2B5EF4-FFF2-40B4-BE49-F238E27FC236}">
                    <a16:creationId xmlns:a16="http://schemas.microsoft.com/office/drawing/2014/main" id="{2CE7CEDF-F834-4437-8D0C-CF77A05B605E}"/>
                  </a:ext>
                </a:extLst>
              </p:cNvPr>
              <p:cNvSpPr/>
              <p:nvPr/>
            </p:nvSpPr>
            <p:spPr bwMode="auto">
              <a:xfrm>
                <a:off x="3006121" y="1910581"/>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34" name="Title 1">
                <a:extLst>
                  <a:ext uri="{FF2B5EF4-FFF2-40B4-BE49-F238E27FC236}">
                    <a16:creationId xmlns:a16="http://schemas.microsoft.com/office/drawing/2014/main" id="{FB3D7DD1-4DEE-4546-BD28-95966AE162F0}"/>
                  </a:ext>
                </a:extLst>
              </p:cNvPr>
              <p:cNvSpPr txBox="1">
                <a:spLocks/>
              </p:cNvSpPr>
              <p:nvPr/>
            </p:nvSpPr>
            <p:spPr>
              <a:xfrm>
                <a:off x="2952645" y="1739650"/>
                <a:ext cx="509288"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36" name="people_4" title="Icon of a person">
                <a:extLst>
                  <a:ext uri="{FF2B5EF4-FFF2-40B4-BE49-F238E27FC236}">
                    <a16:creationId xmlns:a16="http://schemas.microsoft.com/office/drawing/2014/main" id="{928C2899-5742-4206-A65B-B6673145DC3E}"/>
                  </a:ext>
                </a:extLst>
              </p:cNvPr>
              <p:cNvSpPr>
                <a:spLocks noChangeAspect="1" noEditPoints="1"/>
              </p:cNvSpPr>
              <p:nvPr/>
            </p:nvSpPr>
            <p:spPr bwMode="auto">
              <a:xfrm>
                <a:off x="3102843" y="1994980"/>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70777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46998897-AF75-4BA9-AD83-B1644C8325C8}"/>
              </a:ext>
            </a:extLst>
          </p:cNvPr>
          <p:cNvSpPr txBox="1">
            <a:spLocks/>
          </p:cNvSpPr>
          <p:nvPr/>
        </p:nvSpPr>
        <p:spPr>
          <a:xfrm>
            <a:off x="426744" y="2098563"/>
            <a:ext cx="4853393"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1" i="0" u="none" strike="noStrike" kern="1200" cap="none" spc="0" normalizeH="0" baseline="0" noProof="0">
                <a:ln w="3175">
                  <a:noFill/>
                </a:ln>
                <a:solidFill>
                  <a:srgbClr val="1A1A1A"/>
                </a:solidFill>
                <a:effectLst/>
                <a:uLnTx/>
                <a:uFillTx/>
                <a:latin typeface="Segoe UI Semibold"/>
                <a:ea typeface="+mn-ea"/>
                <a:cs typeface="Segoe UI" pitchFamily="34" charset="0"/>
              </a:rPr>
              <a:t>Node and cluster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Automatic security patching nightly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Nodes deployed in private virtual network subnet w/o public addresses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Network policy to secure communication paths between namespaces (and nodes)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Security Policies </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K8s RBAC and AAD for authentication</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Control egress traffic for AKS cluster  odes</a:t>
            </a:r>
            <a:endPar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endParaRPr>
          </a:p>
        </p:txBody>
      </p:sp>
      <p:grpSp>
        <p:nvGrpSpPr>
          <p:cNvPr id="4" name="Group 3">
            <a:extLst>
              <a:ext uri="{FF2B5EF4-FFF2-40B4-BE49-F238E27FC236}">
                <a16:creationId xmlns:a16="http://schemas.microsoft.com/office/drawing/2014/main" id="{6E3DAE74-662F-436D-B8E4-6490BB418F1C}"/>
              </a:ext>
            </a:extLst>
          </p:cNvPr>
          <p:cNvGrpSpPr/>
          <p:nvPr/>
        </p:nvGrpSpPr>
        <p:grpSpPr>
          <a:xfrm>
            <a:off x="7290914" y="1524858"/>
            <a:ext cx="3575821" cy="3375737"/>
            <a:chOff x="7290914" y="1524858"/>
            <a:chExt cx="3575821" cy="3375737"/>
          </a:xfrm>
        </p:grpSpPr>
        <p:sp>
          <p:nvSpPr>
            <p:cNvPr id="5" name="Rectangle: Rounded Corners 4">
              <a:extLst>
                <a:ext uri="{FF2B5EF4-FFF2-40B4-BE49-F238E27FC236}">
                  <a16:creationId xmlns:a16="http://schemas.microsoft.com/office/drawing/2014/main" id="{23DA56A8-9C3E-411A-ABF5-21DC5FF557AA}"/>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5110D6B6-5A36-44C4-BEE2-945D47DC826B}"/>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7" name="Connector: Elbow 6">
            <a:extLst>
              <a:ext uri="{FF2B5EF4-FFF2-40B4-BE49-F238E27FC236}">
                <a16:creationId xmlns:a16="http://schemas.microsoft.com/office/drawing/2014/main" id="{5D5E5D03-F9BD-4428-A3E1-3A607B4752AF}"/>
              </a:ext>
            </a:extLst>
          </p:cNvPr>
          <p:cNvCxnSpPr>
            <a:cxnSpLocks/>
            <a:stCxn id="21"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35FF26C-38FD-4233-85CE-F999655A64F6}"/>
              </a:ext>
            </a:extLst>
          </p:cNvPr>
          <p:cNvSpPr>
            <a:spLocks noGrp="1"/>
          </p:cNvSpPr>
          <p:nvPr>
            <p:ph type="title"/>
          </p:nvPr>
        </p:nvSpPr>
        <p:spPr>
          <a:xfrm>
            <a:off x="426798" y="206459"/>
            <a:ext cx="3692525" cy="410369"/>
          </a:xfrm>
        </p:spPr>
        <p:txBody>
          <a:bodyPr/>
          <a:lstStyle/>
          <a:p>
            <a:r>
              <a:rPr lang="en-US"/>
              <a:t>Security overview</a:t>
            </a:r>
          </a:p>
        </p:txBody>
      </p:sp>
      <p:cxnSp>
        <p:nvCxnSpPr>
          <p:cNvPr id="9" name="Straight Connector 8">
            <a:extLst>
              <a:ext uri="{FF2B5EF4-FFF2-40B4-BE49-F238E27FC236}">
                <a16:creationId xmlns:a16="http://schemas.microsoft.com/office/drawing/2014/main" id="{CCCA1D46-B3A4-4842-B9B6-CE72198E162D}"/>
              </a:ext>
            </a:extLst>
          </p:cNvPr>
          <p:cNvCxnSpPr>
            <a:cxnSpLocks/>
          </p:cNvCxnSpPr>
          <p:nvPr/>
        </p:nvCxnSpPr>
        <p:spPr>
          <a:xfrm>
            <a:off x="5313013" y="1066142"/>
            <a:ext cx="0" cy="499199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6">
            <a:extLst>
              <a:ext uri="{FF2B5EF4-FFF2-40B4-BE49-F238E27FC236}">
                <a16:creationId xmlns:a16="http://schemas.microsoft.com/office/drawing/2014/main" id="{4BADF3FC-B2F2-4923-A7D5-91E925E5C2B9}"/>
              </a:ext>
            </a:extLst>
          </p:cNvPr>
          <p:cNvSpPr txBox="1">
            <a:spLocks/>
          </p:cNvSpPr>
          <p:nvPr/>
        </p:nvSpPr>
        <p:spPr>
          <a:xfrm>
            <a:off x="426744" y="998822"/>
            <a:ext cx="4875523"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0" i="0" u="none" strike="noStrike" kern="1200" cap="none" spc="0" normalizeH="0" baseline="0" noProof="0">
                <a:ln w="3175">
                  <a:noFill/>
                </a:ln>
                <a:solidFill>
                  <a:srgbClr val="1A1A1A"/>
                </a:solidFill>
                <a:effectLst/>
                <a:uLnTx/>
                <a:uFillTx/>
                <a:latin typeface="Segoe UI Semibold"/>
                <a:ea typeface="+mn-ea"/>
                <a:cs typeface="Segoe UI" pitchFamily="34" charset="0"/>
              </a:rPr>
              <a:t>Image and container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AAD authenticated Container registry access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ACR image scanning and content trust for image validation</a:t>
            </a:r>
          </a:p>
        </p:txBody>
      </p:sp>
      <p:sp>
        <p:nvSpPr>
          <p:cNvPr id="11" name="Title 16">
            <a:extLst>
              <a:ext uri="{FF2B5EF4-FFF2-40B4-BE49-F238E27FC236}">
                <a16:creationId xmlns:a16="http://schemas.microsoft.com/office/drawing/2014/main" id="{DF7B9451-AE0C-44CB-AB9B-6C0E8976908E}"/>
              </a:ext>
            </a:extLst>
          </p:cNvPr>
          <p:cNvSpPr txBox="1">
            <a:spLocks/>
          </p:cNvSpPr>
          <p:nvPr/>
        </p:nvSpPr>
        <p:spPr>
          <a:xfrm>
            <a:off x="426744" y="3877633"/>
            <a:ext cx="4880745"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1" i="0" u="none" strike="noStrike" kern="1200" cap="none" spc="0" normalizeH="0" baseline="0" noProof="0">
                <a:ln w="3175">
                  <a:noFill/>
                </a:ln>
                <a:solidFill>
                  <a:srgbClr val="1A1A1A"/>
                </a:solidFill>
                <a:effectLst/>
                <a:uLnTx/>
                <a:uFillTx/>
                <a:latin typeface="Segoe UI Semibold"/>
                <a:ea typeface="+mn-ea"/>
                <a:cs typeface="Segoe UI" pitchFamily="34" charset="0"/>
              </a:rPr>
              <a:t>Pod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level control using AAD Pod Identity </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Security Context</a:t>
            </a:r>
          </a:p>
        </p:txBody>
      </p:sp>
      <p:sp>
        <p:nvSpPr>
          <p:cNvPr id="12" name="Title 16">
            <a:extLst>
              <a:ext uri="{FF2B5EF4-FFF2-40B4-BE49-F238E27FC236}">
                <a16:creationId xmlns:a16="http://schemas.microsoft.com/office/drawing/2014/main" id="{BAF68051-0316-4424-9F44-42949166655C}"/>
              </a:ext>
            </a:extLst>
          </p:cNvPr>
          <p:cNvSpPr txBox="1">
            <a:spLocks/>
          </p:cNvSpPr>
          <p:nvPr/>
        </p:nvSpPr>
        <p:spPr>
          <a:xfrm>
            <a:off x="426744" y="4482712"/>
            <a:ext cx="4886268"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1" i="0" u="none" strike="noStrike" kern="1200" cap="none" spc="0" normalizeH="0" baseline="0" noProof="0">
                <a:ln w="3175">
                  <a:noFill/>
                </a:ln>
                <a:solidFill>
                  <a:srgbClr val="1A1A1A"/>
                </a:solidFill>
                <a:effectLst/>
                <a:uLnTx/>
                <a:uFillTx/>
                <a:latin typeface="Segoe UI Semibold"/>
                <a:ea typeface="+mn-ea"/>
                <a:cs typeface="Segoe UI" pitchFamily="34" charset="0"/>
              </a:rPr>
              <a:t>Workload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Azure Role-based Access Control (RBAC) &amp; security policy groups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Secure access to resources &amp; services </a:t>
            </a:r>
            <a:b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b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(e.g. Azure Key Vault) via Pod Identity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Storage Encryption</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App Gateway with WAF to protect against threats and intrusions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Traffic management, resiliency, policy, security, strong identity, and observability to the workloads with Service Mesh</a:t>
            </a:r>
            <a:endPar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endParaRPr>
          </a:p>
        </p:txBody>
      </p:sp>
      <p:grpSp>
        <p:nvGrpSpPr>
          <p:cNvPr id="13" name="Group 12">
            <a:extLst>
              <a:ext uri="{FF2B5EF4-FFF2-40B4-BE49-F238E27FC236}">
                <a16:creationId xmlns:a16="http://schemas.microsoft.com/office/drawing/2014/main" id="{3DFA5985-5A4B-408F-A4B9-8FA1E0AF0FD4}"/>
              </a:ext>
            </a:extLst>
          </p:cNvPr>
          <p:cNvGrpSpPr/>
          <p:nvPr/>
        </p:nvGrpSpPr>
        <p:grpSpPr>
          <a:xfrm>
            <a:off x="5367400" y="2931552"/>
            <a:ext cx="618074" cy="565565"/>
            <a:chOff x="4828623" y="2404421"/>
            <a:chExt cx="1002315" cy="1223361"/>
          </a:xfrm>
        </p:grpSpPr>
        <p:sp>
          <p:nvSpPr>
            <p:cNvPr id="14" name="Title 1">
              <a:extLst>
                <a:ext uri="{FF2B5EF4-FFF2-40B4-BE49-F238E27FC236}">
                  <a16:creationId xmlns:a16="http://schemas.microsoft.com/office/drawing/2014/main" id="{ACDFBE3E-7EE8-4F99-842D-BD2C3ED34E4D}"/>
                </a:ext>
              </a:extLst>
            </p:cNvPr>
            <p:cNvSpPr txBox="1">
              <a:spLocks/>
            </p:cNvSpPr>
            <p:nvPr/>
          </p:nvSpPr>
          <p:spPr>
            <a:xfrm>
              <a:off x="4828623" y="2404421"/>
              <a:ext cx="1002315" cy="3328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5" name="Rectangle: Rounded Corners 14">
              <a:extLst>
                <a:ext uri="{FF2B5EF4-FFF2-40B4-BE49-F238E27FC236}">
                  <a16:creationId xmlns:a16="http://schemas.microsoft.com/office/drawing/2014/main" id="{65F0E7A5-C690-4703-901F-11162FEF7CDE}"/>
                </a:ext>
              </a:extLst>
            </p:cNvPr>
            <p:cNvSpPr/>
            <p:nvPr/>
          </p:nvSpPr>
          <p:spPr bwMode="auto">
            <a:xfrm>
              <a:off x="4934024" y="2804822"/>
              <a:ext cx="822959"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people_4" title="Icon of a person">
              <a:extLst>
                <a:ext uri="{FF2B5EF4-FFF2-40B4-BE49-F238E27FC236}">
                  <a16:creationId xmlns:a16="http://schemas.microsoft.com/office/drawing/2014/main" id="{B9FE1E00-27DA-4112-8465-C560E5EAB8C9}"/>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78DBAA2-B11D-404F-9A28-65879436B58E}"/>
              </a:ext>
            </a:extLst>
          </p:cNvPr>
          <p:cNvGrpSpPr/>
          <p:nvPr/>
        </p:nvGrpSpPr>
        <p:grpSpPr>
          <a:xfrm>
            <a:off x="6104643" y="1234575"/>
            <a:ext cx="980709" cy="1409188"/>
            <a:chOff x="6104643" y="2983401"/>
            <a:chExt cx="980709" cy="1409188"/>
          </a:xfrm>
        </p:grpSpPr>
        <p:grpSp>
          <p:nvGrpSpPr>
            <p:cNvPr id="18" name="Group 17">
              <a:extLst>
                <a:ext uri="{FF2B5EF4-FFF2-40B4-BE49-F238E27FC236}">
                  <a16:creationId xmlns:a16="http://schemas.microsoft.com/office/drawing/2014/main" id="{A059CBFF-D106-4E11-93CD-1367B60B8133}"/>
                </a:ext>
              </a:extLst>
            </p:cNvPr>
            <p:cNvGrpSpPr/>
            <p:nvPr/>
          </p:nvGrpSpPr>
          <p:grpSpPr>
            <a:xfrm>
              <a:off x="6104643" y="2983401"/>
              <a:ext cx="822960" cy="1409188"/>
              <a:chOff x="6461837" y="3220278"/>
              <a:chExt cx="822960" cy="1409188"/>
            </a:xfrm>
          </p:grpSpPr>
          <p:sp>
            <p:nvSpPr>
              <p:cNvPr id="21" name="Rectangle: Rounded Corners 20">
                <a:extLst>
                  <a:ext uri="{FF2B5EF4-FFF2-40B4-BE49-F238E27FC236}">
                    <a16:creationId xmlns:a16="http://schemas.microsoft.com/office/drawing/2014/main" id="{E5FA576C-280C-4018-9182-713D1A362D39}"/>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22" name="Graphic 21">
                <a:extLst>
                  <a:ext uri="{FF2B5EF4-FFF2-40B4-BE49-F238E27FC236}">
                    <a16:creationId xmlns:a16="http://schemas.microsoft.com/office/drawing/2014/main" id="{528E622B-24F9-4554-A39B-84437A1B03E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5677" y="3890346"/>
                <a:ext cx="655280" cy="655280"/>
              </a:xfrm>
              <a:prstGeom prst="rect">
                <a:avLst/>
              </a:prstGeom>
            </p:spPr>
          </p:pic>
          <p:sp>
            <p:nvSpPr>
              <p:cNvPr id="23" name="TextBox 22">
                <a:extLst>
                  <a:ext uri="{FF2B5EF4-FFF2-40B4-BE49-F238E27FC236}">
                    <a16:creationId xmlns:a16="http://schemas.microsoft.com/office/drawing/2014/main" id="{35C7FDDE-C4A8-4CD8-A70F-92D1B79BA763}"/>
                  </a:ext>
                </a:extLst>
              </p:cNvPr>
              <p:cNvSpPr txBox="1"/>
              <p:nvPr/>
            </p:nvSpPr>
            <p:spPr>
              <a:xfrm>
                <a:off x="6461837" y="3220278"/>
                <a:ext cx="822959" cy="553998"/>
              </a:xfrm>
              <a:prstGeom prst="rect">
                <a:avLst/>
              </a:prstGeom>
              <a:noFill/>
            </p:spPr>
            <p:txBody>
              <a:bodyPr wrap="square" lIns="45720" tIns="45720" rIns="45720" bIns="45720" rtlCol="0">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19" name="Rectangle 18">
              <a:extLst>
                <a:ext uri="{FF2B5EF4-FFF2-40B4-BE49-F238E27FC236}">
                  <a16:creationId xmlns:a16="http://schemas.microsoft.com/office/drawing/2014/main" id="{B3CDE29A-C4DC-4E32-802B-F92EAA2DD627}"/>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4" descr="Related image">
              <a:extLst>
                <a:ext uri="{FF2B5EF4-FFF2-40B4-BE49-F238E27FC236}">
                  <a16:creationId xmlns:a16="http://schemas.microsoft.com/office/drawing/2014/main" id="{89C0CE79-DBB8-476E-8A50-C3F21CB37120}"/>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4" name="Group 23">
            <a:extLst>
              <a:ext uri="{FF2B5EF4-FFF2-40B4-BE49-F238E27FC236}">
                <a16:creationId xmlns:a16="http://schemas.microsoft.com/office/drawing/2014/main" id="{92AFB6E0-6991-4500-895A-A2432CEA3165}"/>
              </a:ext>
            </a:extLst>
          </p:cNvPr>
          <p:cNvGrpSpPr/>
          <p:nvPr/>
        </p:nvGrpSpPr>
        <p:grpSpPr>
          <a:xfrm>
            <a:off x="11230046" y="2964712"/>
            <a:ext cx="822960" cy="1184981"/>
            <a:chOff x="11230046" y="3021864"/>
            <a:chExt cx="822960" cy="1184981"/>
          </a:xfrm>
        </p:grpSpPr>
        <p:sp>
          <p:nvSpPr>
            <p:cNvPr id="25" name="Title 1">
              <a:extLst>
                <a:ext uri="{FF2B5EF4-FFF2-40B4-BE49-F238E27FC236}">
                  <a16:creationId xmlns:a16="http://schemas.microsoft.com/office/drawing/2014/main" id="{EFD6F174-8E1E-441B-97D1-954FE5147317}"/>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26" name="Rectangle: Rounded Corners 25">
              <a:extLst>
                <a:ext uri="{FF2B5EF4-FFF2-40B4-BE49-F238E27FC236}">
                  <a16:creationId xmlns:a16="http://schemas.microsoft.com/office/drawing/2014/main" id="{0D1C76C9-AC42-45C2-91C3-0CDE30E4A1FA}"/>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 name="people_4" title="Icon of a person">
              <a:extLst>
                <a:ext uri="{FF2B5EF4-FFF2-40B4-BE49-F238E27FC236}">
                  <a16:creationId xmlns:a16="http://schemas.microsoft.com/office/drawing/2014/main" id="{9D319A5D-537C-454F-8F41-F00B3E718E1E}"/>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8" name="Straight Arrow Connector 27">
            <a:extLst>
              <a:ext uri="{FF2B5EF4-FFF2-40B4-BE49-F238E27FC236}">
                <a16:creationId xmlns:a16="http://schemas.microsoft.com/office/drawing/2014/main" id="{F36EB4F2-08BD-408F-BA5C-DBC6B9424975}"/>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0537665-AB1D-435C-A79B-D8DB9DB87AFD}"/>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BB99D2E-4685-4C82-9966-E4729BE5C4F2}"/>
              </a:ext>
            </a:extLst>
          </p:cNvPr>
          <p:cNvGrpSpPr/>
          <p:nvPr/>
        </p:nvGrpSpPr>
        <p:grpSpPr>
          <a:xfrm>
            <a:off x="7513780" y="5409770"/>
            <a:ext cx="853605" cy="1023472"/>
            <a:chOff x="7513780" y="5652666"/>
            <a:chExt cx="853605" cy="1023472"/>
          </a:xfrm>
        </p:grpSpPr>
        <p:sp>
          <p:nvSpPr>
            <p:cNvPr id="31" name="Title 1">
              <a:extLst>
                <a:ext uri="{FF2B5EF4-FFF2-40B4-BE49-F238E27FC236}">
                  <a16:creationId xmlns:a16="http://schemas.microsoft.com/office/drawing/2014/main" id="{F841895A-39CF-445A-8ECD-7CD13A3C6B72}"/>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32" name="Rectangle: Rounded Corners 68">
              <a:extLst>
                <a:ext uri="{FF2B5EF4-FFF2-40B4-BE49-F238E27FC236}">
                  <a16:creationId xmlns:a16="http://schemas.microsoft.com/office/drawing/2014/main" id="{CF84FC13-036E-43EB-9EDD-51EAC3A4CD1C}"/>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 name="Freeform: Shape 32">
              <a:extLst>
                <a:ext uri="{FF2B5EF4-FFF2-40B4-BE49-F238E27FC236}">
                  <a16:creationId xmlns:a16="http://schemas.microsoft.com/office/drawing/2014/main" id="{E98D077E-48B9-4E5F-8C28-ADE805636CB8}"/>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534EDC2-96B7-4EDA-92A9-E39AD116DCB6}"/>
              </a:ext>
            </a:extLst>
          </p:cNvPr>
          <p:cNvGrpSpPr/>
          <p:nvPr/>
        </p:nvGrpSpPr>
        <p:grpSpPr>
          <a:xfrm>
            <a:off x="8652022" y="5409770"/>
            <a:ext cx="853605" cy="1023472"/>
            <a:chOff x="8652022" y="5652666"/>
            <a:chExt cx="853605" cy="1023472"/>
          </a:xfrm>
        </p:grpSpPr>
        <p:sp>
          <p:nvSpPr>
            <p:cNvPr id="35" name="Title 1">
              <a:extLst>
                <a:ext uri="{FF2B5EF4-FFF2-40B4-BE49-F238E27FC236}">
                  <a16:creationId xmlns:a16="http://schemas.microsoft.com/office/drawing/2014/main" id="{0488841D-6B7F-4615-9F4E-B3D763887F6F}"/>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36" name="Rectangle: Rounded Corners 68">
              <a:extLst>
                <a:ext uri="{FF2B5EF4-FFF2-40B4-BE49-F238E27FC236}">
                  <a16:creationId xmlns:a16="http://schemas.microsoft.com/office/drawing/2014/main" id="{8BCBA085-C419-43EA-B189-4250A29C74E5}"/>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33B34744-202B-4479-BFF3-3AB8753941E3}"/>
                </a:ext>
              </a:extLst>
            </p:cNvPr>
            <p:cNvGrpSpPr/>
            <p:nvPr/>
          </p:nvGrpSpPr>
          <p:grpSpPr>
            <a:xfrm>
              <a:off x="8874032" y="5991601"/>
              <a:ext cx="409585" cy="546114"/>
              <a:chOff x="10412571" y="917416"/>
              <a:chExt cx="285750" cy="381000"/>
            </a:xfrm>
          </p:grpSpPr>
          <p:sp>
            <p:nvSpPr>
              <p:cNvPr id="38" name="Freeform: Shape 37">
                <a:extLst>
                  <a:ext uri="{FF2B5EF4-FFF2-40B4-BE49-F238E27FC236}">
                    <a16:creationId xmlns:a16="http://schemas.microsoft.com/office/drawing/2014/main" id="{26EF13F8-E766-45D5-B1E5-B86F204E6250}"/>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D107847-BE3B-44BC-BEE6-AA7E77D5C11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4C0A7D7-4EA5-4322-9BFC-0AC428268CC3}"/>
              </a:ext>
            </a:extLst>
          </p:cNvPr>
          <p:cNvGrpSpPr/>
          <p:nvPr/>
        </p:nvGrpSpPr>
        <p:grpSpPr>
          <a:xfrm>
            <a:off x="9790264" y="5409770"/>
            <a:ext cx="853605" cy="1023472"/>
            <a:chOff x="9790264" y="5652666"/>
            <a:chExt cx="853605" cy="1023472"/>
          </a:xfrm>
        </p:grpSpPr>
        <p:sp>
          <p:nvSpPr>
            <p:cNvPr id="41" name="Title 1">
              <a:extLst>
                <a:ext uri="{FF2B5EF4-FFF2-40B4-BE49-F238E27FC236}">
                  <a16:creationId xmlns:a16="http://schemas.microsoft.com/office/drawing/2014/main" id="{72751663-8B84-44B6-8BDF-079C94D9259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42" name="Rectangle: Rounded Corners 68">
              <a:extLst>
                <a:ext uri="{FF2B5EF4-FFF2-40B4-BE49-F238E27FC236}">
                  <a16:creationId xmlns:a16="http://schemas.microsoft.com/office/drawing/2014/main" id="{5A5EE45D-6D69-4AE8-A4F6-17BD4548605C}"/>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3" name="Graphic 127">
              <a:extLst>
                <a:ext uri="{FF2B5EF4-FFF2-40B4-BE49-F238E27FC236}">
                  <a16:creationId xmlns:a16="http://schemas.microsoft.com/office/drawing/2014/main" id="{4B4AEB7B-8B2F-49A1-81E7-DCCC4DA10D6F}"/>
                </a:ext>
              </a:extLst>
            </p:cNvPr>
            <p:cNvGrpSpPr/>
            <p:nvPr/>
          </p:nvGrpSpPr>
          <p:grpSpPr>
            <a:xfrm>
              <a:off x="9961478" y="6009070"/>
              <a:ext cx="511176" cy="511176"/>
              <a:chOff x="10418761" y="1096961"/>
              <a:chExt cx="1117601" cy="1117601"/>
            </a:xfrm>
          </p:grpSpPr>
          <p:sp>
            <p:nvSpPr>
              <p:cNvPr id="44" name="Freeform: Shape 43">
                <a:extLst>
                  <a:ext uri="{FF2B5EF4-FFF2-40B4-BE49-F238E27FC236}">
                    <a16:creationId xmlns:a16="http://schemas.microsoft.com/office/drawing/2014/main" id="{B08D95B2-8736-4960-AAE3-5BE5D4711E4D}"/>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A25709E-2628-4162-A085-778ED4B9A213}"/>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66F56EF-3CCB-46FA-8F5F-0229864D04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8ECD915-EE73-416F-AE8F-18FD427DB304}"/>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AB18855-0BD2-4157-9E05-4F7E51E1911C}"/>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695B158-756C-46B5-A74B-786898993304}"/>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B9F447F-E529-4594-8069-A1777556158D}"/>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726AFF1-4CEE-458B-B8F0-86186C72BC39}"/>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00C0B2B-93DD-41E0-8F52-F2E8D67E68A4}"/>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14ED74C6-162B-4AEF-9FC6-578B8E19516B}"/>
              </a:ext>
            </a:extLst>
          </p:cNvPr>
          <p:cNvGrpSpPr/>
          <p:nvPr/>
        </p:nvGrpSpPr>
        <p:grpSpPr>
          <a:xfrm>
            <a:off x="7477728" y="257756"/>
            <a:ext cx="717581" cy="910661"/>
            <a:chOff x="6441503" y="259620"/>
            <a:chExt cx="717581" cy="910661"/>
          </a:xfrm>
        </p:grpSpPr>
        <p:sp>
          <p:nvSpPr>
            <p:cNvPr id="54" name="Title 1">
              <a:extLst>
                <a:ext uri="{FF2B5EF4-FFF2-40B4-BE49-F238E27FC236}">
                  <a16:creationId xmlns:a16="http://schemas.microsoft.com/office/drawing/2014/main" id="{6E00079E-4806-4F63-A491-D4027ABF5A78}"/>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55" name="Group 54">
              <a:extLst>
                <a:ext uri="{FF2B5EF4-FFF2-40B4-BE49-F238E27FC236}">
                  <a16:creationId xmlns:a16="http://schemas.microsoft.com/office/drawing/2014/main" id="{C87E0AB7-7E25-4F32-8660-52B86EE6CFF2}"/>
                </a:ext>
              </a:extLst>
            </p:cNvPr>
            <p:cNvGrpSpPr/>
            <p:nvPr/>
          </p:nvGrpSpPr>
          <p:grpSpPr>
            <a:xfrm>
              <a:off x="6525973" y="621641"/>
              <a:ext cx="548640" cy="548640"/>
              <a:chOff x="6415158" y="621641"/>
              <a:chExt cx="548640" cy="548640"/>
            </a:xfrm>
          </p:grpSpPr>
          <p:sp>
            <p:nvSpPr>
              <p:cNvPr id="56" name="Rectangle: Rounded Corners 55">
                <a:extLst>
                  <a:ext uri="{FF2B5EF4-FFF2-40B4-BE49-F238E27FC236}">
                    <a16:creationId xmlns:a16="http://schemas.microsoft.com/office/drawing/2014/main" id="{C2767D40-A0CA-4F26-8BC6-F5093EE9F6E8}"/>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people_4" title="Icon of a person">
                <a:extLst>
                  <a:ext uri="{FF2B5EF4-FFF2-40B4-BE49-F238E27FC236}">
                    <a16:creationId xmlns:a16="http://schemas.microsoft.com/office/drawing/2014/main" id="{8986F156-5B0D-4911-A058-F08B5A851B0E}"/>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3D1F3E5E-8990-43B8-9F25-C8694AAFB10F}"/>
              </a:ext>
            </a:extLst>
          </p:cNvPr>
          <p:cNvGrpSpPr/>
          <p:nvPr/>
        </p:nvGrpSpPr>
        <p:grpSpPr>
          <a:xfrm>
            <a:off x="7409716" y="1826582"/>
            <a:ext cx="853605" cy="903041"/>
            <a:chOff x="7409716" y="1891410"/>
            <a:chExt cx="853605" cy="903041"/>
          </a:xfrm>
        </p:grpSpPr>
        <p:grpSp>
          <p:nvGrpSpPr>
            <p:cNvPr id="59" name="Group 58">
              <a:extLst>
                <a:ext uri="{FF2B5EF4-FFF2-40B4-BE49-F238E27FC236}">
                  <a16:creationId xmlns:a16="http://schemas.microsoft.com/office/drawing/2014/main" id="{5F6BC417-5AF7-4E81-94C3-426D6226EE00}"/>
                </a:ext>
              </a:extLst>
            </p:cNvPr>
            <p:cNvGrpSpPr/>
            <p:nvPr/>
          </p:nvGrpSpPr>
          <p:grpSpPr>
            <a:xfrm>
              <a:off x="7562198" y="2245811"/>
              <a:ext cx="548640" cy="548640"/>
              <a:chOff x="5936050" y="566796"/>
              <a:chExt cx="822960" cy="822960"/>
            </a:xfrm>
          </p:grpSpPr>
          <p:sp>
            <p:nvSpPr>
              <p:cNvPr id="61" name="Rectangle: Rounded Corners 68">
                <a:extLst>
                  <a:ext uri="{FF2B5EF4-FFF2-40B4-BE49-F238E27FC236}">
                    <a16:creationId xmlns:a16="http://schemas.microsoft.com/office/drawing/2014/main" id="{9E282F7A-29BD-4830-8EBB-AC6DD1D385C9}"/>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2" name="Freeform: Shape 61">
                <a:extLst>
                  <a:ext uri="{FF2B5EF4-FFF2-40B4-BE49-F238E27FC236}">
                    <a16:creationId xmlns:a16="http://schemas.microsoft.com/office/drawing/2014/main" id="{DDD6E7FC-CA97-43BC-8F59-0E9C924E48B9}"/>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Title 1">
              <a:extLst>
                <a:ext uri="{FF2B5EF4-FFF2-40B4-BE49-F238E27FC236}">
                  <a16:creationId xmlns:a16="http://schemas.microsoft.com/office/drawing/2014/main" id="{976560E3-D334-4AC4-9E4C-1B3854798AC3}"/>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63" name="Straight Arrow Connector 62">
            <a:extLst>
              <a:ext uri="{FF2B5EF4-FFF2-40B4-BE49-F238E27FC236}">
                <a16:creationId xmlns:a16="http://schemas.microsoft.com/office/drawing/2014/main" id="{0AF67FCD-14A9-40C9-A80F-C03F567352B5}"/>
              </a:ext>
            </a:extLst>
          </p:cNvPr>
          <p:cNvCxnSpPr>
            <a:cxnSpLocks/>
            <a:stCxn id="56" idx="2"/>
            <a:endCxn id="60"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CFCA39E-7749-4CB7-8D12-FC56EA858CC4}"/>
              </a:ext>
            </a:extLst>
          </p:cNvPr>
          <p:cNvGrpSpPr/>
          <p:nvPr/>
        </p:nvGrpSpPr>
        <p:grpSpPr>
          <a:xfrm>
            <a:off x="9964704" y="257756"/>
            <a:ext cx="717581" cy="910661"/>
            <a:chOff x="6441503" y="259620"/>
            <a:chExt cx="717581" cy="910661"/>
          </a:xfrm>
        </p:grpSpPr>
        <p:sp>
          <p:nvSpPr>
            <p:cNvPr id="65" name="Title 1">
              <a:extLst>
                <a:ext uri="{FF2B5EF4-FFF2-40B4-BE49-F238E27FC236}">
                  <a16:creationId xmlns:a16="http://schemas.microsoft.com/office/drawing/2014/main" id="{4F74A829-55B1-4820-A8EC-8DD11CC6BC8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66" name="Group 65">
              <a:extLst>
                <a:ext uri="{FF2B5EF4-FFF2-40B4-BE49-F238E27FC236}">
                  <a16:creationId xmlns:a16="http://schemas.microsoft.com/office/drawing/2014/main" id="{C07E95BF-4358-4CF6-81BF-825B9DA78529}"/>
                </a:ext>
              </a:extLst>
            </p:cNvPr>
            <p:cNvGrpSpPr/>
            <p:nvPr/>
          </p:nvGrpSpPr>
          <p:grpSpPr>
            <a:xfrm>
              <a:off x="6525973" y="621641"/>
              <a:ext cx="548640" cy="548640"/>
              <a:chOff x="6415158" y="621641"/>
              <a:chExt cx="548640" cy="548640"/>
            </a:xfrm>
          </p:grpSpPr>
          <p:sp>
            <p:nvSpPr>
              <p:cNvPr id="67" name="Rectangle: Rounded Corners 66">
                <a:extLst>
                  <a:ext uri="{FF2B5EF4-FFF2-40B4-BE49-F238E27FC236}">
                    <a16:creationId xmlns:a16="http://schemas.microsoft.com/office/drawing/2014/main" id="{E8B08FA5-B79A-40D8-BF6A-84543CCD1164}"/>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people_4" title="Icon of a person">
                <a:extLst>
                  <a:ext uri="{FF2B5EF4-FFF2-40B4-BE49-F238E27FC236}">
                    <a16:creationId xmlns:a16="http://schemas.microsoft.com/office/drawing/2014/main" id="{2457D1AA-B70F-413B-ADEC-3E542869970A}"/>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480B84D1-0553-4164-9ED3-DDC5AFE1F8E9}"/>
              </a:ext>
            </a:extLst>
          </p:cNvPr>
          <p:cNvGrpSpPr/>
          <p:nvPr/>
        </p:nvGrpSpPr>
        <p:grpSpPr>
          <a:xfrm>
            <a:off x="9896692" y="1826582"/>
            <a:ext cx="853605" cy="903041"/>
            <a:chOff x="9896692" y="1891410"/>
            <a:chExt cx="853605" cy="903041"/>
          </a:xfrm>
        </p:grpSpPr>
        <p:grpSp>
          <p:nvGrpSpPr>
            <p:cNvPr id="70" name="Group 69">
              <a:extLst>
                <a:ext uri="{FF2B5EF4-FFF2-40B4-BE49-F238E27FC236}">
                  <a16:creationId xmlns:a16="http://schemas.microsoft.com/office/drawing/2014/main" id="{6F0326C5-4383-482F-AFAF-544540B0E1B4}"/>
                </a:ext>
              </a:extLst>
            </p:cNvPr>
            <p:cNvGrpSpPr/>
            <p:nvPr/>
          </p:nvGrpSpPr>
          <p:grpSpPr>
            <a:xfrm>
              <a:off x="10049174" y="2245811"/>
              <a:ext cx="548640" cy="548640"/>
              <a:chOff x="5936050" y="566796"/>
              <a:chExt cx="822960" cy="822960"/>
            </a:xfrm>
          </p:grpSpPr>
          <p:sp>
            <p:nvSpPr>
              <p:cNvPr id="72" name="Rectangle: Rounded Corners 68">
                <a:extLst>
                  <a:ext uri="{FF2B5EF4-FFF2-40B4-BE49-F238E27FC236}">
                    <a16:creationId xmlns:a16="http://schemas.microsoft.com/office/drawing/2014/main" id="{3C00E345-EFD1-4FC9-8083-822397D8F846}"/>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3" name="Freeform: Shape 72">
                <a:extLst>
                  <a:ext uri="{FF2B5EF4-FFF2-40B4-BE49-F238E27FC236}">
                    <a16:creationId xmlns:a16="http://schemas.microsoft.com/office/drawing/2014/main" id="{1D219644-A8E8-4EA1-85D6-A4B897FE8B28}"/>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1" name="Title 1">
              <a:extLst>
                <a:ext uri="{FF2B5EF4-FFF2-40B4-BE49-F238E27FC236}">
                  <a16:creationId xmlns:a16="http://schemas.microsoft.com/office/drawing/2014/main" id="{78B4A97B-E8A8-4914-B98B-CC4DA2196E8A}"/>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74" name="Straight Arrow Connector 73">
            <a:extLst>
              <a:ext uri="{FF2B5EF4-FFF2-40B4-BE49-F238E27FC236}">
                <a16:creationId xmlns:a16="http://schemas.microsoft.com/office/drawing/2014/main" id="{627E266A-9282-49CC-99C5-AEAF47D22208}"/>
              </a:ext>
            </a:extLst>
          </p:cNvPr>
          <p:cNvCxnSpPr>
            <a:cxnSpLocks/>
            <a:stCxn id="67" idx="2"/>
            <a:endCxn id="71"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A2E8F05-4F09-4F34-8826-E60C425B1258}"/>
              </a:ext>
            </a:extLst>
          </p:cNvPr>
          <p:cNvGrpSpPr/>
          <p:nvPr/>
        </p:nvGrpSpPr>
        <p:grpSpPr>
          <a:xfrm>
            <a:off x="7457193" y="2664279"/>
            <a:ext cx="3243263" cy="2139735"/>
            <a:chOff x="7457193" y="3190643"/>
            <a:chExt cx="3243263" cy="1597395"/>
          </a:xfrm>
        </p:grpSpPr>
        <p:sp>
          <p:nvSpPr>
            <p:cNvPr id="76" name="Rectangle: Rounded Corners 68">
              <a:extLst>
                <a:ext uri="{FF2B5EF4-FFF2-40B4-BE49-F238E27FC236}">
                  <a16:creationId xmlns:a16="http://schemas.microsoft.com/office/drawing/2014/main" id="{041B4009-B52E-4157-802D-7553F03E83C8}"/>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F0DD33C3-2CB0-40C8-B48D-32353B041768}"/>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8" name="Group 77">
            <a:extLst>
              <a:ext uri="{FF2B5EF4-FFF2-40B4-BE49-F238E27FC236}">
                <a16:creationId xmlns:a16="http://schemas.microsoft.com/office/drawing/2014/main" id="{EDB7FEB4-B1FC-4EAF-92BB-A4C0B6724A5A}"/>
              </a:ext>
            </a:extLst>
          </p:cNvPr>
          <p:cNvGrpSpPr/>
          <p:nvPr/>
        </p:nvGrpSpPr>
        <p:grpSpPr>
          <a:xfrm>
            <a:off x="7559223" y="3465056"/>
            <a:ext cx="1373762" cy="1199868"/>
            <a:chOff x="7559223" y="3411717"/>
            <a:chExt cx="1373762" cy="1199868"/>
          </a:xfrm>
        </p:grpSpPr>
        <p:sp>
          <p:nvSpPr>
            <p:cNvPr id="79" name="Rectangle: Rounded Corners 68">
              <a:extLst>
                <a:ext uri="{FF2B5EF4-FFF2-40B4-BE49-F238E27FC236}">
                  <a16:creationId xmlns:a16="http://schemas.microsoft.com/office/drawing/2014/main" id="{11ED512C-34DB-4690-BA6E-D2A8878AF79A}"/>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2B39F648-FAC4-4870-91A3-529C48F0EC84}"/>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81" name="Group 80">
            <a:extLst>
              <a:ext uri="{FF2B5EF4-FFF2-40B4-BE49-F238E27FC236}">
                <a16:creationId xmlns:a16="http://schemas.microsoft.com/office/drawing/2014/main" id="{4D7BAF46-ECE3-4B2C-87F3-C52FD9A5B815}"/>
              </a:ext>
            </a:extLst>
          </p:cNvPr>
          <p:cNvGrpSpPr/>
          <p:nvPr/>
        </p:nvGrpSpPr>
        <p:grpSpPr>
          <a:xfrm>
            <a:off x="9224386" y="3465056"/>
            <a:ext cx="1374039" cy="1199868"/>
            <a:chOff x="9224386" y="3411717"/>
            <a:chExt cx="1374039" cy="1199868"/>
          </a:xfrm>
        </p:grpSpPr>
        <p:sp>
          <p:nvSpPr>
            <p:cNvPr id="82" name="Rectangle: Rounded Corners 68">
              <a:extLst>
                <a:ext uri="{FF2B5EF4-FFF2-40B4-BE49-F238E27FC236}">
                  <a16:creationId xmlns:a16="http://schemas.microsoft.com/office/drawing/2014/main" id="{FB17B49F-F3C9-4F90-9D8A-C945B624AB61}"/>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48C51FFD-CE95-4F10-A504-004CF38FC611}"/>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84" name="Group 83">
            <a:extLst>
              <a:ext uri="{FF2B5EF4-FFF2-40B4-BE49-F238E27FC236}">
                <a16:creationId xmlns:a16="http://schemas.microsoft.com/office/drawing/2014/main" id="{49CC2851-9A17-4BBD-BC7B-924A4DA4FEFA}"/>
              </a:ext>
            </a:extLst>
          </p:cNvPr>
          <p:cNvGrpSpPr/>
          <p:nvPr/>
        </p:nvGrpSpPr>
        <p:grpSpPr>
          <a:xfrm>
            <a:off x="7886700" y="3746039"/>
            <a:ext cx="980970" cy="852210"/>
            <a:chOff x="7886700" y="3692700"/>
            <a:chExt cx="980970" cy="852210"/>
          </a:xfrm>
        </p:grpSpPr>
        <p:sp>
          <p:nvSpPr>
            <p:cNvPr id="85" name="Rectangle: Rounded Corners 68">
              <a:extLst>
                <a:ext uri="{FF2B5EF4-FFF2-40B4-BE49-F238E27FC236}">
                  <a16:creationId xmlns:a16="http://schemas.microsoft.com/office/drawing/2014/main" id="{5A0D5B8E-913D-4451-8A89-3354D644A4A2}"/>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Title 1">
              <a:extLst>
                <a:ext uri="{FF2B5EF4-FFF2-40B4-BE49-F238E27FC236}">
                  <a16:creationId xmlns:a16="http://schemas.microsoft.com/office/drawing/2014/main" id="{9CB6B8CC-5A57-4486-87A0-4F6D6960D32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87" name="Freeform: Shape 86">
            <a:extLst>
              <a:ext uri="{FF2B5EF4-FFF2-40B4-BE49-F238E27FC236}">
                <a16:creationId xmlns:a16="http://schemas.microsoft.com/office/drawing/2014/main" id="{03F94CD3-2B5D-47F2-8DD3-58D42BB7A87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3DF516A-7A40-4D80-BD18-B15BDEAB76BB}"/>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240E129-D1AA-4004-93F0-0E74ED006061}"/>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B724673-6F2E-4208-8250-B4F43BFBB935}"/>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F57249C3-D1E4-45BA-95A0-68D7F0F90B7F}"/>
              </a:ext>
            </a:extLst>
          </p:cNvPr>
          <p:cNvGrpSpPr/>
          <p:nvPr/>
        </p:nvGrpSpPr>
        <p:grpSpPr>
          <a:xfrm>
            <a:off x="9295964" y="3746039"/>
            <a:ext cx="1230882" cy="852210"/>
            <a:chOff x="9295964" y="3692700"/>
            <a:chExt cx="1230882" cy="852210"/>
          </a:xfrm>
        </p:grpSpPr>
        <p:sp>
          <p:nvSpPr>
            <p:cNvPr id="92" name="Rectangle: Rounded Corners 68">
              <a:extLst>
                <a:ext uri="{FF2B5EF4-FFF2-40B4-BE49-F238E27FC236}">
                  <a16:creationId xmlns:a16="http://schemas.microsoft.com/office/drawing/2014/main" id="{3A01EDCD-7E1E-45B1-8CB4-A0E0B3FCFFF0}"/>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3" name="Title 1">
              <a:extLst>
                <a:ext uri="{FF2B5EF4-FFF2-40B4-BE49-F238E27FC236}">
                  <a16:creationId xmlns:a16="http://schemas.microsoft.com/office/drawing/2014/main" id="{0C16E757-EAB0-477A-99DF-EA1345E4F43D}"/>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94" name="Freeform: Shape 93">
            <a:extLst>
              <a:ext uri="{FF2B5EF4-FFF2-40B4-BE49-F238E27FC236}">
                <a16:creationId xmlns:a16="http://schemas.microsoft.com/office/drawing/2014/main" id="{65426346-6BCF-4E0A-8068-DB04C4C02994}"/>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EC753E4B-F0BD-408F-BFE4-6717278A6C97}"/>
              </a:ext>
            </a:extLst>
          </p:cNvPr>
          <p:cNvGrpSpPr/>
          <p:nvPr/>
        </p:nvGrpSpPr>
        <p:grpSpPr>
          <a:xfrm>
            <a:off x="7632258" y="4118973"/>
            <a:ext cx="341658" cy="341658"/>
            <a:chOff x="7632258" y="4065634"/>
            <a:chExt cx="341658" cy="341658"/>
          </a:xfrm>
        </p:grpSpPr>
        <p:sp>
          <p:nvSpPr>
            <p:cNvPr id="96" name="Rectangle: Rounded Corners 68">
              <a:extLst>
                <a:ext uri="{FF2B5EF4-FFF2-40B4-BE49-F238E27FC236}">
                  <a16:creationId xmlns:a16="http://schemas.microsoft.com/office/drawing/2014/main" id="{575387D7-0E35-4C53-92E1-C0A9C9A4D2EC}"/>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CE24D74F-CC37-4A24-B207-0ABF2401C44A}"/>
                </a:ext>
              </a:extLst>
            </p:cNvPr>
            <p:cNvGrpSpPr/>
            <p:nvPr/>
          </p:nvGrpSpPr>
          <p:grpSpPr>
            <a:xfrm>
              <a:off x="7669390" y="4102766"/>
              <a:ext cx="267395" cy="267395"/>
              <a:chOff x="5548362" y="2593696"/>
              <a:chExt cx="598210" cy="598210"/>
            </a:xfrm>
          </p:grpSpPr>
          <p:sp>
            <p:nvSpPr>
              <p:cNvPr id="98" name="Freeform: Shape 93">
                <a:extLst>
                  <a:ext uri="{FF2B5EF4-FFF2-40B4-BE49-F238E27FC236}">
                    <a16:creationId xmlns:a16="http://schemas.microsoft.com/office/drawing/2014/main" id="{E465E063-D805-4158-B648-A99E36D14E3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108">
                <a:extLst>
                  <a:ext uri="{FF2B5EF4-FFF2-40B4-BE49-F238E27FC236}">
                    <a16:creationId xmlns:a16="http://schemas.microsoft.com/office/drawing/2014/main" id="{1E0D9726-05C7-4735-BD04-33EDBF89D67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109">
                <a:extLst>
                  <a:ext uri="{FF2B5EF4-FFF2-40B4-BE49-F238E27FC236}">
                    <a16:creationId xmlns:a16="http://schemas.microsoft.com/office/drawing/2014/main" id="{950BE6AD-F10C-4FFE-B1DF-0587606D41B9}"/>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01" name="Straight Connector 100">
            <a:extLst>
              <a:ext uri="{FF2B5EF4-FFF2-40B4-BE49-F238E27FC236}">
                <a16:creationId xmlns:a16="http://schemas.microsoft.com/office/drawing/2014/main" id="{B9667374-DBA1-446B-A2DC-C30E255EAC7F}"/>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865421EE-7FFD-4B6A-BD94-F1A7EFFF1C2A}"/>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cxnSp>
        <p:nvCxnSpPr>
          <p:cNvPr id="103" name="Connector: Elbow 102">
            <a:extLst>
              <a:ext uri="{FF2B5EF4-FFF2-40B4-BE49-F238E27FC236}">
                <a16:creationId xmlns:a16="http://schemas.microsoft.com/office/drawing/2014/main" id="{C9A92B71-4C50-4EB4-AAFE-F296A346FE3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BD97E8D-5552-46F7-A75B-2ED75229B610}"/>
              </a:ext>
            </a:extLst>
          </p:cNvPr>
          <p:cNvGrpSpPr/>
          <p:nvPr/>
        </p:nvGrpSpPr>
        <p:grpSpPr>
          <a:xfrm>
            <a:off x="7884286" y="3036990"/>
            <a:ext cx="639217" cy="318052"/>
            <a:chOff x="8324830" y="3113188"/>
            <a:chExt cx="723636" cy="318052"/>
          </a:xfrm>
        </p:grpSpPr>
        <p:sp>
          <p:nvSpPr>
            <p:cNvPr id="105" name="Rectangle: Rounded Corners 104">
              <a:extLst>
                <a:ext uri="{FF2B5EF4-FFF2-40B4-BE49-F238E27FC236}">
                  <a16:creationId xmlns:a16="http://schemas.microsoft.com/office/drawing/2014/main" id="{7927D46C-49EA-4B3F-BD54-64C381651810}"/>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6" name="Title 1">
              <a:extLst>
                <a:ext uri="{FF2B5EF4-FFF2-40B4-BE49-F238E27FC236}">
                  <a16:creationId xmlns:a16="http://schemas.microsoft.com/office/drawing/2014/main" id="{70B74DFA-E318-4CB3-8235-DD9C11FD5322}"/>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07" name="Straight Arrow Connector 106">
            <a:extLst>
              <a:ext uri="{FF2B5EF4-FFF2-40B4-BE49-F238E27FC236}">
                <a16:creationId xmlns:a16="http://schemas.microsoft.com/office/drawing/2014/main" id="{5AAB6923-6721-41BF-9F56-2A919D288C2A}"/>
              </a:ext>
            </a:extLst>
          </p:cNvPr>
          <p:cNvCxnSpPr>
            <a:cxnSpLocks/>
            <a:stCxn id="79" idx="3"/>
            <a:endCxn id="8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8BD358C-A41C-4128-ADDA-A5C33C56BB0D}"/>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D04543CF-DB75-4948-8353-AEC3693FBD21}"/>
              </a:ext>
            </a:extLst>
          </p:cNvPr>
          <p:cNvGrpSpPr/>
          <p:nvPr/>
        </p:nvGrpSpPr>
        <p:grpSpPr>
          <a:xfrm>
            <a:off x="7529102" y="6558823"/>
            <a:ext cx="3099444" cy="153888"/>
            <a:chOff x="7529102" y="6558823"/>
            <a:chExt cx="3099444" cy="153888"/>
          </a:xfrm>
        </p:grpSpPr>
        <p:cxnSp>
          <p:nvCxnSpPr>
            <p:cNvPr id="110" name="Straight Connector 109">
              <a:extLst>
                <a:ext uri="{FF2B5EF4-FFF2-40B4-BE49-F238E27FC236}">
                  <a16:creationId xmlns:a16="http://schemas.microsoft.com/office/drawing/2014/main" id="{71986AFE-5FF2-4DFF-8818-1AAE9A8DD2EC}"/>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1F150C33-0A6B-4A77-964D-456F738D4522}"/>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Encrypted Storage</a:t>
              </a:r>
            </a:p>
          </p:txBody>
        </p:sp>
      </p:grpSp>
      <p:sp>
        <p:nvSpPr>
          <p:cNvPr id="112" name="Oval 111">
            <a:extLst>
              <a:ext uri="{FF2B5EF4-FFF2-40B4-BE49-F238E27FC236}">
                <a16:creationId xmlns:a16="http://schemas.microsoft.com/office/drawing/2014/main" id="{F441C2DF-E5E5-4671-BFB4-57F568DD7EB4}"/>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13" name="Oval 112">
            <a:extLst>
              <a:ext uri="{FF2B5EF4-FFF2-40B4-BE49-F238E27FC236}">
                <a16:creationId xmlns:a16="http://schemas.microsoft.com/office/drawing/2014/main" id="{BEB488EB-BD82-4DF4-9E25-5082F0FB1981}"/>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14" name="Oval 113">
            <a:extLst>
              <a:ext uri="{FF2B5EF4-FFF2-40B4-BE49-F238E27FC236}">
                <a16:creationId xmlns:a16="http://schemas.microsoft.com/office/drawing/2014/main" id="{AFDF3839-4B2A-4B16-A817-B7BEC05D93F4}"/>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15" name="Oval 114">
            <a:extLst>
              <a:ext uri="{FF2B5EF4-FFF2-40B4-BE49-F238E27FC236}">
                <a16:creationId xmlns:a16="http://schemas.microsoft.com/office/drawing/2014/main" id="{D8E96F4A-09C3-4CD7-B27B-435E72C16EC2}"/>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116" name="Group 115">
            <a:extLst>
              <a:ext uri="{FF2B5EF4-FFF2-40B4-BE49-F238E27FC236}">
                <a16:creationId xmlns:a16="http://schemas.microsoft.com/office/drawing/2014/main" id="{7F7817CE-26D1-45F8-A0B5-AE0C6B6CC962}"/>
              </a:ext>
            </a:extLst>
          </p:cNvPr>
          <p:cNvGrpSpPr/>
          <p:nvPr/>
        </p:nvGrpSpPr>
        <p:grpSpPr>
          <a:xfrm>
            <a:off x="6130215" y="4675794"/>
            <a:ext cx="1388663" cy="463697"/>
            <a:chOff x="6130215" y="4675794"/>
            <a:chExt cx="1388663" cy="463697"/>
          </a:xfrm>
        </p:grpSpPr>
        <p:sp>
          <p:nvSpPr>
            <p:cNvPr id="117" name="Oval 116">
              <a:extLst>
                <a:ext uri="{FF2B5EF4-FFF2-40B4-BE49-F238E27FC236}">
                  <a16:creationId xmlns:a16="http://schemas.microsoft.com/office/drawing/2014/main" id="{049319D3-93AF-4A09-81AD-9DFF223B797D}"/>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5202CB7B-FFFB-4CB0-9D9D-89C16C61F0BE}"/>
                </a:ext>
              </a:extLst>
            </p:cNvPr>
            <p:cNvGrpSpPr/>
            <p:nvPr/>
          </p:nvGrpSpPr>
          <p:grpSpPr>
            <a:xfrm>
              <a:off x="6130215" y="4702913"/>
              <a:ext cx="1358332" cy="395028"/>
              <a:chOff x="6130215" y="4702913"/>
              <a:chExt cx="1358332" cy="395028"/>
            </a:xfrm>
          </p:grpSpPr>
          <p:pic>
            <p:nvPicPr>
              <p:cNvPr id="119" name="Picture 118" descr="A close up of a sign&#10;&#10;Description automatically generated">
                <a:extLst>
                  <a:ext uri="{FF2B5EF4-FFF2-40B4-BE49-F238E27FC236}">
                    <a16:creationId xmlns:a16="http://schemas.microsoft.com/office/drawing/2014/main" id="{8CFD3809-6182-4A06-BFDE-66C500BF0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120" name="Title 1">
                <a:extLst>
                  <a:ext uri="{FF2B5EF4-FFF2-40B4-BE49-F238E27FC236}">
                    <a16:creationId xmlns:a16="http://schemas.microsoft.com/office/drawing/2014/main" id="{27FFC859-37CB-497C-8917-2A666B39F1D7}"/>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grpSp>
      </p:grpSp>
      <p:cxnSp>
        <p:nvCxnSpPr>
          <p:cNvPr id="121" name="Connector: Elbow 120">
            <a:extLst>
              <a:ext uri="{FF2B5EF4-FFF2-40B4-BE49-F238E27FC236}">
                <a16:creationId xmlns:a16="http://schemas.microsoft.com/office/drawing/2014/main" id="{CF3248EC-4C83-4B5D-BA67-A0390D1C3C7C}"/>
              </a:ext>
            </a:extLst>
          </p:cNvPr>
          <p:cNvCxnSpPr>
            <a:cxnSpLocks/>
            <a:stCxn id="106" idx="0"/>
            <a:endCxn id="61"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C84B98C2-A13C-4BA3-84D3-CF4B2D05E4FA}"/>
              </a:ext>
            </a:extLst>
          </p:cNvPr>
          <p:cNvGrpSpPr/>
          <p:nvPr/>
        </p:nvGrpSpPr>
        <p:grpSpPr>
          <a:xfrm>
            <a:off x="9224386" y="3036990"/>
            <a:ext cx="639217" cy="318052"/>
            <a:chOff x="9479982" y="3132523"/>
            <a:chExt cx="723636" cy="318052"/>
          </a:xfrm>
        </p:grpSpPr>
        <p:sp>
          <p:nvSpPr>
            <p:cNvPr id="123" name="Rectangle: Rounded Corners 122">
              <a:extLst>
                <a:ext uri="{FF2B5EF4-FFF2-40B4-BE49-F238E27FC236}">
                  <a16:creationId xmlns:a16="http://schemas.microsoft.com/office/drawing/2014/main" id="{AB2BD4D3-FEA6-46A8-8047-5210DDB1FC65}"/>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24" name="Title 1">
              <a:extLst>
                <a:ext uri="{FF2B5EF4-FFF2-40B4-BE49-F238E27FC236}">
                  <a16:creationId xmlns:a16="http://schemas.microsoft.com/office/drawing/2014/main" id="{4848E597-0E00-4DAB-A5A6-E2833BA43C03}"/>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25" name="Connector: Elbow 124">
            <a:extLst>
              <a:ext uri="{FF2B5EF4-FFF2-40B4-BE49-F238E27FC236}">
                <a16:creationId xmlns:a16="http://schemas.microsoft.com/office/drawing/2014/main" id="{CC0B1F56-8331-4357-AB43-82A0E401A49C}"/>
              </a:ext>
            </a:extLst>
          </p:cNvPr>
          <p:cNvCxnSpPr>
            <a:cxnSpLocks/>
            <a:stCxn id="86" idx="3"/>
            <a:endCxn id="105"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663CEB8-19F9-495C-8D8D-224826250617}"/>
              </a:ext>
            </a:extLst>
          </p:cNvPr>
          <p:cNvCxnSpPr>
            <a:cxnSpLocks/>
            <a:stCxn id="93" idx="1"/>
            <a:endCxn id="123"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EEA02C87-A926-4E0C-82ED-A2E01114AB7E}"/>
              </a:ext>
            </a:extLst>
          </p:cNvPr>
          <p:cNvCxnSpPr>
            <a:cxnSpLocks/>
            <a:stCxn id="124" idx="0"/>
            <a:endCxn id="72"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6783AA6-7D2C-4483-BB5F-A8689DE4005F}"/>
              </a:ext>
            </a:extLst>
          </p:cNvPr>
          <p:cNvGrpSpPr/>
          <p:nvPr/>
        </p:nvGrpSpPr>
        <p:grpSpPr>
          <a:xfrm>
            <a:off x="10154703" y="1265830"/>
            <a:ext cx="1504666" cy="368490"/>
            <a:chOff x="7652130" y="1265830"/>
            <a:chExt cx="1504666" cy="368490"/>
          </a:xfrm>
        </p:grpSpPr>
        <p:grpSp>
          <p:nvGrpSpPr>
            <p:cNvPr id="129" name="Group 128">
              <a:extLst>
                <a:ext uri="{FF2B5EF4-FFF2-40B4-BE49-F238E27FC236}">
                  <a16:creationId xmlns:a16="http://schemas.microsoft.com/office/drawing/2014/main" id="{B8E5187A-AE14-40C6-977F-04832CB1631E}"/>
                </a:ext>
              </a:extLst>
            </p:cNvPr>
            <p:cNvGrpSpPr/>
            <p:nvPr/>
          </p:nvGrpSpPr>
          <p:grpSpPr>
            <a:xfrm>
              <a:off x="7652130" y="1265830"/>
              <a:ext cx="368490" cy="368490"/>
              <a:chOff x="6816204" y="1433015"/>
              <a:chExt cx="368490" cy="368490"/>
            </a:xfrm>
          </p:grpSpPr>
          <p:sp>
            <p:nvSpPr>
              <p:cNvPr id="131" name="Rectangle 130">
                <a:extLst>
                  <a:ext uri="{FF2B5EF4-FFF2-40B4-BE49-F238E27FC236}">
                    <a16:creationId xmlns:a16="http://schemas.microsoft.com/office/drawing/2014/main" id="{606A8246-8A9C-47FC-BE21-6C539AD8EEB8}"/>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descr="A sign on a pole&#10;&#10;Description automatically generated">
                <a:extLst>
                  <a:ext uri="{FF2B5EF4-FFF2-40B4-BE49-F238E27FC236}">
                    <a16:creationId xmlns:a16="http://schemas.microsoft.com/office/drawing/2014/main" id="{2DEBFECD-F0AE-4229-B1C0-3CE1BBE5B9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30" name="Title 1">
              <a:extLst>
                <a:ext uri="{FF2B5EF4-FFF2-40B4-BE49-F238E27FC236}">
                  <a16:creationId xmlns:a16="http://schemas.microsoft.com/office/drawing/2014/main" id="{28186DA1-87BE-498D-8EBD-44F9D198871A}"/>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33" name="Group 132">
            <a:extLst>
              <a:ext uri="{FF2B5EF4-FFF2-40B4-BE49-F238E27FC236}">
                <a16:creationId xmlns:a16="http://schemas.microsoft.com/office/drawing/2014/main" id="{27D01628-D670-4D97-A9EB-B7DFA3627199}"/>
              </a:ext>
            </a:extLst>
          </p:cNvPr>
          <p:cNvGrpSpPr/>
          <p:nvPr/>
        </p:nvGrpSpPr>
        <p:grpSpPr>
          <a:xfrm>
            <a:off x="9959208" y="3036990"/>
            <a:ext cx="639217" cy="318052"/>
            <a:chOff x="9479982" y="3133843"/>
            <a:chExt cx="723636" cy="318052"/>
          </a:xfrm>
        </p:grpSpPr>
        <p:sp>
          <p:nvSpPr>
            <p:cNvPr id="134" name="Rectangle: Rounded Corners 133">
              <a:extLst>
                <a:ext uri="{FF2B5EF4-FFF2-40B4-BE49-F238E27FC236}">
                  <a16:creationId xmlns:a16="http://schemas.microsoft.com/office/drawing/2014/main" id="{7FA8B982-8984-4C27-ABAF-629867574023}"/>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35" name="Title 1">
              <a:extLst>
                <a:ext uri="{FF2B5EF4-FFF2-40B4-BE49-F238E27FC236}">
                  <a16:creationId xmlns:a16="http://schemas.microsoft.com/office/drawing/2014/main" id="{089A31DF-24BC-419B-9428-7A7E3D51CE53}"/>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36" name="Straight Connector 135">
            <a:extLst>
              <a:ext uri="{FF2B5EF4-FFF2-40B4-BE49-F238E27FC236}">
                <a16:creationId xmlns:a16="http://schemas.microsoft.com/office/drawing/2014/main" id="{E388CDD9-2554-42EF-9DEF-E3074EAF4446}"/>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040D1AAE-5A18-447B-B6EF-29DE60F4E85B}"/>
              </a:ext>
            </a:extLst>
          </p:cNvPr>
          <p:cNvCxnSpPr>
            <a:cxnSpLocks/>
            <a:stCxn id="15" idx="2"/>
          </p:cNvCxnSpPr>
          <p:nvPr/>
        </p:nvCxnSpPr>
        <p:spPr>
          <a:xfrm rot="16200000" flipH="1">
            <a:off x="6518434" y="2664816"/>
            <a:ext cx="551906" cy="221650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808627AF-72B7-42D1-9DA3-3C45B88F31CF}"/>
              </a:ext>
            </a:extLst>
          </p:cNvPr>
          <p:cNvGrpSpPr/>
          <p:nvPr/>
        </p:nvGrpSpPr>
        <p:grpSpPr>
          <a:xfrm>
            <a:off x="6087792" y="3036990"/>
            <a:ext cx="853605" cy="947657"/>
            <a:chOff x="6087792" y="3036990"/>
            <a:chExt cx="853605" cy="947657"/>
          </a:xfrm>
        </p:grpSpPr>
        <p:sp>
          <p:nvSpPr>
            <p:cNvPr id="139" name="Rectangle 138">
              <a:extLst>
                <a:ext uri="{FF2B5EF4-FFF2-40B4-BE49-F238E27FC236}">
                  <a16:creationId xmlns:a16="http://schemas.microsoft.com/office/drawing/2014/main" id="{46178570-A971-4773-AE28-99990FBF9E0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A7D9EA43-4AEB-46FE-A7C4-FEE16120B05E}"/>
                </a:ext>
              </a:extLst>
            </p:cNvPr>
            <p:cNvGrpSpPr/>
            <p:nvPr/>
          </p:nvGrpSpPr>
          <p:grpSpPr>
            <a:xfrm>
              <a:off x="6087792" y="3081606"/>
              <a:ext cx="853605" cy="903041"/>
              <a:chOff x="5268265" y="1731624"/>
              <a:chExt cx="853605" cy="903041"/>
            </a:xfrm>
          </p:grpSpPr>
          <p:sp>
            <p:nvSpPr>
              <p:cNvPr id="141" name="Title 1">
                <a:extLst>
                  <a:ext uri="{FF2B5EF4-FFF2-40B4-BE49-F238E27FC236}">
                    <a16:creationId xmlns:a16="http://schemas.microsoft.com/office/drawing/2014/main" id="{6A99D241-5FD2-4EDD-9093-D3EA7AA641B7}"/>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42" name="Group 141">
                <a:extLst>
                  <a:ext uri="{FF2B5EF4-FFF2-40B4-BE49-F238E27FC236}">
                    <a16:creationId xmlns:a16="http://schemas.microsoft.com/office/drawing/2014/main" id="{DF2CEB19-C90D-4EE0-97E6-4EB15881CF6C}"/>
                  </a:ext>
                </a:extLst>
              </p:cNvPr>
              <p:cNvGrpSpPr/>
              <p:nvPr/>
            </p:nvGrpSpPr>
            <p:grpSpPr>
              <a:xfrm>
                <a:off x="5420747" y="2086025"/>
                <a:ext cx="548640" cy="548640"/>
                <a:chOff x="5283587" y="2086025"/>
                <a:chExt cx="822960" cy="822960"/>
              </a:xfrm>
            </p:grpSpPr>
            <p:sp>
              <p:nvSpPr>
                <p:cNvPr id="143" name="Rectangle: Rounded Corners 68">
                  <a:extLst>
                    <a:ext uri="{FF2B5EF4-FFF2-40B4-BE49-F238E27FC236}">
                      <a16:creationId xmlns:a16="http://schemas.microsoft.com/office/drawing/2014/main" id="{E660C251-6FFE-4E1F-9133-4D12FC1254B1}"/>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2BE134CB-5A25-40B3-9B3C-380AE9CB9E9C}"/>
                    </a:ext>
                  </a:extLst>
                </p:cNvPr>
                <p:cNvGrpSpPr/>
                <p:nvPr/>
              </p:nvGrpSpPr>
              <p:grpSpPr>
                <a:xfrm>
                  <a:off x="5395962" y="2198400"/>
                  <a:ext cx="598210" cy="598210"/>
                  <a:chOff x="8048290" y="2866510"/>
                  <a:chExt cx="390525" cy="390525"/>
                </a:xfrm>
                <a:solidFill>
                  <a:srgbClr val="0078D4"/>
                </a:solidFill>
              </p:grpSpPr>
              <p:sp>
                <p:nvSpPr>
                  <p:cNvPr id="145" name="Freeform: Shape 93">
                    <a:extLst>
                      <a:ext uri="{FF2B5EF4-FFF2-40B4-BE49-F238E27FC236}">
                        <a16:creationId xmlns:a16="http://schemas.microsoft.com/office/drawing/2014/main" id="{EB9A4D88-3759-4B75-82C1-3F49585064D1}"/>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08">
                    <a:extLst>
                      <a:ext uri="{FF2B5EF4-FFF2-40B4-BE49-F238E27FC236}">
                        <a16:creationId xmlns:a16="http://schemas.microsoft.com/office/drawing/2014/main" id="{05354EC3-80A3-4A4A-A5E5-BCE34F9F5B3C}"/>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09">
                    <a:extLst>
                      <a:ext uri="{FF2B5EF4-FFF2-40B4-BE49-F238E27FC236}">
                        <a16:creationId xmlns:a16="http://schemas.microsoft.com/office/drawing/2014/main" id="{AE11906F-FCCE-42C0-BD3C-34EC80F9476A}"/>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302540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par>
                                <p:cTn id="50" presetID="10" presetClass="entr" presetSubtype="0" fill="hold"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5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fade">
                                      <p:cBhvr>
                                        <p:cTn id="63" dur="500"/>
                                        <p:tgtEl>
                                          <p:spTgt spid="1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500"/>
                                        <p:tgtEl>
                                          <p:spTgt spid="133"/>
                                        </p:tgtEl>
                                      </p:cBhvr>
                                    </p:animEffect>
                                  </p:childTnLst>
                                </p:cTn>
                              </p:par>
                              <p:par>
                                <p:cTn id="68" presetID="10" presetClass="entr" presetSubtype="0" fill="hold"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fade">
                                      <p:cBhvr>
                                        <p:cTn id="74" dur="500"/>
                                        <p:tgtEl>
                                          <p:spTgt spid="125"/>
                                        </p:tgtEl>
                                      </p:cBhvr>
                                    </p:animEffect>
                                  </p:childTnLst>
                                </p:cTn>
                              </p:par>
                              <p:par>
                                <p:cTn id="75" presetID="10" presetClass="entr" presetSubtype="0" fill="hold"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500"/>
                                        <p:tgtEl>
                                          <p:spTgt spid="126"/>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par>
                                <p:cTn id="82" presetID="10" presetClass="entr" presetSubtype="0"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500"/>
                                        <p:tgtEl>
                                          <p:spTgt spid="84"/>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p:cTn id="95" dur="250" fill="hold"/>
                                        <p:tgtEl>
                                          <p:spTgt spid="87"/>
                                        </p:tgtEl>
                                        <p:attrNameLst>
                                          <p:attrName>ppt_w</p:attrName>
                                        </p:attrNameLst>
                                      </p:cBhvr>
                                      <p:tavLst>
                                        <p:tav tm="0">
                                          <p:val>
                                            <p:fltVal val="0"/>
                                          </p:val>
                                        </p:tav>
                                        <p:tav tm="100000">
                                          <p:val>
                                            <p:strVal val="#ppt_w"/>
                                          </p:val>
                                        </p:tav>
                                      </p:tavLst>
                                    </p:anim>
                                    <p:anim calcmode="lin" valueType="num">
                                      <p:cBhvr>
                                        <p:cTn id="96" dur="250" fill="hold"/>
                                        <p:tgtEl>
                                          <p:spTgt spid="87"/>
                                        </p:tgtEl>
                                        <p:attrNameLst>
                                          <p:attrName>ppt_h</p:attrName>
                                        </p:attrNameLst>
                                      </p:cBhvr>
                                      <p:tavLst>
                                        <p:tav tm="0">
                                          <p:val>
                                            <p:fltVal val="0"/>
                                          </p:val>
                                        </p:tav>
                                        <p:tav tm="100000">
                                          <p:val>
                                            <p:strVal val="#ppt_h"/>
                                          </p:val>
                                        </p:tav>
                                      </p:tavLst>
                                    </p:anim>
                                    <p:animEffect transition="in" filter="fade">
                                      <p:cBhvr>
                                        <p:cTn id="97" dur="250"/>
                                        <p:tgtEl>
                                          <p:spTgt spid="87"/>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 calcmode="lin" valueType="num">
                                      <p:cBhvr>
                                        <p:cTn id="101" dur="250" fill="hold"/>
                                        <p:tgtEl>
                                          <p:spTgt spid="88"/>
                                        </p:tgtEl>
                                        <p:attrNameLst>
                                          <p:attrName>ppt_w</p:attrName>
                                        </p:attrNameLst>
                                      </p:cBhvr>
                                      <p:tavLst>
                                        <p:tav tm="0">
                                          <p:val>
                                            <p:fltVal val="0"/>
                                          </p:val>
                                        </p:tav>
                                        <p:tav tm="100000">
                                          <p:val>
                                            <p:strVal val="#ppt_w"/>
                                          </p:val>
                                        </p:tav>
                                      </p:tavLst>
                                    </p:anim>
                                    <p:anim calcmode="lin" valueType="num">
                                      <p:cBhvr>
                                        <p:cTn id="102" dur="250" fill="hold"/>
                                        <p:tgtEl>
                                          <p:spTgt spid="88"/>
                                        </p:tgtEl>
                                        <p:attrNameLst>
                                          <p:attrName>ppt_h</p:attrName>
                                        </p:attrNameLst>
                                      </p:cBhvr>
                                      <p:tavLst>
                                        <p:tav tm="0">
                                          <p:val>
                                            <p:fltVal val="0"/>
                                          </p:val>
                                        </p:tav>
                                        <p:tav tm="100000">
                                          <p:val>
                                            <p:strVal val="#ppt_h"/>
                                          </p:val>
                                        </p:tav>
                                      </p:tavLst>
                                    </p:anim>
                                    <p:animEffect transition="in" filter="fade">
                                      <p:cBhvr>
                                        <p:cTn id="103" dur="250"/>
                                        <p:tgtEl>
                                          <p:spTgt spid="88"/>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89"/>
                                        </p:tgtEl>
                                        <p:attrNameLst>
                                          <p:attrName>style.visibility</p:attrName>
                                        </p:attrNameLst>
                                      </p:cBhvr>
                                      <p:to>
                                        <p:strVal val="visible"/>
                                      </p:to>
                                    </p:set>
                                    <p:anim calcmode="lin" valueType="num">
                                      <p:cBhvr>
                                        <p:cTn id="107" dur="250" fill="hold"/>
                                        <p:tgtEl>
                                          <p:spTgt spid="89"/>
                                        </p:tgtEl>
                                        <p:attrNameLst>
                                          <p:attrName>ppt_w</p:attrName>
                                        </p:attrNameLst>
                                      </p:cBhvr>
                                      <p:tavLst>
                                        <p:tav tm="0">
                                          <p:val>
                                            <p:fltVal val="0"/>
                                          </p:val>
                                        </p:tav>
                                        <p:tav tm="100000">
                                          <p:val>
                                            <p:strVal val="#ppt_w"/>
                                          </p:val>
                                        </p:tav>
                                      </p:tavLst>
                                    </p:anim>
                                    <p:anim calcmode="lin" valueType="num">
                                      <p:cBhvr>
                                        <p:cTn id="108" dur="250" fill="hold"/>
                                        <p:tgtEl>
                                          <p:spTgt spid="89"/>
                                        </p:tgtEl>
                                        <p:attrNameLst>
                                          <p:attrName>ppt_h</p:attrName>
                                        </p:attrNameLst>
                                      </p:cBhvr>
                                      <p:tavLst>
                                        <p:tav tm="0">
                                          <p:val>
                                            <p:fltVal val="0"/>
                                          </p:val>
                                        </p:tav>
                                        <p:tav tm="100000">
                                          <p:val>
                                            <p:strVal val="#ppt_h"/>
                                          </p:val>
                                        </p:tav>
                                      </p:tavLst>
                                    </p:anim>
                                    <p:animEffect transition="in" filter="fade">
                                      <p:cBhvr>
                                        <p:cTn id="109" dur="250"/>
                                        <p:tgtEl>
                                          <p:spTgt spid="89"/>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250" fill="hold"/>
                                        <p:tgtEl>
                                          <p:spTgt spid="90"/>
                                        </p:tgtEl>
                                        <p:attrNameLst>
                                          <p:attrName>ppt_w</p:attrName>
                                        </p:attrNameLst>
                                      </p:cBhvr>
                                      <p:tavLst>
                                        <p:tav tm="0">
                                          <p:val>
                                            <p:fltVal val="0"/>
                                          </p:val>
                                        </p:tav>
                                        <p:tav tm="100000">
                                          <p:val>
                                            <p:strVal val="#ppt_w"/>
                                          </p:val>
                                        </p:tav>
                                      </p:tavLst>
                                    </p:anim>
                                    <p:anim calcmode="lin" valueType="num">
                                      <p:cBhvr>
                                        <p:cTn id="114" dur="250" fill="hold"/>
                                        <p:tgtEl>
                                          <p:spTgt spid="90"/>
                                        </p:tgtEl>
                                        <p:attrNameLst>
                                          <p:attrName>ppt_h</p:attrName>
                                        </p:attrNameLst>
                                      </p:cBhvr>
                                      <p:tavLst>
                                        <p:tav tm="0">
                                          <p:val>
                                            <p:fltVal val="0"/>
                                          </p:val>
                                        </p:tav>
                                        <p:tav tm="100000">
                                          <p:val>
                                            <p:strVal val="#ppt_h"/>
                                          </p:val>
                                        </p:tav>
                                      </p:tavLst>
                                    </p:anim>
                                    <p:animEffect transition="in" filter="fade">
                                      <p:cBhvr>
                                        <p:cTn id="115" dur="250"/>
                                        <p:tgtEl>
                                          <p:spTgt spid="90"/>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94"/>
                                        </p:tgtEl>
                                        <p:attrNameLst>
                                          <p:attrName>style.visibility</p:attrName>
                                        </p:attrNameLst>
                                      </p:cBhvr>
                                      <p:to>
                                        <p:strVal val="visible"/>
                                      </p:to>
                                    </p:set>
                                    <p:anim calcmode="lin" valueType="num">
                                      <p:cBhvr>
                                        <p:cTn id="119" dur="250" fill="hold"/>
                                        <p:tgtEl>
                                          <p:spTgt spid="94"/>
                                        </p:tgtEl>
                                        <p:attrNameLst>
                                          <p:attrName>ppt_w</p:attrName>
                                        </p:attrNameLst>
                                      </p:cBhvr>
                                      <p:tavLst>
                                        <p:tav tm="0">
                                          <p:val>
                                            <p:fltVal val="0"/>
                                          </p:val>
                                        </p:tav>
                                        <p:tav tm="100000">
                                          <p:val>
                                            <p:strVal val="#ppt_w"/>
                                          </p:val>
                                        </p:tav>
                                      </p:tavLst>
                                    </p:anim>
                                    <p:anim calcmode="lin" valueType="num">
                                      <p:cBhvr>
                                        <p:cTn id="120" dur="250" fill="hold"/>
                                        <p:tgtEl>
                                          <p:spTgt spid="94"/>
                                        </p:tgtEl>
                                        <p:attrNameLst>
                                          <p:attrName>ppt_h</p:attrName>
                                        </p:attrNameLst>
                                      </p:cBhvr>
                                      <p:tavLst>
                                        <p:tav tm="0">
                                          <p:val>
                                            <p:fltVal val="0"/>
                                          </p:val>
                                        </p:tav>
                                        <p:tav tm="100000">
                                          <p:val>
                                            <p:strVal val="#ppt_h"/>
                                          </p:val>
                                        </p:tav>
                                      </p:tavLst>
                                    </p:anim>
                                    <p:animEffect transition="in" filter="fade">
                                      <p:cBhvr>
                                        <p:cTn id="121" dur="250"/>
                                        <p:tgtEl>
                                          <p:spTgt spid="94"/>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108"/>
                                        </p:tgtEl>
                                        <p:attrNameLst>
                                          <p:attrName>style.visibility</p:attrName>
                                        </p:attrNameLst>
                                      </p:cBhvr>
                                      <p:to>
                                        <p:strVal val="visible"/>
                                      </p:to>
                                    </p:set>
                                    <p:animEffect transition="in" filter="wipe(right)">
                                      <p:cBhvr>
                                        <p:cTn id="129" dur="500"/>
                                        <p:tgtEl>
                                          <p:spTgt spid="108"/>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barn(outVertical)">
                                      <p:cBhvr>
                                        <p:cTn id="133" dur="500"/>
                                        <p:tgtEl>
                                          <p:spTgt spid="10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4"/>
                                        </p:tgtEl>
                                        <p:attrNameLst>
                                          <p:attrName>style.visibility</p:attrName>
                                        </p:attrNameLst>
                                      </p:cBhvr>
                                      <p:to>
                                        <p:strVal val="visible"/>
                                      </p:to>
                                    </p:set>
                                    <p:animEffect transition="in" filter="fade">
                                      <p:cBhvr>
                                        <p:cTn id="136" dur="500"/>
                                        <p:tgtEl>
                                          <p:spTgt spid="11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fade">
                                      <p:cBhvr>
                                        <p:cTn id="144" dur="500"/>
                                        <p:tgtEl>
                                          <p:spTgt spid="11"/>
                                        </p:tgtEl>
                                      </p:cBhvr>
                                    </p:animEffect>
                                  </p:childTnLst>
                                </p:cTn>
                              </p:par>
                              <p:par>
                                <p:cTn id="145" presetID="10" presetClass="entr" presetSubtype="0" fill="hold" nodeType="withEffect">
                                  <p:stCondLst>
                                    <p:cond delay="0"/>
                                  </p:stCondLst>
                                  <p:childTnLst>
                                    <p:set>
                                      <p:cBhvr>
                                        <p:cTn id="146" dur="1" fill="hold">
                                          <p:stCondLst>
                                            <p:cond delay="0"/>
                                          </p:stCondLst>
                                        </p:cTn>
                                        <p:tgtEl>
                                          <p:spTgt spid="95"/>
                                        </p:tgtEl>
                                        <p:attrNameLst>
                                          <p:attrName>style.visibility</p:attrName>
                                        </p:attrNameLst>
                                      </p:cBhvr>
                                      <p:to>
                                        <p:strVal val="visible"/>
                                      </p:to>
                                    </p:set>
                                    <p:animEffect transition="in" filter="fade">
                                      <p:cBhvr>
                                        <p:cTn id="147" dur="500"/>
                                        <p:tgtEl>
                                          <p:spTgt spid="95"/>
                                        </p:tgtEl>
                                      </p:cBhvr>
                                    </p:animEffect>
                                  </p:childTnLst>
                                </p:cTn>
                              </p:par>
                              <p:par>
                                <p:cTn id="148" presetID="10" presetClass="entr" presetSubtype="0" fill="hold" nodeType="withEffect">
                                  <p:stCondLst>
                                    <p:cond delay="0"/>
                                  </p:stCondLst>
                                  <p:childTnLst>
                                    <p:set>
                                      <p:cBhvr>
                                        <p:cTn id="149" dur="1" fill="hold">
                                          <p:stCondLst>
                                            <p:cond delay="0"/>
                                          </p:stCondLst>
                                        </p:cTn>
                                        <p:tgtEl>
                                          <p:spTgt spid="101"/>
                                        </p:tgtEl>
                                        <p:attrNameLst>
                                          <p:attrName>style.visibility</p:attrName>
                                        </p:attrNameLst>
                                      </p:cBhvr>
                                      <p:to>
                                        <p:strVal val="visible"/>
                                      </p:to>
                                    </p:set>
                                    <p:animEffect transition="in" filter="fade">
                                      <p:cBhvr>
                                        <p:cTn id="150" dur="500"/>
                                        <p:tgtEl>
                                          <p:spTgt spid="10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fade">
                                      <p:cBhvr>
                                        <p:cTn id="153" dur="500"/>
                                        <p:tgtEl>
                                          <p:spTgt spid="10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2"/>
                                        </p:tgtEl>
                                        <p:attrNameLst>
                                          <p:attrName>style.visibility</p:attrName>
                                        </p:attrNameLst>
                                      </p:cBhvr>
                                      <p:to>
                                        <p:strVal val="visible"/>
                                      </p:to>
                                    </p:set>
                                    <p:animEffect transition="in" filter="fade">
                                      <p:cBhvr>
                                        <p:cTn id="158" dur="500"/>
                                        <p:tgtEl>
                                          <p:spTgt spid="12"/>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fade">
                                      <p:cBhvr>
                                        <p:cTn id="162" dur="500"/>
                                        <p:tgtEl>
                                          <p:spTgt spid="53"/>
                                        </p:tgtEl>
                                      </p:cBhvr>
                                    </p:animEffect>
                                  </p:childTnLst>
                                </p:cTn>
                              </p:par>
                              <p:par>
                                <p:cTn id="163" presetID="10" presetClass="entr" presetSubtype="0" fill="hold" nodeType="with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fade">
                                      <p:cBhvr>
                                        <p:cTn id="165" dur="500"/>
                                        <p:tgtEl>
                                          <p:spTgt spid="64"/>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wipe(up)">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128"/>
                                        </p:tgtEl>
                                        <p:attrNameLst>
                                          <p:attrName>style.visibility</p:attrName>
                                        </p:attrNameLst>
                                      </p:cBhvr>
                                      <p:to>
                                        <p:strVal val="visible"/>
                                      </p:to>
                                    </p:set>
                                    <p:animEffect transition="in" filter="fade">
                                      <p:cBhvr>
                                        <p:cTn id="172" dur="500"/>
                                        <p:tgtEl>
                                          <p:spTgt spid="128"/>
                                        </p:tgtEl>
                                      </p:cBhvr>
                                    </p:animEffect>
                                  </p:childTnLst>
                                </p:cTn>
                              </p:par>
                              <p:par>
                                <p:cTn id="173" presetID="22" presetClass="entr" presetSubtype="1" fill="hold" nodeType="withEffect">
                                  <p:stCondLst>
                                    <p:cond delay="0"/>
                                  </p:stCondLst>
                                  <p:childTnLst>
                                    <p:set>
                                      <p:cBhvr>
                                        <p:cTn id="174" dur="1" fill="hold">
                                          <p:stCondLst>
                                            <p:cond delay="0"/>
                                          </p:stCondLst>
                                        </p:cTn>
                                        <p:tgtEl>
                                          <p:spTgt spid="74"/>
                                        </p:tgtEl>
                                        <p:attrNameLst>
                                          <p:attrName>style.visibility</p:attrName>
                                        </p:attrNameLst>
                                      </p:cBhvr>
                                      <p:to>
                                        <p:strVal val="visible"/>
                                      </p:to>
                                    </p:set>
                                    <p:animEffect transition="in" filter="wipe(up)">
                                      <p:cBhvr>
                                        <p:cTn id="175" dur="500"/>
                                        <p:tgtEl>
                                          <p:spTgt spid="74"/>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103"/>
                                        </p:tgtEl>
                                        <p:attrNameLst>
                                          <p:attrName>style.visibility</p:attrName>
                                        </p:attrNameLst>
                                      </p:cBhvr>
                                      <p:to>
                                        <p:strVal val="visible"/>
                                      </p:to>
                                    </p:set>
                                    <p:animEffect transition="in" filter="fade">
                                      <p:cBhvr>
                                        <p:cTn id="179" dur="500"/>
                                        <p:tgtEl>
                                          <p:spTgt spid="103"/>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116"/>
                                        </p:tgtEl>
                                        <p:attrNameLst>
                                          <p:attrName>style.visibility</p:attrName>
                                        </p:attrNameLst>
                                      </p:cBhvr>
                                      <p:to>
                                        <p:strVal val="visible"/>
                                      </p:to>
                                    </p:set>
                                    <p:animEffect transition="in" filter="fade">
                                      <p:cBhvr>
                                        <p:cTn id="183" dur="500"/>
                                        <p:tgtEl>
                                          <p:spTgt spid="116"/>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30"/>
                                        </p:tgtEl>
                                        <p:attrNameLst>
                                          <p:attrName>style.visibility</p:attrName>
                                        </p:attrNameLst>
                                      </p:cBhvr>
                                      <p:to>
                                        <p:strVal val="visible"/>
                                      </p:to>
                                    </p:set>
                                    <p:animEffect transition="in" filter="fade">
                                      <p:cBhvr>
                                        <p:cTn id="187" dur="500"/>
                                        <p:tgtEl>
                                          <p:spTgt spid="30"/>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fade">
                                      <p:cBhvr>
                                        <p:cTn id="195" dur="500"/>
                                        <p:tgtEl>
                                          <p:spTgt spid="40"/>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109"/>
                                        </p:tgtEl>
                                        <p:attrNameLst>
                                          <p:attrName>style.visibility</p:attrName>
                                        </p:attrNameLst>
                                      </p:cBhvr>
                                      <p:to>
                                        <p:strVal val="visible"/>
                                      </p:to>
                                    </p:set>
                                    <p:animEffect transition="in" filter="barn(outVertical)">
                                      <p:cBhvr>
                                        <p:cTn id="199" dur="500"/>
                                        <p:tgtEl>
                                          <p:spTgt spid="109"/>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29"/>
                                        </p:tgtEl>
                                        <p:attrNameLst>
                                          <p:attrName>style.visibility</p:attrName>
                                        </p:attrNameLst>
                                      </p:cBhvr>
                                      <p:to>
                                        <p:strVal val="visible"/>
                                      </p:to>
                                    </p:set>
                                    <p:animEffect transition="in" filter="fade">
                                      <p:cBhvr>
                                        <p:cTn id="203" dur="500"/>
                                        <p:tgtEl>
                                          <p:spTgt spid="29"/>
                                        </p:tgtEl>
                                      </p:cBhvr>
                                    </p:animEffect>
                                  </p:childTnLst>
                                </p:cTn>
                              </p:par>
                              <p:par>
                                <p:cTn id="204" presetID="10" presetClass="entr" presetSubtype="0" fill="hold" nodeType="withEffect">
                                  <p:stCondLst>
                                    <p:cond delay="0"/>
                                  </p:stCondLst>
                                  <p:childTnLst>
                                    <p:set>
                                      <p:cBhvr>
                                        <p:cTn id="205" dur="1" fill="hold">
                                          <p:stCondLst>
                                            <p:cond delay="0"/>
                                          </p:stCondLst>
                                        </p:cTn>
                                        <p:tgtEl>
                                          <p:spTgt spid="28"/>
                                        </p:tgtEl>
                                        <p:attrNameLst>
                                          <p:attrName>style.visibility</p:attrName>
                                        </p:attrNameLst>
                                      </p:cBhvr>
                                      <p:to>
                                        <p:strVal val="visible"/>
                                      </p:to>
                                    </p:set>
                                    <p:animEffect transition="in" filter="fade">
                                      <p:cBhvr>
                                        <p:cTn id="206" dur="500"/>
                                        <p:tgtEl>
                                          <p:spTgt spid="28"/>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15"/>
                                        </p:tgtEl>
                                        <p:attrNameLst>
                                          <p:attrName>style.visibility</p:attrName>
                                        </p:attrNameLst>
                                      </p:cBhvr>
                                      <p:to>
                                        <p:strVal val="visible"/>
                                      </p:to>
                                    </p:set>
                                    <p:animEffect transition="in" filter="fade">
                                      <p:cBhvr>
                                        <p:cTn id="20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87" grpId="0" animBg="1"/>
      <p:bldP spid="88" grpId="0" animBg="1"/>
      <p:bldP spid="89" grpId="0" animBg="1"/>
      <p:bldP spid="90" grpId="0" animBg="1"/>
      <p:bldP spid="94" grpId="0" animBg="1"/>
      <p:bldP spid="102" grpId="0"/>
      <p:bldP spid="112" grpId="0" animBg="1"/>
      <p:bldP spid="113" grpId="0" animBg="1"/>
      <p:bldP spid="114" grpId="0" animBg="1"/>
      <p:bldP spid="1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732C1-EB23-4F95-B18B-7891F65FCA11}"/>
              </a:ext>
            </a:extLst>
          </p:cNvPr>
          <p:cNvSpPr>
            <a:spLocks noGrp="1"/>
          </p:cNvSpPr>
          <p:nvPr>
            <p:ph type="title"/>
          </p:nvPr>
        </p:nvSpPr>
        <p:spPr>
          <a:xfrm>
            <a:off x="259025" y="316500"/>
            <a:ext cx="9332815" cy="553998"/>
          </a:xfrm>
        </p:spPr>
        <p:txBody>
          <a:bodyPr/>
          <a:lstStyle/>
          <a:p>
            <a:r>
              <a:rPr lang="en-US"/>
              <a:t>Security Decisions</a:t>
            </a:r>
          </a:p>
        </p:txBody>
      </p:sp>
      <p:graphicFrame>
        <p:nvGraphicFramePr>
          <p:cNvPr id="48" name="Table 47">
            <a:extLst>
              <a:ext uri="{FF2B5EF4-FFF2-40B4-BE49-F238E27FC236}">
                <a16:creationId xmlns:a16="http://schemas.microsoft.com/office/drawing/2014/main" id="{F0A28C9D-BB03-4FAA-8585-9C01558CBE7C}"/>
              </a:ext>
            </a:extLst>
          </p:cNvPr>
          <p:cNvGraphicFramePr>
            <a:graphicFrameLocks noGrp="1"/>
          </p:cNvGraphicFramePr>
          <p:nvPr/>
        </p:nvGraphicFramePr>
        <p:xfrm>
          <a:off x="303725" y="1155837"/>
          <a:ext cx="11691386" cy="5212080"/>
        </p:xfrm>
        <a:graphic>
          <a:graphicData uri="http://schemas.openxmlformats.org/drawingml/2006/table">
            <a:tbl>
              <a:tblPr firstRow="1" bandRow="1">
                <a:tableStyleId>{5C22544A-7EE6-4342-B048-85BDC9FD1C3A}</a:tableStyleId>
              </a:tblPr>
              <a:tblGrid>
                <a:gridCol w="2447731">
                  <a:extLst>
                    <a:ext uri="{9D8B030D-6E8A-4147-A177-3AD203B41FA5}">
                      <a16:colId xmlns:a16="http://schemas.microsoft.com/office/drawing/2014/main" val="247821112"/>
                    </a:ext>
                  </a:extLst>
                </a:gridCol>
                <a:gridCol w="9243655">
                  <a:extLst>
                    <a:ext uri="{9D8B030D-6E8A-4147-A177-3AD203B41FA5}">
                      <a16:colId xmlns:a16="http://schemas.microsoft.com/office/drawing/2014/main" val="791321317"/>
                    </a:ext>
                  </a:extLst>
                </a:gridCol>
              </a:tblGrid>
              <a:tr h="0">
                <a:tc>
                  <a:txBody>
                    <a:bodyPr/>
                    <a:lstStyle/>
                    <a:p>
                      <a:r>
                        <a:rPr lang="en-US" sz="2000" b="0">
                          <a:solidFill>
                            <a:schemeClr val="bg1"/>
                          </a:solidFill>
                        </a:rPr>
                        <a:t>Azure 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RBAC using AAD?</a:t>
                      </a:r>
                    </a:p>
                    <a:p>
                      <a:pPr marL="342900" indent="-342900">
                        <a:buFont typeface="Arial" panose="020B0604020202020204" pitchFamily="34" charset="0"/>
                        <a:buChar char="•"/>
                      </a:pPr>
                      <a:r>
                        <a:rPr lang="en-US" sz="2000" b="0">
                          <a:solidFill>
                            <a:schemeClr val="tx1"/>
                          </a:solidFill>
                        </a:rPr>
                        <a:t>Roles and cluster roles definition?</a:t>
                      </a:r>
                    </a:p>
                    <a:p>
                      <a:pPr marL="342900" indent="-342900">
                        <a:buFont typeface="Arial" panose="020B0604020202020204" pitchFamily="34" charset="0"/>
                        <a:buChar char="•"/>
                      </a:pPr>
                      <a:r>
                        <a:rPr lang="en-US" sz="2000" b="0">
                          <a:solidFill>
                            <a:schemeClr val="tx1"/>
                          </a:solidFill>
                        </a:rPr>
                        <a:t>Required AAD server and client applications required by AKS AAD integration?</a:t>
                      </a:r>
                    </a:p>
                    <a:p>
                      <a:pPr marL="342900" indent="-342900">
                        <a:buFont typeface="Arial" panose="020B0604020202020204" pitchFamily="34" charset="0"/>
                        <a:buChar char="•"/>
                      </a:pPr>
                      <a:r>
                        <a:rPr lang="en-US" sz="2000" b="0">
                          <a:solidFill>
                            <a:schemeClr val="tx1"/>
                          </a:solidFill>
                        </a:rPr>
                        <a:t>Is AAD B2B required to integrate federated or external tenants?</a:t>
                      </a:r>
                    </a:p>
                    <a:p>
                      <a:pPr marL="342900" indent="-342900">
                        <a:buFont typeface="Arial" panose="020B0604020202020204" pitchFamily="34" charset="0"/>
                        <a:buChar char="•"/>
                      </a:pPr>
                      <a:r>
                        <a:rPr lang="en-US" sz="2000" b="0">
                          <a:solidFill>
                            <a:schemeClr val="tx1"/>
                          </a:solidFill>
                        </a:rPr>
                        <a:t>Is ACR authentication/authorization configured?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930873"/>
                  </a:ext>
                </a:extLst>
              </a:tr>
              <a:tr h="0">
                <a:tc>
                  <a:txBody>
                    <a:bodyPr/>
                    <a:lstStyle/>
                    <a:p>
                      <a:r>
                        <a:rPr lang="en-US" sz="2000" b="0">
                          <a:solidFill>
                            <a:schemeClr val="bg1"/>
                          </a:solidFill>
                        </a:rPr>
                        <a:t>Pod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0" indent="0">
                        <a:buFont typeface="Arial" panose="020B0604020202020204" pitchFamily="34" charset="0"/>
                        <a:buNone/>
                      </a:pPr>
                      <a:r>
                        <a:rPr lang="en-US" sz="2000" b="0">
                          <a:solidFill>
                            <a:schemeClr val="tx1"/>
                          </a:solidFill>
                        </a:rPr>
                        <a:t>Where Pod identity will be required?</a:t>
                      </a:r>
                    </a:p>
                    <a:p>
                      <a:pPr marL="0" indent="0">
                        <a:buFont typeface="Arial" panose="020B0604020202020204" pitchFamily="34" charset="0"/>
                        <a:buNone/>
                      </a:pPr>
                      <a:r>
                        <a:rPr lang="en-US" sz="2000" b="0">
                          <a:solidFill>
                            <a:schemeClr val="tx1"/>
                          </a:solidFill>
                        </a:rPr>
                        <a:t>What Azure services will Pods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6588089"/>
                  </a:ext>
                </a:extLst>
              </a:tr>
              <a:tr h="0">
                <a:tc>
                  <a:txBody>
                    <a:bodyPr/>
                    <a:lstStyle/>
                    <a:p>
                      <a:r>
                        <a:rPr lang="en-US" sz="2000" b="0">
                          <a:solidFill>
                            <a:schemeClr val="bg1"/>
                          </a:solidFill>
                        </a:rPr>
                        <a:t>Secret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0" indent="0">
                        <a:buFont typeface="Arial" panose="020B0604020202020204" pitchFamily="34" charset="0"/>
                        <a:buNone/>
                      </a:pPr>
                      <a:r>
                        <a:rPr lang="en-US" sz="2000" b="0">
                          <a:solidFill>
                            <a:schemeClr val="tx1"/>
                          </a:solidFill>
                        </a:rPr>
                        <a:t>What Secret management solution is used. Azure </a:t>
                      </a:r>
                      <a:r>
                        <a:rPr lang="en-US" sz="2000" b="0" err="1">
                          <a:solidFill>
                            <a:schemeClr val="tx1"/>
                          </a:solidFill>
                        </a:rPr>
                        <a:t>keyvault</a:t>
                      </a:r>
                      <a:r>
                        <a:rPr lang="en-US" sz="2000" b="0">
                          <a:solidFill>
                            <a:schemeClr val="tx1"/>
                          </a:solidFill>
                        </a:rPr>
                        <a:t>, vault, </a:t>
                      </a:r>
                      <a:r>
                        <a:rPr lang="en-US" sz="2000" b="0" err="1">
                          <a:solidFill>
                            <a:schemeClr val="tx1"/>
                          </a:solidFill>
                        </a:rPr>
                        <a:t>etc</a:t>
                      </a:r>
                      <a:endParaRPr lang="en-US" sz="20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4539135"/>
                  </a:ext>
                </a:extLst>
              </a:tr>
              <a:tr h="0">
                <a:tc>
                  <a:txBody>
                    <a:bodyPr/>
                    <a:lstStyle/>
                    <a:p>
                      <a:r>
                        <a:rPr lang="en-US" sz="2000" b="0">
                          <a:solidFill>
                            <a:schemeClr val="bg1"/>
                          </a:solidFill>
                        </a:rPr>
                        <a:t>Access to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0" indent="0">
                        <a:buFont typeface="Arial" panose="020B0604020202020204" pitchFamily="34" charset="0"/>
                        <a:buNone/>
                      </a:pPr>
                      <a:r>
                        <a:rPr lang="en-US" sz="2000" b="0">
                          <a:solidFill>
                            <a:schemeClr val="tx1"/>
                          </a:solidFill>
                        </a:rPr>
                        <a:t>Using bastion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930051"/>
                  </a:ext>
                </a:extLst>
              </a:tr>
              <a:tr h="0">
                <a:tc>
                  <a:txBody>
                    <a:bodyPr/>
                    <a:lstStyle/>
                    <a:p>
                      <a:r>
                        <a:rPr lang="en-US" sz="2000" b="0">
                          <a:solidFill>
                            <a:schemeClr val="bg1"/>
                          </a:solidFill>
                        </a:rPr>
                        <a:t>Container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Signing(Content-trust)</a:t>
                      </a:r>
                    </a:p>
                    <a:p>
                      <a:pPr marL="342900" indent="-342900">
                        <a:buFont typeface="Arial" panose="020B0604020202020204" pitchFamily="34" charset="0"/>
                        <a:buChar char="•"/>
                      </a:pPr>
                      <a:r>
                        <a:rPr lang="en-US" sz="2000" b="0">
                          <a:solidFill>
                            <a:schemeClr val="tx1"/>
                          </a:solidFill>
                        </a:rPr>
                        <a:t>Image Security (Palo Alto Prisma-</a:t>
                      </a:r>
                      <a:r>
                        <a:rPr lang="en-US" sz="2000" b="0" err="1">
                          <a:solidFill>
                            <a:schemeClr val="tx1"/>
                          </a:solidFill>
                        </a:rPr>
                        <a:t>Twistlock</a:t>
                      </a:r>
                      <a:r>
                        <a:rPr lang="en-US" sz="2000" b="0">
                          <a:solidFill>
                            <a:schemeClr val="tx1"/>
                          </a:solidFill>
                        </a:rPr>
                        <a:t>, </a:t>
                      </a:r>
                      <a:r>
                        <a:rPr lang="en-US" sz="2000" b="0" err="1">
                          <a:solidFill>
                            <a:schemeClr val="tx1"/>
                          </a:solidFill>
                        </a:rPr>
                        <a:t>AquaSec</a:t>
                      </a:r>
                      <a:r>
                        <a:rPr lang="en-US" sz="2000" b="0">
                          <a:solidFill>
                            <a:schemeClr val="tx1"/>
                          </a:solidFill>
                        </a:rPr>
                        <a:t>, </a:t>
                      </a:r>
                      <a:r>
                        <a:rPr lang="en-US" sz="2000" b="0" err="1">
                          <a:solidFill>
                            <a:schemeClr val="tx1"/>
                          </a:solidFill>
                        </a:rPr>
                        <a:t>etc</a:t>
                      </a:r>
                      <a:r>
                        <a:rPr lang="en-US" sz="2000" b="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6880845"/>
                  </a:ext>
                </a:extLst>
              </a:tr>
              <a:tr h="0">
                <a:tc>
                  <a:txBody>
                    <a:bodyPr/>
                    <a:lstStyle/>
                    <a:p>
                      <a:r>
                        <a:rPr lang="en-US" sz="2000" b="0">
                          <a:solidFill>
                            <a:schemeClr val="bg1"/>
                          </a:solidFill>
                        </a:rPr>
                        <a:t>Policy enforcement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Open Policy Agent </a:t>
                      </a:r>
                    </a:p>
                    <a:p>
                      <a:pPr marL="342900" indent="-342900">
                        <a:buFont typeface="Arial" panose="020B0604020202020204" pitchFamily="34" charset="0"/>
                        <a:buChar char="•"/>
                      </a:pPr>
                      <a:r>
                        <a:rPr lang="en-US" sz="2000" b="0">
                          <a:solidFill>
                            <a:schemeClr val="tx1"/>
                          </a:solidFill>
                        </a:rPr>
                        <a:t>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7707728"/>
                  </a:ext>
                </a:extLst>
              </a:tr>
              <a:tr h="0">
                <a:tc>
                  <a:txBody>
                    <a:bodyPr/>
                    <a:lstStyle/>
                    <a:p>
                      <a:r>
                        <a:rPr lang="en-US" sz="2000" b="0">
                          <a:solidFill>
                            <a:schemeClr val="bg1"/>
                          </a:solidFill>
                        </a:rPr>
                        <a:t>Upgrades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0" indent="0">
                        <a:buFont typeface="Arial" panose="020B0604020202020204" pitchFamily="34" charset="0"/>
                        <a:buNone/>
                      </a:pPr>
                      <a:r>
                        <a:rPr lang="en-US" sz="2000" b="0">
                          <a:solidFill>
                            <a:schemeClr val="tx1"/>
                          </a:solidFill>
                        </a:rPr>
                        <a:t>Cluster upgrade and Node upgrade(patching)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6543578"/>
                  </a:ext>
                </a:extLst>
              </a:tr>
            </a:tbl>
          </a:graphicData>
        </a:graphic>
      </p:graphicFrame>
      <p:sp>
        <p:nvSpPr>
          <p:cNvPr id="10" name="Rectangle 9">
            <a:extLst>
              <a:ext uri="{FF2B5EF4-FFF2-40B4-BE49-F238E27FC236}">
                <a16:creationId xmlns:a16="http://schemas.microsoft.com/office/drawing/2014/main" id="{7FC01584-1978-4059-B1F3-1ED6E57FA379}"/>
              </a:ext>
            </a:extLst>
          </p:cNvPr>
          <p:cNvSpPr/>
          <p:nvPr/>
        </p:nvSpPr>
        <p:spPr bwMode="auto">
          <a:xfrm>
            <a:off x="10186062" y="223408"/>
            <a:ext cx="1746913" cy="740183"/>
          </a:xfrm>
          <a:prstGeom prst="rect">
            <a:avLst/>
          </a:prstGeom>
          <a:solidFill>
            <a:schemeClr val="bg1"/>
          </a:solidFill>
          <a:ln w="15875">
            <a:solidFill>
              <a:srgbClr val="00863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DDD2B8CF-02B6-43AD-AC5D-2CF7633CE1D6}"/>
              </a:ext>
            </a:extLst>
          </p:cNvPr>
          <p:cNvGrpSpPr/>
          <p:nvPr/>
        </p:nvGrpSpPr>
        <p:grpSpPr>
          <a:xfrm>
            <a:off x="10281208" y="259679"/>
            <a:ext cx="1461449" cy="615553"/>
            <a:chOff x="3229967" y="2360753"/>
            <a:chExt cx="1461449" cy="615553"/>
          </a:xfrm>
        </p:grpSpPr>
        <p:sp>
          <p:nvSpPr>
            <p:cNvPr id="12" name="TextBox 11">
              <a:extLst>
                <a:ext uri="{FF2B5EF4-FFF2-40B4-BE49-F238E27FC236}">
                  <a16:creationId xmlns:a16="http://schemas.microsoft.com/office/drawing/2014/main" id="{655A0B1C-2F13-46E6-8F72-C2E70B4308D6}"/>
                </a:ext>
              </a:extLst>
            </p:cNvPr>
            <p:cNvSpPr txBox="1"/>
            <p:nvPr/>
          </p:nvSpPr>
          <p:spPr>
            <a:xfrm>
              <a:off x="3502792" y="2360753"/>
              <a:ext cx="1188624" cy="61555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Semibold"/>
                  <a:ea typeface="+mn-ea"/>
                  <a:cs typeface="+mn-cs"/>
                </a:rPr>
                <a:t>Decision required </a:t>
              </a:r>
            </a:p>
          </p:txBody>
        </p:sp>
        <p:grpSp>
          <p:nvGrpSpPr>
            <p:cNvPr id="13" name="Group 12">
              <a:extLst>
                <a:ext uri="{FF2B5EF4-FFF2-40B4-BE49-F238E27FC236}">
                  <a16:creationId xmlns:a16="http://schemas.microsoft.com/office/drawing/2014/main" id="{E2EB3494-3C82-4596-A426-E16D40F638D9}"/>
                </a:ext>
              </a:extLst>
            </p:cNvPr>
            <p:cNvGrpSpPr/>
            <p:nvPr/>
          </p:nvGrpSpPr>
          <p:grpSpPr>
            <a:xfrm>
              <a:off x="3229967" y="2462907"/>
              <a:ext cx="387137" cy="409521"/>
              <a:chOff x="1337667" y="4061870"/>
              <a:chExt cx="387137" cy="409521"/>
            </a:xfrm>
            <a:solidFill>
              <a:schemeClr val="accent3"/>
            </a:solidFill>
          </p:grpSpPr>
          <p:sp>
            <p:nvSpPr>
              <p:cNvPr id="14" name="Oval 13">
                <a:extLst>
                  <a:ext uri="{FF2B5EF4-FFF2-40B4-BE49-F238E27FC236}">
                    <a16:creationId xmlns:a16="http://schemas.microsoft.com/office/drawing/2014/main" id="{738A30D5-DCC6-4F3B-BAFF-048064BE3641}"/>
                  </a:ext>
                </a:extLst>
              </p:cNvPr>
              <p:cNvSpPr/>
              <p:nvPr/>
            </p:nvSpPr>
            <p:spPr bwMode="auto">
              <a:xfrm>
                <a:off x="1337667" y="4061870"/>
                <a:ext cx="387137" cy="40952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heck" title="Icon of a checkmark">
                <a:extLst>
                  <a:ext uri="{FF2B5EF4-FFF2-40B4-BE49-F238E27FC236}">
                    <a16:creationId xmlns:a16="http://schemas.microsoft.com/office/drawing/2014/main" id="{69DA7123-992E-492A-9D9C-6B7F2D337F43}"/>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2121296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Summary</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4606389"/>
          </a:xfrm>
        </p:spPr>
        <p:txBody>
          <a:bodyPr vert="horz" wrap="square" lIns="0" tIns="0" rIns="0" bIns="0" rtlCol="0" anchor="t">
            <a:spAutoFit/>
          </a:bodyPr>
          <a:lstStyle/>
          <a:p>
            <a:pPr>
              <a:buFont typeface="Wingdings" pitchFamily="2" charset="2"/>
              <a:buChar char="Ø"/>
            </a:pPr>
            <a:r>
              <a:rPr lang="en-GB" sz="2000"/>
              <a:t>Use AKS Advanced networking for seamless integration with your VNET</a:t>
            </a:r>
          </a:p>
          <a:p>
            <a:pPr>
              <a:buFont typeface="Wingdings" pitchFamily="2" charset="2"/>
              <a:buChar char="Ø"/>
            </a:pPr>
            <a:r>
              <a:rPr lang="en-GB" sz="2000"/>
              <a:t>Use Ingress and Ingress controllers for HTTP and HTTPs services</a:t>
            </a:r>
          </a:p>
          <a:p>
            <a:pPr>
              <a:buFont typeface="Wingdings" pitchFamily="2" charset="2"/>
              <a:buChar char="Ø"/>
            </a:pPr>
            <a:r>
              <a:rPr lang="en-GB" sz="2000"/>
              <a:t>Use Azure Application Gateway or any other alternative from the Azure Market place to secure your services using a WAF</a:t>
            </a:r>
          </a:p>
          <a:p>
            <a:pPr>
              <a:buFont typeface="Wingdings" pitchFamily="2" charset="2"/>
              <a:buChar char="Ø"/>
            </a:pPr>
            <a:r>
              <a:rPr lang="en-GB" sz="2000"/>
              <a:t>Use NVA like Azure Firewall to control Egress</a:t>
            </a:r>
          </a:p>
          <a:p>
            <a:pPr>
              <a:buFont typeface="Wingdings" pitchFamily="2" charset="2"/>
              <a:buChar char="Ø"/>
            </a:pPr>
            <a:r>
              <a:rPr lang="en-GB" sz="2000"/>
              <a:t>Use Bastion Hosts to access your nodes when needed</a:t>
            </a:r>
            <a:endParaRPr lang="en-CA" sz="2000"/>
          </a:p>
          <a:p>
            <a:pPr>
              <a:buFont typeface="Wingdings" pitchFamily="2" charset="2"/>
              <a:buChar char="Ø"/>
            </a:pPr>
            <a:r>
              <a:rPr lang="en-CA" sz="2000"/>
              <a:t>Integrate with Azure AD for RBAC, it’s the same way we secure access to Azure</a:t>
            </a:r>
          </a:p>
          <a:p>
            <a:pPr>
              <a:buFont typeface="Wingdings" pitchFamily="2" charset="2"/>
              <a:buChar char="Ø"/>
            </a:pPr>
            <a:r>
              <a:rPr lang="en-CA" sz="2000"/>
              <a:t>Manage Service Principals by remembering to rotate the keys (hint: moving to MSI)</a:t>
            </a:r>
          </a:p>
          <a:p>
            <a:pPr>
              <a:buFont typeface="Wingdings" pitchFamily="2" charset="2"/>
              <a:buChar char="Ø"/>
            </a:pPr>
            <a:r>
              <a:rPr lang="en-CA" sz="2000">
                <a:highlight>
                  <a:srgbClr val="FFFF00"/>
                </a:highlight>
              </a:rPr>
              <a:t>Enforce Pod &amp; Container security contexts with Pod Security Policies</a:t>
            </a:r>
          </a:p>
          <a:p>
            <a:pPr>
              <a:buFont typeface="Wingdings" pitchFamily="2" charset="2"/>
              <a:buChar char="Ø"/>
            </a:pPr>
            <a:r>
              <a:rPr lang="en-CA" sz="2000"/>
              <a:t>Don’t forget about Patching, Nodes &amp; AKS</a:t>
            </a:r>
          </a:p>
          <a:p>
            <a:pPr>
              <a:buFont typeface="Wingdings" pitchFamily="2" charset="2"/>
              <a:buChar char="Ø"/>
            </a:pPr>
            <a:r>
              <a:rPr lang="en-CA" sz="2000"/>
              <a:t>Maintain good Container Image hygiene so as not to deploy non-compliant or risky images to the Cluster</a:t>
            </a:r>
          </a:p>
          <a:p>
            <a:pPr>
              <a:buFont typeface="Wingdings" pitchFamily="2" charset="2"/>
              <a:buChar char="Ø"/>
            </a:pPr>
            <a:r>
              <a:rPr lang="en-CA" sz="2000"/>
              <a:t>Reduce Secrets </a:t>
            </a:r>
            <a:r>
              <a:rPr lang="en-CA" sz="2000" err="1"/>
              <a:t>mgmt</a:t>
            </a:r>
            <a:r>
              <a:rPr lang="en-CA" sz="2000"/>
              <a:t> by leveraging Azure AD Pod Identities (Managed Pod Identities)</a:t>
            </a:r>
          </a:p>
        </p:txBody>
      </p:sp>
    </p:spTree>
    <p:extLst>
      <p:ext uri="{BB962C8B-B14F-4D97-AF65-F5344CB8AC3E}">
        <p14:creationId xmlns:p14="http://schemas.microsoft.com/office/powerpoint/2010/main" val="19832057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Pre-Provisioning</a:t>
            </a:r>
          </a:p>
        </p:txBody>
      </p:sp>
    </p:spTree>
    <p:extLst>
      <p:ext uri="{BB962C8B-B14F-4D97-AF65-F5344CB8AC3E}">
        <p14:creationId xmlns:p14="http://schemas.microsoft.com/office/powerpoint/2010/main" val="40430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Why?</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451953"/>
          </a:xfrm>
        </p:spPr>
        <p:txBody>
          <a:bodyPr vert="horz" wrap="square" lIns="0" tIns="0" rIns="0" bIns="0" rtlCol="0" anchor="t">
            <a:spAutoFit/>
          </a:bodyPr>
          <a:lstStyle/>
          <a:p>
            <a:r>
              <a:rPr lang="en-GB"/>
              <a:t>Governance + Security is a Hot Topic</a:t>
            </a:r>
          </a:p>
          <a:p>
            <a:r>
              <a:rPr lang="en-GB"/>
              <a:t>Top of mind for many Enterprise Organizations</a:t>
            </a:r>
          </a:p>
          <a:p>
            <a:r>
              <a:rPr lang="en-CA"/>
              <a:t>Something repeatable for Customers and the Field</a:t>
            </a:r>
          </a:p>
          <a:p>
            <a:r>
              <a:rPr lang="en-CA"/>
              <a:t>A place to Start</a:t>
            </a:r>
          </a:p>
          <a:p>
            <a:r>
              <a:rPr lang="en-GB"/>
              <a:t>Lots of Questions???</a:t>
            </a:r>
          </a:p>
        </p:txBody>
      </p:sp>
    </p:spTree>
    <p:extLst>
      <p:ext uri="{BB962C8B-B14F-4D97-AF65-F5344CB8AC3E}">
        <p14:creationId xmlns:p14="http://schemas.microsoft.com/office/powerpoint/2010/main" val="15592649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Pre-Provisioning</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5350183"/>
          </a:xfrm>
        </p:spPr>
        <p:txBody>
          <a:bodyPr vert="horz" wrap="square" lIns="0" tIns="0" rIns="0" bIns="0" rtlCol="0" anchor="t">
            <a:spAutoFit/>
          </a:bodyPr>
          <a:lstStyle/>
          <a:p>
            <a:r>
              <a:rPr lang="en-CA">
                <a:cs typeface="Segoe UI"/>
              </a:rPr>
              <a:t>The virtual network for the AKS cluster must allow outbound internet connectivity.</a:t>
            </a:r>
          </a:p>
          <a:p>
            <a:r>
              <a:rPr lang="en-CA">
                <a:cs typeface="Segoe UI"/>
              </a:rPr>
              <a:t>Four Subnets</a:t>
            </a:r>
          </a:p>
          <a:p>
            <a:pPr lvl="1"/>
            <a:r>
              <a:rPr lang="en-CA">
                <a:cs typeface="Segoe UI"/>
              </a:rPr>
              <a:t>AKS - Cluster</a:t>
            </a:r>
          </a:p>
          <a:p>
            <a:pPr lvl="1"/>
            <a:r>
              <a:rPr lang="en-CA">
                <a:cs typeface="Segoe UI"/>
              </a:rPr>
              <a:t>Firewall – Egress Traffic</a:t>
            </a:r>
          </a:p>
          <a:p>
            <a:pPr lvl="1"/>
            <a:r>
              <a:rPr lang="en-CA">
                <a:cs typeface="Segoe UI"/>
              </a:rPr>
              <a:t>WAF – Ingress Traffic</a:t>
            </a:r>
          </a:p>
          <a:p>
            <a:pPr lvl="1"/>
            <a:r>
              <a:rPr lang="en-CA">
                <a:cs typeface="Segoe UI"/>
              </a:rPr>
              <a:t>Services Subnet – For Internal Load Balancers</a:t>
            </a:r>
          </a:p>
          <a:p>
            <a:r>
              <a:rPr lang="en-CA">
                <a:cs typeface="Segoe UI"/>
              </a:rPr>
              <a:t>The service principal used by the AKS cluster must have at least Network Contributor permissions on the subnet within your virtual network. If you wish to define a custom role instead of using the built-in Network Contributor role, the following permissions are required:</a:t>
            </a:r>
          </a:p>
          <a:p>
            <a:pPr lvl="1"/>
            <a:r>
              <a:rPr lang="en-CA" err="1">
                <a:cs typeface="Segoe UI"/>
              </a:rPr>
              <a:t>Microsoft.Network</a:t>
            </a:r>
            <a:r>
              <a:rPr lang="en-CA">
                <a:cs typeface="Segoe UI"/>
              </a:rPr>
              <a:t>/</a:t>
            </a:r>
            <a:r>
              <a:rPr lang="en-CA" err="1">
                <a:cs typeface="Segoe UI"/>
              </a:rPr>
              <a:t>virtualNetworks</a:t>
            </a:r>
            <a:r>
              <a:rPr lang="en-CA">
                <a:cs typeface="Segoe UI"/>
              </a:rPr>
              <a:t>/subnets/join/action</a:t>
            </a:r>
          </a:p>
          <a:p>
            <a:pPr lvl="1"/>
            <a:r>
              <a:rPr lang="en-CA" err="1">
                <a:cs typeface="Segoe UI"/>
              </a:rPr>
              <a:t>Microsoft.Network</a:t>
            </a:r>
            <a:r>
              <a:rPr lang="en-CA">
                <a:cs typeface="Segoe UI"/>
              </a:rPr>
              <a:t>/</a:t>
            </a:r>
            <a:r>
              <a:rPr lang="en-CA" err="1">
                <a:cs typeface="Segoe UI"/>
              </a:rPr>
              <a:t>virtualNetworks</a:t>
            </a:r>
            <a:r>
              <a:rPr lang="en-CA">
                <a:cs typeface="Segoe UI"/>
              </a:rPr>
              <a:t>/subnets/read</a:t>
            </a:r>
          </a:p>
        </p:txBody>
      </p:sp>
    </p:spTree>
    <p:extLst>
      <p:ext uri="{BB962C8B-B14F-4D97-AF65-F5344CB8AC3E}">
        <p14:creationId xmlns:p14="http://schemas.microsoft.com/office/powerpoint/2010/main" val="3334912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Read Customer Scenario</a:t>
            </a:r>
          </a:p>
          <a:p>
            <a:r>
              <a:rPr lang="en-CA"/>
              <a:t>Implement AKS Governance + Security Controls</a:t>
            </a:r>
          </a:p>
          <a:p>
            <a:r>
              <a:rPr lang="en-CA"/>
              <a:t>Create Network for Cluster</a:t>
            </a:r>
            <a:endParaRPr lang="en-US"/>
          </a:p>
        </p:txBody>
      </p:sp>
    </p:spTree>
    <p:extLst>
      <p:ext uri="{BB962C8B-B14F-4D97-AF65-F5344CB8AC3E}">
        <p14:creationId xmlns:p14="http://schemas.microsoft.com/office/powerpoint/2010/main" val="715390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Provisioning</a:t>
            </a:r>
          </a:p>
        </p:txBody>
      </p:sp>
    </p:spTree>
    <p:extLst>
      <p:ext uri="{BB962C8B-B14F-4D97-AF65-F5344CB8AC3E}">
        <p14:creationId xmlns:p14="http://schemas.microsoft.com/office/powerpoint/2010/main" val="3892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Provisioning</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909788"/>
          </a:xfrm>
        </p:spPr>
        <p:txBody>
          <a:bodyPr vert="horz" wrap="square" lIns="0" tIns="0" rIns="0" bIns="0" rtlCol="0" anchor="t">
            <a:spAutoFit/>
          </a:bodyPr>
          <a:lstStyle/>
          <a:p>
            <a:r>
              <a:rPr lang="en-CA">
                <a:cs typeface="Segoe UI"/>
              </a:rPr>
              <a:t>Don't create more than one AKS cluster in the same subnet.</a:t>
            </a:r>
          </a:p>
          <a:p>
            <a:r>
              <a:rPr lang="en-CA">
                <a:cs typeface="Segoe UI"/>
              </a:rPr>
              <a:t>AKS clusters may not use 169.254.0.0/16, 172.30.0.0/16, or 172.31.0.0/16 for the Kubernetes Service CIDR Range</a:t>
            </a:r>
          </a:p>
          <a:p>
            <a:r>
              <a:rPr lang="en-CA">
                <a:cs typeface="Segoe UI"/>
              </a:rPr>
              <a:t>Terraform + Flux pointing to Source Control (</a:t>
            </a:r>
            <a:r>
              <a:rPr lang="en-CA" err="1">
                <a:cs typeface="Segoe UI"/>
              </a:rPr>
              <a:t>GitOps</a:t>
            </a:r>
            <a:r>
              <a:rPr lang="en-CA">
                <a:cs typeface="Segoe UI"/>
              </a:rPr>
              <a:t>)</a:t>
            </a:r>
          </a:p>
          <a:p>
            <a:r>
              <a:rPr lang="en-CA">
                <a:cs typeface="Segoe UI"/>
              </a:rPr>
              <a:t>Setup Namespaces</a:t>
            </a:r>
          </a:p>
          <a:p>
            <a:pPr lvl="1"/>
            <a:r>
              <a:rPr lang="en-CA">
                <a:cs typeface="Segoe UI"/>
              </a:rPr>
              <a:t>RBAC</a:t>
            </a:r>
          </a:p>
          <a:p>
            <a:pPr lvl="1"/>
            <a:r>
              <a:rPr lang="en-CA" err="1">
                <a:cs typeface="Segoe UI"/>
              </a:rPr>
              <a:t>LimitRanges</a:t>
            </a:r>
            <a:endParaRPr lang="en-CA">
              <a:cs typeface="Segoe UI"/>
            </a:endParaRPr>
          </a:p>
          <a:p>
            <a:pPr lvl="1"/>
            <a:r>
              <a:rPr lang="en-CA">
                <a:cs typeface="Segoe UI"/>
              </a:rPr>
              <a:t>Quotas</a:t>
            </a:r>
          </a:p>
          <a:p>
            <a:pPr lvl="1"/>
            <a:r>
              <a:rPr lang="en-CA">
                <a:cs typeface="Segoe UI"/>
              </a:rPr>
              <a:t>Network Policies</a:t>
            </a:r>
          </a:p>
        </p:txBody>
      </p:sp>
    </p:spTree>
    <p:extLst>
      <p:ext uri="{BB962C8B-B14F-4D97-AF65-F5344CB8AC3E}">
        <p14:creationId xmlns:p14="http://schemas.microsoft.com/office/powerpoint/2010/main" val="28631731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Provisioning - Namespaces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484031"/>
          </a:xfrm>
        </p:spPr>
        <p:txBody>
          <a:bodyPr vert="horz" wrap="square" lIns="0" tIns="0" rIns="0" bIns="0" rtlCol="0" anchor="t">
            <a:spAutoFit/>
          </a:bodyPr>
          <a:lstStyle/>
          <a:p>
            <a:r>
              <a:rPr lang="en-CA">
                <a:cs typeface="Segoe UI"/>
              </a:rPr>
              <a:t>Policy Mgmt – OPA + Gatekeeper</a:t>
            </a:r>
          </a:p>
          <a:p>
            <a:r>
              <a:rPr lang="en-CA">
                <a:cs typeface="Segoe UI"/>
              </a:rPr>
              <a:t>Runtime Monitoring – Falco</a:t>
            </a:r>
          </a:p>
          <a:p>
            <a:r>
              <a:rPr lang="en-CA">
                <a:cs typeface="Segoe UI"/>
              </a:rPr>
              <a:t>Service Mesh – </a:t>
            </a:r>
            <a:r>
              <a:rPr lang="en-CA" err="1">
                <a:cs typeface="Segoe UI"/>
              </a:rPr>
              <a:t>Linkerd</a:t>
            </a:r>
            <a:r>
              <a:rPr lang="en-CA">
                <a:cs typeface="Segoe UI"/>
              </a:rPr>
              <a:t> </a:t>
            </a:r>
          </a:p>
          <a:p>
            <a:r>
              <a:rPr lang="en-CA">
                <a:cs typeface="Segoe UI"/>
              </a:rPr>
              <a:t>Pod Identity – Azure AD Pod Identity</a:t>
            </a:r>
          </a:p>
          <a:p>
            <a:r>
              <a:rPr lang="en-CA">
                <a:cs typeface="Segoe UI"/>
              </a:rPr>
              <a:t>Ingress Controller – Nginx</a:t>
            </a:r>
          </a:p>
          <a:p>
            <a:r>
              <a:rPr lang="en-CA">
                <a:cs typeface="Segoe UI"/>
              </a:rPr>
              <a:t>Node Patching + Restarting – </a:t>
            </a:r>
            <a:r>
              <a:rPr lang="en-CA" err="1">
                <a:cs typeface="Segoe UI"/>
              </a:rPr>
              <a:t>Kured</a:t>
            </a:r>
            <a:endParaRPr lang="en-CA">
              <a:cs typeface="Segoe UI"/>
            </a:endParaRPr>
          </a:p>
          <a:p>
            <a:r>
              <a:rPr lang="en-CA">
                <a:cs typeface="Segoe UI"/>
              </a:rPr>
              <a:t>Logging + Monitoring – Azure Monitor for Containers</a:t>
            </a:r>
          </a:p>
        </p:txBody>
      </p:sp>
    </p:spTree>
    <p:extLst>
      <p:ext uri="{BB962C8B-B14F-4D97-AF65-F5344CB8AC3E}">
        <p14:creationId xmlns:p14="http://schemas.microsoft.com/office/powerpoint/2010/main" val="12945305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Provision Cluster using Terraform</a:t>
            </a:r>
            <a:endParaRPr lang="en-US"/>
          </a:p>
        </p:txBody>
      </p:sp>
    </p:spTree>
    <p:extLst>
      <p:ext uri="{BB962C8B-B14F-4D97-AF65-F5344CB8AC3E}">
        <p14:creationId xmlns:p14="http://schemas.microsoft.com/office/powerpoint/2010/main" val="866233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Cluster Post-Provisioning</a:t>
            </a:r>
          </a:p>
        </p:txBody>
      </p:sp>
    </p:spTree>
    <p:extLst>
      <p:ext uri="{BB962C8B-B14F-4D97-AF65-F5344CB8AC3E}">
        <p14:creationId xmlns:p14="http://schemas.microsoft.com/office/powerpoint/2010/main" val="2189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Post-Provisioning</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4396588"/>
          </a:xfrm>
        </p:spPr>
        <p:txBody>
          <a:bodyPr vert="horz" wrap="square" lIns="0" tIns="0" rIns="0" bIns="0" rtlCol="0" anchor="t">
            <a:spAutoFit/>
          </a:bodyPr>
          <a:lstStyle/>
          <a:p>
            <a:r>
              <a:rPr lang="en-CA">
                <a:cs typeface="Segoe UI"/>
              </a:rPr>
              <a:t>K8s Dashboard</a:t>
            </a:r>
          </a:p>
          <a:p>
            <a:r>
              <a:rPr lang="en-CA">
                <a:cs typeface="Segoe UI"/>
              </a:rPr>
              <a:t>K8s Audit Logs</a:t>
            </a:r>
          </a:p>
          <a:p>
            <a:r>
              <a:rPr lang="en-CA">
                <a:cs typeface="Segoe UI"/>
              </a:rPr>
              <a:t>ACR Permissions</a:t>
            </a:r>
          </a:p>
          <a:p>
            <a:r>
              <a:rPr lang="en-CA">
                <a:cs typeface="Segoe UI"/>
              </a:rPr>
              <a:t>Azure Monitor for Containers – Setup Cluster Metrics</a:t>
            </a:r>
          </a:p>
          <a:p>
            <a:r>
              <a:rPr lang="en-CA">
                <a:cs typeface="Segoe UI"/>
              </a:rPr>
              <a:t>Find Public IP of AKS </a:t>
            </a:r>
            <a:r>
              <a:rPr lang="en-CA" err="1">
                <a:cs typeface="Segoe UI"/>
              </a:rPr>
              <a:t>api</a:t>
            </a:r>
            <a:r>
              <a:rPr lang="en-CA">
                <a:cs typeface="Segoe UI"/>
              </a:rPr>
              <a:t>-server</a:t>
            </a:r>
          </a:p>
          <a:p>
            <a:r>
              <a:rPr lang="en-CA">
                <a:cs typeface="Segoe UI"/>
              </a:rPr>
              <a:t>Find Public IP of WAF (Azure Application Gateway)</a:t>
            </a:r>
          </a:p>
          <a:p>
            <a:r>
              <a:rPr lang="en-CA">
                <a:cs typeface="Segoe UI"/>
              </a:rPr>
              <a:t>Configure Gatekeeper Policies</a:t>
            </a:r>
          </a:p>
          <a:p>
            <a:pPr lvl="1"/>
            <a:r>
              <a:rPr lang="en-CA">
                <a:cs typeface="Segoe UI"/>
              </a:rPr>
              <a:t>Registry Whitelisting</a:t>
            </a:r>
          </a:p>
          <a:p>
            <a:r>
              <a:rPr lang="en-CA">
                <a:cs typeface="Segoe UI"/>
              </a:rPr>
              <a:t>Setup Flow Logs + Traffic Analytics</a:t>
            </a:r>
          </a:p>
        </p:txBody>
      </p:sp>
    </p:spTree>
    <p:extLst>
      <p:ext uri="{BB962C8B-B14F-4D97-AF65-F5344CB8AC3E}">
        <p14:creationId xmlns:p14="http://schemas.microsoft.com/office/powerpoint/2010/main" val="7940107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fontScale="90000"/>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95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fontScale="90000"/>
          </a:bodyPr>
          <a:lstStyle/>
          <a:p>
            <a:r>
              <a:rPr lang="en-US"/>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37582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Questions?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4516108"/>
          </a:xfrm>
        </p:spPr>
        <p:txBody>
          <a:bodyPr vert="horz" wrap="square" lIns="0" tIns="0" rIns="0" bIns="0" rtlCol="0" anchor="t">
            <a:spAutoFit/>
          </a:bodyPr>
          <a:lstStyle/>
          <a:p>
            <a:r>
              <a:rPr lang="en-CA"/>
              <a:t>Can I put AKS in an existing VNET?</a:t>
            </a:r>
          </a:p>
          <a:p>
            <a:r>
              <a:rPr lang="en-CA"/>
              <a:t>How do I best secure the cluster?</a:t>
            </a:r>
          </a:p>
          <a:p>
            <a:r>
              <a:rPr lang="en-CA"/>
              <a:t>Can I lock down/restrict public endpoint?</a:t>
            </a:r>
          </a:p>
          <a:p>
            <a:r>
              <a:rPr lang="en-CA"/>
              <a:t>How do I securely expose a service to Internet?</a:t>
            </a:r>
          </a:p>
          <a:p>
            <a:r>
              <a:rPr lang="en-CA"/>
              <a:t>Can I control egress traffic out of the cluster?</a:t>
            </a:r>
          </a:p>
          <a:p>
            <a:r>
              <a:rPr lang="en-CA"/>
              <a:t>Can I restrict traffic flow within the cluster?</a:t>
            </a:r>
          </a:p>
          <a:p>
            <a:r>
              <a:rPr lang="en-CA"/>
              <a:t>Do I have another option besides storing k8s secrets?</a:t>
            </a:r>
          </a:p>
          <a:p>
            <a:r>
              <a:rPr lang="en-CA"/>
              <a:t>How do I lock down/restrict access to File and Container Registry?</a:t>
            </a:r>
          </a:p>
          <a:p>
            <a:r>
              <a:rPr lang="en-CA"/>
              <a:t>…..</a:t>
            </a:r>
            <a:endParaRPr lang="en-GB"/>
          </a:p>
        </p:txBody>
      </p:sp>
    </p:spTree>
    <p:extLst>
      <p:ext uri="{BB962C8B-B14F-4D97-AF65-F5344CB8AC3E}">
        <p14:creationId xmlns:p14="http://schemas.microsoft.com/office/powerpoint/2010/main" val="17702157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 Control plane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5" name="Text Placeholder 4"/>
          <p:cNvSpPr>
            <a:spLocks noGrp="1"/>
          </p:cNvSpPr>
          <p:nvPr>
            <p:ph type="body" sz="quarter" idx="4294967295"/>
          </p:nvPr>
        </p:nvSpPr>
        <p:spPr>
          <a:xfrm>
            <a:off x="429538" y="1341907"/>
            <a:ext cx="6286302" cy="3021083"/>
          </a:xfrm>
        </p:spPr>
        <p:txBody>
          <a:bodyPr>
            <a:normAutofit fontScale="92500" lnSpcReduction="20000"/>
          </a:bodyPr>
          <a:lstStyle/>
          <a:p>
            <a:r>
              <a:rPr lang="en-US">
                <a:solidFill>
                  <a:srgbClr val="0078D4"/>
                </a:solidFill>
              </a:rPr>
              <a:t>Use the Azure portal to enable diagnostics logs</a:t>
            </a:r>
            <a:endParaRPr lang="en-US"/>
          </a:p>
          <a:p>
            <a:pPr lvl="1"/>
            <a:r>
              <a:rPr lang="en-US"/>
              <a:t>Pipe logs to Log Analytics, Event Hub or a storage account</a:t>
            </a:r>
          </a:p>
          <a:p>
            <a:pPr lvl="1"/>
            <a:endParaRPr lang="en-US"/>
          </a:p>
          <a:p>
            <a:pPr lvl="1"/>
            <a:r>
              <a:rPr lang="en-US" sz="2353" spc="-49">
                <a:solidFill>
                  <a:srgbClr val="0078D4"/>
                </a:solidFill>
                <a:latin typeface="+mj-lt"/>
              </a:rPr>
              <a:t>Metrics available today</a:t>
            </a:r>
          </a:p>
          <a:p>
            <a:pPr lvl="1"/>
            <a:r>
              <a:rPr lang="en-US" err="1"/>
              <a:t>kube</a:t>
            </a:r>
            <a:r>
              <a:rPr lang="en-US"/>
              <a:t>-controller-manager</a:t>
            </a:r>
          </a:p>
          <a:p>
            <a:pPr lvl="1"/>
            <a:r>
              <a:rPr lang="en-US" err="1"/>
              <a:t>kube</a:t>
            </a:r>
            <a:r>
              <a:rPr lang="en-US"/>
              <a:t>-</a:t>
            </a:r>
            <a:r>
              <a:rPr lang="en-US" err="1"/>
              <a:t>api</a:t>
            </a:r>
            <a:r>
              <a:rPr lang="en-US"/>
              <a:t>-server</a:t>
            </a:r>
          </a:p>
          <a:p>
            <a:pPr lvl="1"/>
            <a:r>
              <a:rPr lang="en-US" err="1"/>
              <a:t>kube</a:t>
            </a:r>
            <a:r>
              <a:rPr lang="en-US"/>
              <a:t>-scheduler</a:t>
            </a:r>
          </a:p>
          <a:p>
            <a:pPr lvl="1"/>
            <a:r>
              <a:rPr lang="en-US"/>
              <a:t>Audit logs (new)</a:t>
            </a:r>
          </a:p>
        </p:txBody>
      </p:sp>
      <p:pic>
        <p:nvPicPr>
          <p:cNvPr id="6" name="Picture 5">
            <a:extLst>
              <a:ext uri="{FF2B5EF4-FFF2-40B4-BE49-F238E27FC236}">
                <a16:creationId xmlns:a16="http://schemas.microsoft.com/office/drawing/2014/main" id="{1F8F5AA5-277A-CB4F-80DA-D4BE46D81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673" y="1326952"/>
            <a:ext cx="4549225" cy="4933449"/>
          </a:xfrm>
          <a:prstGeom prst="rect">
            <a:avLst/>
          </a:prstGeom>
        </p:spPr>
      </p:pic>
    </p:spTree>
    <p:extLst>
      <p:ext uri="{BB962C8B-B14F-4D97-AF65-F5344CB8AC3E}">
        <p14:creationId xmlns:p14="http://schemas.microsoft.com/office/powerpoint/2010/main" val="42887747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159685" y="173268"/>
            <a:ext cx="11390811" cy="670562"/>
          </a:xfrm>
        </p:spPr>
        <p:txBody>
          <a:bodyPr/>
          <a:lstStyle/>
          <a:p>
            <a:r>
              <a:rPr lang="en-US">
                <a:solidFill>
                  <a:schemeClr val="accent1"/>
                </a:solidFill>
              </a:rPr>
              <a:t>Azure Monitor </a:t>
            </a:r>
            <a:r>
              <a:rPr lang="en-US"/>
              <a:t>for Containers</a:t>
            </a:r>
          </a:p>
        </p:txBody>
      </p:sp>
      <p:pic>
        <p:nvPicPr>
          <p:cNvPr id="16" name="Picture 2">
            <a:extLst>
              <a:ext uri="{FF2B5EF4-FFF2-40B4-BE49-F238E27FC236}">
                <a16:creationId xmlns:a16="http://schemas.microsoft.com/office/drawing/2014/main" id="{D4A8A45E-41B9-B84D-B068-53DE524CB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6025" y="136162"/>
            <a:ext cx="376290" cy="378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0C48-09D6-8341-A04D-5678D78AC7C9}"/>
              </a:ext>
            </a:extLst>
          </p:cNvPr>
          <p:cNvSpPr txBox="1"/>
          <p:nvPr/>
        </p:nvSpPr>
        <p:spPr>
          <a:xfrm>
            <a:off x="3299893" y="4095433"/>
            <a:ext cx="161775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Kubernetes Service</a:t>
            </a:r>
          </a:p>
        </p:txBody>
      </p:sp>
      <p:grpSp>
        <p:nvGrpSpPr>
          <p:cNvPr id="18" name="Group 17">
            <a:extLst>
              <a:ext uri="{FF2B5EF4-FFF2-40B4-BE49-F238E27FC236}">
                <a16:creationId xmlns:a16="http://schemas.microsoft.com/office/drawing/2014/main" id="{FF664DD3-65D4-6F40-9630-0C84CA0E4838}"/>
              </a:ext>
            </a:extLst>
          </p:cNvPr>
          <p:cNvGrpSpPr/>
          <p:nvPr/>
        </p:nvGrpSpPr>
        <p:grpSpPr>
          <a:xfrm>
            <a:off x="7388417" y="4070729"/>
            <a:ext cx="1413790" cy="1403952"/>
            <a:chOff x="7623464" y="3077727"/>
            <a:chExt cx="1413790" cy="1403952"/>
          </a:xfrm>
        </p:grpSpPr>
        <p:grpSp>
          <p:nvGrpSpPr>
            <p:cNvPr id="19" name="Group 18">
              <a:extLst>
                <a:ext uri="{FF2B5EF4-FFF2-40B4-BE49-F238E27FC236}">
                  <a16:creationId xmlns:a16="http://schemas.microsoft.com/office/drawing/2014/main" id="{D30D2959-4DA1-4449-AE9C-31284CDAD947}"/>
                </a:ext>
              </a:extLst>
            </p:cNvPr>
            <p:cNvGrpSpPr/>
            <p:nvPr/>
          </p:nvGrpSpPr>
          <p:grpSpPr>
            <a:xfrm>
              <a:off x="7623464" y="3077727"/>
              <a:ext cx="1413790" cy="1403952"/>
              <a:chOff x="8208182" y="4730624"/>
              <a:chExt cx="1413790" cy="1403952"/>
            </a:xfrm>
          </p:grpSpPr>
          <p:pic>
            <p:nvPicPr>
              <p:cNvPr id="21" name="Picture 2" descr="Image result for è«ç¼é¡ illustration">
                <a:extLst>
                  <a:ext uri="{FF2B5EF4-FFF2-40B4-BE49-F238E27FC236}">
                    <a16:creationId xmlns:a16="http://schemas.microsoft.com/office/drawing/2014/main" id="{956D0B4F-1803-BD4F-ACB0-DBE74B587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182" y="4730624"/>
                <a:ext cx="1413790" cy="1244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DEE4EE4-35AE-F74F-B605-99C62B137741}"/>
                  </a:ext>
                </a:extLst>
              </p:cNvPr>
              <p:cNvSpPr txBox="1"/>
              <p:nvPr/>
            </p:nvSpPr>
            <p:spPr>
              <a:xfrm>
                <a:off x="8440873" y="5672911"/>
                <a:ext cx="7300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Analyze</a:t>
                </a:r>
              </a:p>
            </p:txBody>
          </p:sp>
        </p:grpSp>
        <p:pic>
          <p:nvPicPr>
            <p:cNvPr id="20" name="Picture 4">
              <a:extLst>
                <a:ext uri="{FF2B5EF4-FFF2-40B4-BE49-F238E27FC236}">
                  <a16:creationId xmlns:a16="http://schemas.microsoft.com/office/drawing/2014/main" id="{60DFBCB2-A79B-F74B-AFC5-918BA2F3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286" y="3675178"/>
              <a:ext cx="366732" cy="36933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823D4547-E970-9548-A7B2-1C19508D1F74}"/>
              </a:ext>
            </a:extLst>
          </p:cNvPr>
          <p:cNvSpPr/>
          <p:nvPr/>
        </p:nvSpPr>
        <p:spPr>
          <a:xfrm>
            <a:off x="8564102" y="5888196"/>
            <a:ext cx="2630935" cy="544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Native alerting with integration to issue managements and ITSM tools. </a:t>
            </a:r>
          </a:p>
        </p:txBody>
      </p:sp>
      <p:sp>
        <p:nvSpPr>
          <p:cNvPr id="24" name="Rectangle 23">
            <a:extLst>
              <a:ext uri="{FF2B5EF4-FFF2-40B4-BE49-F238E27FC236}">
                <a16:creationId xmlns:a16="http://schemas.microsoft.com/office/drawing/2014/main" id="{F7081E8C-D49A-4B4A-BAD0-6B292A66BC8E}"/>
              </a:ext>
            </a:extLst>
          </p:cNvPr>
          <p:cNvSpPr/>
          <p:nvPr/>
        </p:nvSpPr>
        <p:spPr>
          <a:xfrm>
            <a:off x="8560139" y="4373017"/>
            <a:ext cx="2630934" cy="710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Monitor and analyze Kubernetes and container deployment performance, events, health, and logs</a:t>
            </a:r>
          </a:p>
        </p:txBody>
      </p:sp>
      <p:grpSp>
        <p:nvGrpSpPr>
          <p:cNvPr id="25" name="Group 24">
            <a:extLst>
              <a:ext uri="{FF2B5EF4-FFF2-40B4-BE49-F238E27FC236}">
                <a16:creationId xmlns:a16="http://schemas.microsoft.com/office/drawing/2014/main" id="{54CCFF65-C913-4B41-9494-7DA513454EC4}"/>
              </a:ext>
            </a:extLst>
          </p:cNvPr>
          <p:cNvGrpSpPr/>
          <p:nvPr/>
        </p:nvGrpSpPr>
        <p:grpSpPr>
          <a:xfrm>
            <a:off x="3569015" y="3167033"/>
            <a:ext cx="1016853" cy="935964"/>
            <a:chOff x="2116527" y="3367811"/>
            <a:chExt cx="533589" cy="533589"/>
          </a:xfrm>
        </p:grpSpPr>
        <p:sp>
          <p:nvSpPr>
            <p:cNvPr id="26" name="Rectangle: Rounded Corners 65">
              <a:extLst>
                <a:ext uri="{FF2B5EF4-FFF2-40B4-BE49-F238E27FC236}">
                  <a16:creationId xmlns:a16="http://schemas.microsoft.com/office/drawing/2014/main" id="{1191A547-B13B-834C-A947-46E2A301CD3D}"/>
                </a:ext>
              </a:extLst>
            </p:cNvPr>
            <p:cNvSpPr/>
            <p:nvPr/>
          </p:nvSpPr>
          <p:spPr bwMode="auto">
            <a:xfrm>
              <a:off x="2116527" y="3367811"/>
              <a:ext cx="533589" cy="533589"/>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DB8F9491-B527-F249-818C-C510815F199C}"/>
                </a:ext>
              </a:extLst>
            </p:cNvPr>
            <p:cNvGrpSpPr/>
            <p:nvPr/>
          </p:nvGrpSpPr>
          <p:grpSpPr>
            <a:xfrm>
              <a:off x="2210352" y="3471248"/>
              <a:ext cx="355417" cy="335781"/>
              <a:chOff x="3172902" y="4132385"/>
              <a:chExt cx="355417" cy="335781"/>
            </a:xfrm>
          </p:grpSpPr>
          <p:grpSp>
            <p:nvGrpSpPr>
              <p:cNvPr id="28" name="Group 27">
                <a:extLst>
                  <a:ext uri="{FF2B5EF4-FFF2-40B4-BE49-F238E27FC236}">
                    <a16:creationId xmlns:a16="http://schemas.microsoft.com/office/drawing/2014/main" id="{E9369F70-1D1C-614D-AD92-6C2A705E3829}"/>
                  </a:ext>
                </a:extLst>
              </p:cNvPr>
              <p:cNvGrpSpPr/>
              <p:nvPr/>
            </p:nvGrpSpPr>
            <p:grpSpPr>
              <a:xfrm>
                <a:off x="3234030" y="4132385"/>
                <a:ext cx="233160" cy="110531"/>
                <a:chOff x="3234867" y="4132385"/>
                <a:chExt cx="233160" cy="110531"/>
              </a:xfrm>
            </p:grpSpPr>
            <p:sp>
              <p:nvSpPr>
                <p:cNvPr id="36" name="Freeform: Shape 75">
                  <a:extLst>
                    <a:ext uri="{FF2B5EF4-FFF2-40B4-BE49-F238E27FC236}">
                      <a16:creationId xmlns:a16="http://schemas.microsoft.com/office/drawing/2014/main" id="{63B7B909-8327-5F49-B877-C767E000C00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76">
                  <a:extLst>
                    <a:ext uri="{FF2B5EF4-FFF2-40B4-BE49-F238E27FC236}">
                      <a16:creationId xmlns:a16="http://schemas.microsoft.com/office/drawing/2014/main" id="{AD65EC04-699B-924F-81FE-3546523783C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AF75964A-6394-3C48-A304-A82CD0D5962E}"/>
                  </a:ext>
                </a:extLst>
              </p:cNvPr>
              <p:cNvGrpSpPr/>
              <p:nvPr/>
            </p:nvGrpSpPr>
            <p:grpSpPr>
              <a:xfrm>
                <a:off x="3172902" y="4245010"/>
                <a:ext cx="355417" cy="110531"/>
                <a:chOff x="3172902" y="4244590"/>
                <a:chExt cx="355417" cy="110531"/>
              </a:xfrm>
            </p:grpSpPr>
            <p:sp>
              <p:nvSpPr>
                <p:cNvPr id="33" name="Freeform: Shape 72">
                  <a:extLst>
                    <a:ext uri="{FF2B5EF4-FFF2-40B4-BE49-F238E27FC236}">
                      <a16:creationId xmlns:a16="http://schemas.microsoft.com/office/drawing/2014/main" id="{02EE1094-8B3F-844B-9870-7425DEEF21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73">
                  <a:extLst>
                    <a:ext uri="{FF2B5EF4-FFF2-40B4-BE49-F238E27FC236}">
                      <a16:creationId xmlns:a16="http://schemas.microsoft.com/office/drawing/2014/main" id="{3C0661F6-D671-CC49-9A44-8EEEF0DE65C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74">
                  <a:extLst>
                    <a:ext uri="{FF2B5EF4-FFF2-40B4-BE49-F238E27FC236}">
                      <a16:creationId xmlns:a16="http://schemas.microsoft.com/office/drawing/2014/main" id="{206CC4F2-F6D9-F74F-84F5-2E0D9C597E1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8BAAB04-FBAF-B347-A94E-262CF12AC5F8}"/>
                  </a:ext>
                </a:extLst>
              </p:cNvPr>
              <p:cNvGrpSpPr/>
              <p:nvPr/>
            </p:nvGrpSpPr>
            <p:grpSpPr>
              <a:xfrm>
                <a:off x="3234030" y="4357635"/>
                <a:ext cx="233160" cy="110531"/>
                <a:chOff x="3234867" y="4132385"/>
                <a:chExt cx="233160" cy="110531"/>
              </a:xfrm>
            </p:grpSpPr>
            <p:sp>
              <p:nvSpPr>
                <p:cNvPr id="31" name="Freeform: Shape 70">
                  <a:extLst>
                    <a:ext uri="{FF2B5EF4-FFF2-40B4-BE49-F238E27FC236}">
                      <a16:creationId xmlns:a16="http://schemas.microsoft.com/office/drawing/2014/main" id="{C190730E-0B60-DA44-BF52-79A07D7942E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71">
                  <a:extLst>
                    <a:ext uri="{FF2B5EF4-FFF2-40B4-BE49-F238E27FC236}">
                      <a16:creationId xmlns:a16="http://schemas.microsoft.com/office/drawing/2014/main" id="{8BFEB966-71AC-AE43-8524-8AA97C1AA6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8" name="Group 37">
            <a:extLst>
              <a:ext uri="{FF2B5EF4-FFF2-40B4-BE49-F238E27FC236}">
                <a16:creationId xmlns:a16="http://schemas.microsoft.com/office/drawing/2014/main" id="{204E7029-53ED-A843-9D77-688274203BBD}"/>
              </a:ext>
            </a:extLst>
          </p:cNvPr>
          <p:cNvGrpSpPr/>
          <p:nvPr/>
        </p:nvGrpSpPr>
        <p:grpSpPr>
          <a:xfrm>
            <a:off x="5683188" y="3172536"/>
            <a:ext cx="952591" cy="935965"/>
            <a:chOff x="5456347" y="4817071"/>
            <a:chExt cx="432930" cy="442932"/>
          </a:xfrm>
        </p:grpSpPr>
        <p:sp>
          <p:nvSpPr>
            <p:cNvPr id="39" name="Rectangle: Rounded Corners 50">
              <a:extLst>
                <a:ext uri="{FF2B5EF4-FFF2-40B4-BE49-F238E27FC236}">
                  <a16:creationId xmlns:a16="http://schemas.microsoft.com/office/drawing/2014/main" id="{4F82977B-FC04-A143-A158-117295FF874C}"/>
                </a:ext>
              </a:extLst>
            </p:cNvPr>
            <p:cNvSpPr/>
            <p:nvPr/>
          </p:nvSpPr>
          <p:spPr bwMode="auto">
            <a:xfrm>
              <a:off x="5456347" y="4817071"/>
              <a:ext cx="432930" cy="442932"/>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07027C5A-8353-1144-A675-B588C1A13C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22655" y="4879128"/>
              <a:ext cx="307118" cy="312826"/>
            </a:xfrm>
            <a:prstGeom prst="rect">
              <a:avLst/>
            </a:prstGeom>
          </p:spPr>
        </p:pic>
      </p:grpSp>
      <p:sp>
        <p:nvSpPr>
          <p:cNvPr id="52" name="Rectangle: Rounded Corners 55">
            <a:extLst>
              <a:ext uri="{FF2B5EF4-FFF2-40B4-BE49-F238E27FC236}">
                <a16:creationId xmlns:a16="http://schemas.microsoft.com/office/drawing/2014/main" id="{2AE23A8D-5CFA-DE4B-AC14-483BF88E74D3}"/>
              </a:ext>
            </a:extLst>
          </p:cNvPr>
          <p:cNvSpPr/>
          <p:nvPr/>
        </p:nvSpPr>
        <p:spPr bwMode="auto">
          <a:xfrm>
            <a:off x="860642" y="3148514"/>
            <a:ext cx="997671" cy="959985"/>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B34D2D41-0377-264B-9879-606AD5010752}"/>
              </a:ext>
            </a:extLst>
          </p:cNvPr>
          <p:cNvGrpSpPr/>
          <p:nvPr/>
        </p:nvGrpSpPr>
        <p:grpSpPr>
          <a:xfrm>
            <a:off x="1018851" y="3351796"/>
            <a:ext cx="663534" cy="569462"/>
            <a:chOff x="4117181" y="5754173"/>
            <a:chExt cx="542082" cy="538756"/>
          </a:xfrm>
        </p:grpSpPr>
        <p:sp>
          <p:nvSpPr>
            <p:cNvPr id="55" name="Freeform: Shape 77">
              <a:extLst>
                <a:ext uri="{FF2B5EF4-FFF2-40B4-BE49-F238E27FC236}">
                  <a16:creationId xmlns:a16="http://schemas.microsoft.com/office/drawing/2014/main" id="{2CBE4994-3C2A-674C-A0CD-FD4A9CC13DA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78">
              <a:extLst>
                <a:ext uri="{FF2B5EF4-FFF2-40B4-BE49-F238E27FC236}">
                  <a16:creationId xmlns:a16="http://schemas.microsoft.com/office/drawing/2014/main" id="{5DBC3D87-84E5-694F-A08A-ECB563675796}"/>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79">
              <a:extLst>
                <a:ext uri="{FF2B5EF4-FFF2-40B4-BE49-F238E27FC236}">
                  <a16:creationId xmlns:a16="http://schemas.microsoft.com/office/drawing/2014/main" id="{69F93870-ED00-834F-B10C-18B9C286A946}"/>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80">
              <a:extLst>
                <a:ext uri="{FF2B5EF4-FFF2-40B4-BE49-F238E27FC236}">
                  <a16:creationId xmlns:a16="http://schemas.microsoft.com/office/drawing/2014/main" id="{4B75DA23-BF5B-AA42-839F-A8CA257CA4E6}"/>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81">
              <a:extLst>
                <a:ext uri="{FF2B5EF4-FFF2-40B4-BE49-F238E27FC236}">
                  <a16:creationId xmlns:a16="http://schemas.microsoft.com/office/drawing/2014/main" id="{15F89298-FE85-5A47-A9C1-393377BDB179}"/>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82">
              <a:extLst>
                <a:ext uri="{FF2B5EF4-FFF2-40B4-BE49-F238E27FC236}">
                  <a16:creationId xmlns:a16="http://schemas.microsoft.com/office/drawing/2014/main" id="{74853135-A037-2B4E-8335-8715816C35F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83">
              <a:extLst>
                <a:ext uri="{FF2B5EF4-FFF2-40B4-BE49-F238E27FC236}">
                  <a16:creationId xmlns:a16="http://schemas.microsoft.com/office/drawing/2014/main" id="{E5B24391-3B2E-AA43-B60E-A5DF734AAEA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1FDF34D9-7B80-E04C-A801-0C664496BDEE}"/>
              </a:ext>
            </a:extLst>
          </p:cNvPr>
          <p:cNvSpPr txBox="1"/>
          <p:nvPr/>
        </p:nvSpPr>
        <p:spPr>
          <a:xfrm>
            <a:off x="5665876" y="4098436"/>
            <a:ext cx="100219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for Containers</a:t>
            </a:r>
          </a:p>
        </p:txBody>
      </p:sp>
      <p:cxnSp>
        <p:nvCxnSpPr>
          <p:cNvPr id="63" name="Straight Arrow Connector 62">
            <a:extLst>
              <a:ext uri="{FF2B5EF4-FFF2-40B4-BE49-F238E27FC236}">
                <a16:creationId xmlns:a16="http://schemas.microsoft.com/office/drawing/2014/main" id="{EDF8727C-7E33-4648-AA2F-82AB57AEFB75}"/>
              </a:ext>
            </a:extLst>
          </p:cNvPr>
          <p:cNvCxnSpPr>
            <a:cxnSpLocks/>
          </p:cNvCxnSpPr>
          <p:nvPr/>
        </p:nvCxnSpPr>
        <p:spPr>
          <a:xfrm>
            <a:off x="4600886" y="3635015"/>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6DAED71-4421-4D45-BBF1-53B759FBF622}"/>
              </a:ext>
            </a:extLst>
          </p:cNvPr>
          <p:cNvSpPr txBox="1"/>
          <p:nvPr/>
        </p:nvSpPr>
        <p:spPr>
          <a:xfrm>
            <a:off x="874845" y="4101533"/>
            <a:ext cx="99097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Pipeline</a:t>
            </a:r>
          </a:p>
        </p:txBody>
      </p:sp>
      <p:cxnSp>
        <p:nvCxnSpPr>
          <p:cNvPr id="65" name="Straight Arrow Connector 64">
            <a:extLst>
              <a:ext uri="{FF2B5EF4-FFF2-40B4-BE49-F238E27FC236}">
                <a16:creationId xmlns:a16="http://schemas.microsoft.com/office/drawing/2014/main" id="{7FE9BEDD-3B26-864F-BBE9-7E6013BB6519}"/>
              </a:ext>
            </a:extLst>
          </p:cNvPr>
          <p:cNvCxnSpPr>
            <a:cxnSpLocks/>
          </p:cNvCxnSpPr>
          <p:nvPr/>
        </p:nvCxnSpPr>
        <p:spPr>
          <a:xfrm flipV="1">
            <a:off x="1857229" y="3642966"/>
            <a:ext cx="17373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F333CD-F55C-AC4D-9FF5-937DF39925A0}"/>
              </a:ext>
            </a:extLst>
          </p:cNvPr>
          <p:cNvCxnSpPr>
            <a:cxnSpLocks/>
          </p:cNvCxnSpPr>
          <p:nvPr/>
        </p:nvCxnSpPr>
        <p:spPr>
          <a:xfrm flipH="1">
            <a:off x="2714480" y="3271596"/>
            <a:ext cx="1" cy="365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33A68CBF-734A-994C-9EE6-16E4EE5A0F15}"/>
              </a:ext>
            </a:extLst>
          </p:cNvPr>
          <p:cNvGrpSpPr/>
          <p:nvPr/>
        </p:nvGrpSpPr>
        <p:grpSpPr>
          <a:xfrm>
            <a:off x="2102422" y="2226427"/>
            <a:ext cx="1224118" cy="998242"/>
            <a:chOff x="2713817" y="2118359"/>
            <a:chExt cx="1224118" cy="998242"/>
          </a:xfrm>
        </p:grpSpPr>
        <p:grpSp>
          <p:nvGrpSpPr>
            <p:cNvPr id="68" name="Group 67">
              <a:extLst>
                <a:ext uri="{FF2B5EF4-FFF2-40B4-BE49-F238E27FC236}">
                  <a16:creationId xmlns:a16="http://schemas.microsoft.com/office/drawing/2014/main" id="{45C0ED4D-4FF0-F74C-9B0A-A0CCE9824205}"/>
                </a:ext>
              </a:extLst>
            </p:cNvPr>
            <p:cNvGrpSpPr/>
            <p:nvPr/>
          </p:nvGrpSpPr>
          <p:grpSpPr>
            <a:xfrm>
              <a:off x="2713817" y="2118359"/>
              <a:ext cx="1224118" cy="998242"/>
              <a:chOff x="2728591" y="3529120"/>
              <a:chExt cx="1224118" cy="998242"/>
            </a:xfrm>
          </p:grpSpPr>
          <p:pic>
            <p:nvPicPr>
              <p:cNvPr id="70" name="Picture 10" descr="Image result for binoculars illustration">
                <a:extLst>
                  <a:ext uri="{FF2B5EF4-FFF2-40B4-BE49-F238E27FC236}">
                    <a16:creationId xmlns:a16="http://schemas.microsoft.com/office/drawing/2014/main" id="{0FAA678D-8B76-334A-A382-D1D15EEF5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974" y="3529120"/>
                <a:ext cx="797427" cy="7974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DA70349B-34CB-3C40-9B0E-95CB2511165C}"/>
                  </a:ext>
                </a:extLst>
              </p:cNvPr>
              <p:cNvSpPr txBox="1"/>
              <p:nvPr/>
            </p:nvSpPr>
            <p:spPr>
              <a:xfrm>
                <a:off x="2728591" y="4219585"/>
                <a:ext cx="12241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Observability</a:t>
                </a:r>
              </a:p>
            </p:txBody>
          </p:sp>
        </p:grpSp>
        <p:pic>
          <p:nvPicPr>
            <p:cNvPr id="69" name="Picture 4">
              <a:extLst>
                <a:ext uri="{FF2B5EF4-FFF2-40B4-BE49-F238E27FC236}">
                  <a16:creationId xmlns:a16="http://schemas.microsoft.com/office/drawing/2014/main" id="{B3CCF147-2FD6-0641-9D51-FB3BBC8A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732" y="2518549"/>
              <a:ext cx="295790" cy="297887"/>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C65D8472-7253-0C46-BEC3-649DC4639B1F}"/>
              </a:ext>
            </a:extLst>
          </p:cNvPr>
          <p:cNvSpPr/>
          <p:nvPr/>
        </p:nvSpPr>
        <p:spPr>
          <a:xfrm>
            <a:off x="1596898" y="1763971"/>
            <a:ext cx="2864273" cy="6099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Observe live container logs and Kubernetes event log on container deployment status</a:t>
            </a:r>
          </a:p>
        </p:txBody>
      </p:sp>
      <p:sp>
        <p:nvSpPr>
          <p:cNvPr id="73" name="TextBox 72">
            <a:extLst>
              <a:ext uri="{FF2B5EF4-FFF2-40B4-BE49-F238E27FC236}">
                <a16:creationId xmlns:a16="http://schemas.microsoft.com/office/drawing/2014/main" id="{1D4A7FBE-632F-EE42-9388-33A473205417}"/>
              </a:ext>
            </a:extLst>
          </p:cNvPr>
          <p:cNvSpPr txBox="1"/>
          <p:nvPr/>
        </p:nvSpPr>
        <p:spPr>
          <a:xfrm>
            <a:off x="7599597" y="6451267"/>
            <a:ext cx="82958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Response</a:t>
            </a:r>
          </a:p>
        </p:txBody>
      </p:sp>
      <p:sp>
        <p:nvSpPr>
          <p:cNvPr id="74" name="Oval 73">
            <a:extLst>
              <a:ext uri="{FF2B5EF4-FFF2-40B4-BE49-F238E27FC236}">
                <a16:creationId xmlns:a16="http://schemas.microsoft.com/office/drawing/2014/main" id="{31503B52-5546-BB43-A856-D8813687F3AF}"/>
              </a:ext>
            </a:extLst>
          </p:cNvPr>
          <p:cNvSpPr/>
          <p:nvPr/>
        </p:nvSpPr>
        <p:spPr bwMode="auto">
          <a:xfrm>
            <a:off x="5416819" y="29333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75" name="Straight Arrow Connector 74">
            <a:extLst>
              <a:ext uri="{FF2B5EF4-FFF2-40B4-BE49-F238E27FC236}">
                <a16:creationId xmlns:a16="http://schemas.microsoft.com/office/drawing/2014/main" id="{B6BD6020-ACBF-0648-A4E3-22689F36A3BE}"/>
              </a:ext>
            </a:extLst>
          </p:cNvPr>
          <p:cNvCxnSpPr/>
          <p:nvPr/>
        </p:nvCxnSpPr>
        <p:spPr>
          <a:xfrm flipV="1">
            <a:off x="6652226" y="3634263"/>
            <a:ext cx="731520" cy="24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590E287-BAEF-3F4B-ACC1-3D6F35A94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7113" y="2991118"/>
            <a:ext cx="823669" cy="823669"/>
          </a:xfrm>
          <a:prstGeom prst="rect">
            <a:avLst/>
          </a:prstGeom>
        </p:spPr>
      </p:pic>
      <p:sp>
        <p:nvSpPr>
          <p:cNvPr id="77" name="Rectangle 76">
            <a:extLst>
              <a:ext uri="{FF2B5EF4-FFF2-40B4-BE49-F238E27FC236}">
                <a16:creationId xmlns:a16="http://schemas.microsoft.com/office/drawing/2014/main" id="{88473179-9BE0-C843-BDFF-03CA7A4E8A57}"/>
              </a:ext>
            </a:extLst>
          </p:cNvPr>
          <p:cNvSpPr/>
          <p:nvPr/>
        </p:nvSpPr>
        <p:spPr>
          <a:xfrm>
            <a:off x="8564102" y="3183539"/>
            <a:ext cx="2630935" cy="47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Provide insights with multi-cluster health roll up view.</a:t>
            </a:r>
          </a:p>
        </p:txBody>
      </p:sp>
      <p:sp>
        <p:nvSpPr>
          <p:cNvPr id="78" name="TextBox 77">
            <a:extLst>
              <a:ext uri="{FF2B5EF4-FFF2-40B4-BE49-F238E27FC236}">
                <a16:creationId xmlns:a16="http://schemas.microsoft.com/office/drawing/2014/main" id="{21B10100-9599-194F-8BC7-7AC2A1CE68A4}"/>
              </a:ext>
            </a:extLst>
          </p:cNvPr>
          <p:cNvSpPr txBox="1"/>
          <p:nvPr/>
        </p:nvSpPr>
        <p:spPr>
          <a:xfrm>
            <a:off x="7598336" y="3765881"/>
            <a:ext cx="71205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Insights</a:t>
            </a:r>
          </a:p>
        </p:txBody>
      </p:sp>
      <p:pic>
        <p:nvPicPr>
          <p:cNvPr id="79" name="Picture 4">
            <a:extLst>
              <a:ext uri="{FF2B5EF4-FFF2-40B4-BE49-F238E27FC236}">
                <a16:creationId xmlns:a16="http://schemas.microsoft.com/office/drawing/2014/main" id="{87738F6A-4234-BA48-8E33-E3C2AD80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03" y="3394012"/>
            <a:ext cx="3667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8E9D3B3F-ACDC-FE41-BFF0-0F7923DE4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8987" y="1763971"/>
            <a:ext cx="854718" cy="854718"/>
          </a:xfrm>
          <a:prstGeom prst="rect">
            <a:avLst/>
          </a:prstGeom>
        </p:spPr>
      </p:pic>
      <p:pic>
        <p:nvPicPr>
          <p:cNvPr id="81" name="Picture 4">
            <a:extLst>
              <a:ext uri="{FF2B5EF4-FFF2-40B4-BE49-F238E27FC236}">
                <a16:creationId xmlns:a16="http://schemas.microsoft.com/office/drawing/2014/main" id="{89A646A2-CD4F-7647-B0B8-B282CF9F9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670" y="2204702"/>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CC0F4943-9A0C-9F45-B1E7-C008087F07EA}"/>
              </a:ext>
            </a:extLst>
          </p:cNvPr>
          <p:cNvSpPr/>
          <p:nvPr/>
        </p:nvSpPr>
        <p:spPr>
          <a:xfrm>
            <a:off x="8577858" y="1889677"/>
            <a:ext cx="2630935" cy="854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Segoe UI Light" charset="0"/>
                <a:cs typeface="Segoe UI Semilight" panose="020B0402040204020203" pitchFamily="34" charset="0"/>
              </a:rPr>
              <a:t>Visualize overall health and performance from cluster to containers with drill downs and filters. </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id="{B3529E69-9DF5-144F-9359-02A57DB0B33F}"/>
              </a:ext>
            </a:extLst>
          </p:cNvPr>
          <p:cNvSpPr txBox="1"/>
          <p:nvPr/>
        </p:nvSpPr>
        <p:spPr>
          <a:xfrm>
            <a:off x="7474318" y="2538308"/>
            <a:ext cx="10358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Visualization</a:t>
            </a:r>
          </a:p>
        </p:txBody>
      </p:sp>
      <p:sp>
        <p:nvSpPr>
          <p:cNvPr id="84" name="Oval 83">
            <a:extLst>
              <a:ext uri="{FF2B5EF4-FFF2-40B4-BE49-F238E27FC236}">
                <a16:creationId xmlns:a16="http://schemas.microsoft.com/office/drawing/2014/main" id="{F4C8779A-E6D9-8A4E-AE65-0DF2183094F4}"/>
              </a:ext>
            </a:extLst>
          </p:cNvPr>
          <p:cNvSpPr/>
          <p:nvPr/>
        </p:nvSpPr>
        <p:spPr bwMode="auto">
          <a:xfrm>
            <a:off x="2079969" y="26845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85" name="Group 84">
            <a:extLst>
              <a:ext uri="{FF2B5EF4-FFF2-40B4-BE49-F238E27FC236}">
                <a16:creationId xmlns:a16="http://schemas.microsoft.com/office/drawing/2014/main" id="{2932C4B9-F4CB-844F-B785-59DA5B0BE953}"/>
              </a:ext>
            </a:extLst>
          </p:cNvPr>
          <p:cNvGrpSpPr/>
          <p:nvPr/>
        </p:nvGrpSpPr>
        <p:grpSpPr>
          <a:xfrm>
            <a:off x="3599916" y="4849678"/>
            <a:ext cx="1016853" cy="935964"/>
            <a:chOff x="3720265" y="5406217"/>
            <a:chExt cx="1016853" cy="935964"/>
          </a:xfrm>
        </p:grpSpPr>
        <p:sp>
          <p:nvSpPr>
            <p:cNvPr id="87" name="Rectangle: Rounded Corners 110">
              <a:extLst>
                <a:ext uri="{FF2B5EF4-FFF2-40B4-BE49-F238E27FC236}">
                  <a16:creationId xmlns:a16="http://schemas.microsoft.com/office/drawing/2014/main" id="{8578A4BE-6C15-574B-8F32-231EAAC8BBD6}"/>
                </a:ext>
              </a:extLst>
            </p:cNvPr>
            <p:cNvSpPr/>
            <p:nvPr/>
          </p:nvSpPr>
          <p:spPr bwMode="auto">
            <a:xfrm>
              <a:off x="3720265" y="5406217"/>
              <a:ext cx="1016853" cy="935964"/>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9F8D9286-8D6C-FE46-9D1A-5D378954E9A6}"/>
                </a:ext>
              </a:extLst>
            </p:cNvPr>
            <p:cNvGrpSpPr/>
            <p:nvPr/>
          </p:nvGrpSpPr>
          <p:grpSpPr>
            <a:xfrm>
              <a:off x="3878968" y="5580340"/>
              <a:ext cx="694118" cy="624764"/>
              <a:chOff x="2878931" y="2940843"/>
              <a:chExt cx="1095375" cy="971550"/>
            </a:xfrm>
          </p:grpSpPr>
          <p:sp>
            <p:nvSpPr>
              <p:cNvPr id="88" name="Freeform: Shape 84">
                <a:extLst>
                  <a:ext uri="{FF2B5EF4-FFF2-40B4-BE49-F238E27FC236}">
                    <a16:creationId xmlns:a16="http://schemas.microsoft.com/office/drawing/2014/main" id="{831C5197-D60B-6448-81E5-1E5AF20F9DC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5">
                <a:extLst>
                  <a:ext uri="{FF2B5EF4-FFF2-40B4-BE49-F238E27FC236}">
                    <a16:creationId xmlns:a16="http://schemas.microsoft.com/office/drawing/2014/main" id="{22B57639-A0FE-6949-8577-D57D390C195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6">
                <a:extLst>
                  <a:ext uri="{FF2B5EF4-FFF2-40B4-BE49-F238E27FC236}">
                    <a16:creationId xmlns:a16="http://schemas.microsoft.com/office/drawing/2014/main" id="{E53714FD-36C0-1D4D-81E3-BF258C3B4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87">
                <a:extLst>
                  <a:ext uri="{FF2B5EF4-FFF2-40B4-BE49-F238E27FC236}">
                    <a16:creationId xmlns:a16="http://schemas.microsoft.com/office/drawing/2014/main" id="{AFE2C62C-3A35-D64C-9BAC-1A8B2DFB3D7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88">
                <a:extLst>
                  <a:ext uri="{FF2B5EF4-FFF2-40B4-BE49-F238E27FC236}">
                    <a16:creationId xmlns:a16="http://schemas.microsoft.com/office/drawing/2014/main" id="{687E5611-708D-A54A-B3C8-2516D0ABFC0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89">
                <a:extLst>
                  <a:ext uri="{FF2B5EF4-FFF2-40B4-BE49-F238E27FC236}">
                    <a16:creationId xmlns:a16="http://schemas.microsoft.com/office/drawing/2014/main" id="{0F21D8D4-7C33-F142-A20B-297D40368580}"/>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0">
                <a:extLst>
                  <a:ext uri="{FF2B5EF4-FFF2-40B4-BE49-F238E27FC236}">
                    <a16:creationId xmlns:a16="http://schemas.microsoft.com/office/drawing/2014/main" id="{BF7027F2-FFDF-C948-A677-6D749EB63F1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95" name="Plus Sign 3">
            <a:extLst>
              <a:ext uri="{FF2B5EF4-FFF2-40B4-BE49-F238E27FC236}">
                <a16:creationId xmlns:a16="http://schemas.microsoft.com/office/drawing/2014/main" id="{DA5F7439-760A-564E-9FAD-66932FBAD8D3}"/>
              </a:ext>
            </a:extLst>
          </p:cNvPr>
          <p:cNvSpPr/>
          <p:nvPr/>
        </p:nvSpPr>
        <p:spPr bwMode="auto">
          <a:xfrm>
            <a:off x="3956202" y="4398701"/>
            <a:ext cx="292909" cy="312032"/>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5CADEA87-5643-BA43-B157-138227AB1B8A}"/>
              </a:ext>
            </a:extLst>
          </p:cNvPr>
          <p:cNvSpPr txBox="1"/>
          <p:nvPr/>
        </p:nvSpPr>
        <p:spPr>
          <a:xfrm>
            <a:off x="3471323" y="5821265"/>
            <a:ext cx="11624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AKS Virtual Node</a:t>
            </a:r>
          </a:p>
        </p:txBody>
      </p:sp>
      <p:pic>
        <p:nvPicPr>
          <p:cNvPr id="97" name="Graphic 176">
            <a:extLst>
              <a:ext uri="{FF2B5EF4-FFF2-40B4-BE49-F238E27FC236}">
                <a16:creationId xmlns:a16="http://schemas.microsoft.com/office/drawing/2014/main" id="{35007511-07F8-2649-9138-313AD1E31D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8631" y="5687487"/>
            <a:ext cx="833763" cy="833763"/>
          </a:xfrm>
          <a:prstGeom prst="rect">
            <a:avLst/>
          </a:prstGeom>
        </p:spPr>
      </p:pic>
      <p:pic>
        <p:nvPicPr>
          <p:cNvPr id="98" name="Picture 4">
            <a:extLst>
              <a:ext uri="{FF2B5EF4-FFF2-40B4-BE49-F238E27FC236}">
                <a16:creationId xmlns:a16="http://schemas.microsoft.com/office/drawing/2014/main" id="{39862BCF-D34C-1D44-ABC5-E5660305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733" y="6149703"/>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98172577-E011-C245-9CC7-D33CA2C83740}"/>
              </a:ext>
            </a:extLst>
          </p:cNvPr>
          <p:cNvSpPr txBox="1"/>
          <p:nvPr/>
        </p:nvSpPr>
        <p:spPr>
          <a:xfrm>
            <a:off x="5633956" y="2514961"/>
            <a:ext cx="18616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Insightful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and Alerting</a:t>
            </a:r>
          </a:p>
        </p:txBody>
      </p:sp>
      <p:sp>
        <p:nvSpPr>
          <p:cNvPr id="100" name="Rectangle 99">
            <a:extLst>
              <a:ext uri="{FF2B5EF4-FFF2-40B4-BE49-F238E27FC236}">
                <a16:creationId xmlns:a16="http://schemas.microsoft.com/office/drawing/2014/main" id="{EE93DF89-7863-4025-B982-4414910EBAF9}"/>
              </a:ext>
            </a:extLst>
          </p:cNvPr>
          <p:cNvSpPr/>
          <p:nvPr/>
        </p:nvSpPr>
        <p:spPr>
          <a:xfrm>
            <a:off x="8577858" y="1010528"/>
            <a:ext cx="2630935" cy="61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Cloud Native experience to Azure Monitor with Prometheus integration.</a:t>
            </a:r>
          </a:p>
        </p:txBody>
      </p:sp>
      <p:grpSp>
        <p:nvGrpSpPr>
          <p:cNvPr id="3" name="Group 2">
            <a:extLst>
              <a:ext uri="{FF2B5EF4-FFF2-40B4-BE49-F238E27FC236}">
                <a16:creationId xmlns:a16="http://schemas.microsoft.com/office/drawing/2014/main" id="{A47CE259-CCAE-40BA-BAF4-F1D231E86F2F}"/>
              </a:ext>
            </a:extLst>
          </p:cNvPr>
          <p:cNvGrpSpPr/>
          <p:nvPr/>
        </p:nvGrpSpPr>
        <p:grpSpPr>
          <a:xfrm>
            <a:off x="7677029" y="891473"/>
            <a:ext cx="753425" cy="730525"/>
            <a:chOff x="7677029" y="891473"/>
            <a:chExt cx="753425" cy="730525"/>
          </a:xfrm>
        </p:grpSpPr>
        <p:pic>
          <p:nvPicPr>
            <p:cNvPr id="1026" name="Picture 2" descr="Image result for prometheus monitor">
              <a:extLst>
                <a:ext uri="{FF2B5EF4-FFF2-40B4-BE49-F238E27FC236}">
                  <a16:creationId xmlns:a16="http://schemas.microsoft.com/office/drawing/2014/main" id="{CB4F70AF-5BB4-42BD-ADE5-9899EC21F2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7029" y="891473"/>
              <a:ext cx="627011" cy="6218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910D54AD-EF72-49B3-B1E2-CC197DE0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722" y="1252666"/>
              <a:ext cx="366732" cy="369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348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par>
                                <p:cTn id="72" presetID="10" presetClass="entr" presetSubtype="0"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500"/>
                                        <p:tgtEl>
                                          <p:spTgt spid="80"/>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ntr" presetSubtype="0" fill="hold"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par>
                                <p:cTn id="105" presetID="10"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24" grpId="0" animBg="1"/>
      <p:bldP spid="52" grpId="0" animBg="1"/>
      <p:bldP spid="62" grpId="0"/>
      <p:bldP spid="64" grpId="0"/>
      <p:bldP spid="72" grpId="0" animBg="1"/>
      <p:bldP spid="73" grpId="0"/>
      <p:bldP spid="74" grpId="0" animBg="1"/>
      <p:bldP spid="77" grpId="0" animBg="1"/>
      <p:bldP spid="78" grpId="0"/>
      <p:bldP spid="82" grpId="0" animBg="1"/>
      <p:bldP spid="83" grpId="0"/>
      <p:bldP spid="84" grpId="0" animBg="1"/>
      <p:bldP spid="95" grpId="0" animBg="1"/>
      <p:bldP spid="96" grpId="0"/>
      <p:bldP spid="99" grpId="0"/>
      <p:bldP spid="10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ACR Permissions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903837"/>
          </a:xfrm>
        </p:spPr>
        <p:txBody>
          <a:bodyPr vert="horz" wrap="square" lIns="0" tIns="0" rIns="0" bIns="0" rtlCol="0" anchor="t">
            <a:spAutoFit/>
          </a:bodyPr>
          <a:lstStyle/>
          <a:p>
            <a:r>
              <a:rPr lang="en-CA">
                <a:cs typeface="Segoe UI"/>
              </a:rPr>
              <a:t>No </a:t>
            </a:r>
            <a:r>
              <a:rPr lang="en-CA" err="1">
                <a:cs typeface="Segoe UI"/>
              </a:rPr>
              <a:t>ImagePullSecrets</a:t>
            </a:r>
            <a:endParaRPr lang="en-CA">
              <a:cs typeface="Segoe UI"/>
            </a:endParaRPr>
          </a:p>
          <a:p>
            <a:r>
              <a:rPr lang="en-CA">
                <a:cs typeface="Segoe UI"/>
              </a:rPr>
              <a:t>Leverage AKS Service Principal</a:t>
            </a:r>
          </a:p>
        </p:txBody>
      </p:sp>
    </p:spTree>
    <p:extLst>
      <p:ext uri="{BB962C8B-B14F-4D97-AF65-F5344CB8AC3E}">
        <p14:creationId xmlns:p14="http://schemas.microsoft.com/office/powerpoint/2010/main" val="14843925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Find Public IP Endpoints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291636"/>
          </a:xfrm>
        </p:spPr>
        <p:txBody>
          <a:bodyPr vert="horz" wrap="square" lIns="0" tIns="0" rIns="0" bIns="0" rtlCol="0" anchor="t">
            <a:spAutoFit/>
          </a:bodyPr>
          <a:lstStyle/>
          <a:p>
            <a:r>
              <a:rPr lang="en-CA">
                <a:cs typeface="Segoe UI"/>
              </a:rPr>
              <a:t>AKS </a:t>
            </a:r>
            <a:r>
              <a:rPr lang="en-CA" err="1">
                <a:cs typeface="Segoe UI"/>
              </a:rPr>
              <a:t>api</a:t>
            </a:r>
            <a:r>
              <a:rPr lang="en-CA">
                <a:cs typeface="Segoe UI"/>
              </a:rPr>
              <a:t>-server – Needed for Authorized IP Ranges</a:t>
            </a:r>
          </a:p>
          <a:p>
            <a:r>
              <a:rPr lang="en-CA">
                <a:cs typeface="Segoe UI"/>
              </a:rPr>
              <a:t>WAF (Azure Application Gateway) – Ingress point for Ingress Controller and Application Workload</a:t>
            </a:r>
          </a:p>
        </p:txBody>
      </p:sp>
    </p:spTree>
    <p:extLst>
      <p:ext uri="{BB962C8B-B14F-4D97-AF65-F5344CB8AC3E}">
        <p14:creationId xmlns:p14="http://schemas.microsoft.com/office/powerpoint/2010/main" val="9627016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ADA31-2882-FE44-814C-64567B311771}"/>
              </a:ext>
            </a:extLst>
          </p:cNvPr>
          <p:cNvPicPr>
            <a:picLocks noGrp="1" noChangeAspect="1"/>
          </p:cNvPicPr>
          <p:nvPr>
            <p:ph idx="1"/>
          </p:nvPr>
        </p:nvPicPr>
        <p:blipFill>
          <a:blip r:embed="rId2"/>
          <a:stretch>
            <a:fillRect/>
          </a:stretch>
        </p:blipFill>
        <p:spPr>
          <a:xfrm>
            <a:off x="920750" y="1981994"/>
            <a:ext cx="10350500" cy="4038600"/>
          </a:xfrm>
        </p:spPr>
      </p:pic>
    </p:spTree>
    <p:extLst>
      <p:ext uri="{BB962C8B-B14F-4D97-AF65-F5344CB8AC3E}">
        <p14:creationId xmlns:p14="http://schemas.microsoft.com/office/powerpoint/2010/main" val="439742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C125-FE73-AA49-A0DB-EDFA7BC4CE59}"/>
              </a:ext>
            </a:extLst>
          </p:cNvPr>
          <p:cNvSpPr>
            <a:spLocks noGrp="1"/>
          </p:cNvSpPr>
          <p:nvPr>
            <p:ph type="title"/>
          </p:nvPr>
        </p:nvSpPr>
        <p:spPr/>
        <p:txBody>
          <a:bodyPr/>
          <a:lstStyle/>
          <a:p>
            <a:r>
              <a:rPr lang="en-US"/>
              <a:t>Dynamic Admission Control</a:t>
            </a:r>
          </a:p>
        </p:txBody>
      </p:sp>
      <p:sp>
        <p:nvSpPr>
          <p:cNvPr id="4" name="TextBox 3">
            <a:extLst>
              <a:ext uri="{FF2B5EF4-FFF2-40B4-BE49-F238E27FC236}">
                <a16:creationId xmlns:a16="http://schemas.microsoft.com/office/drawing/2014/main" id="{01F2CDA0-358E-B04D-AC39-9079FBEC8FFB}"/>
              </a:ext>
            </a:extLst>
          </p:cNvPr>
          <p:cNvSpPr txBox="1"/>
          <p:nvPr/>
        </p:nvSpPr>
        <p:spPr>
          <a:xfrm>
            <a:off x="609597" y="1615554"/>
            <a:ext cx="8189346" cy="3970318"/>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Validating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Allows you to intercept and validate requests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run in parallel, as they don’t mutate objects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restricting resource creation</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Mutating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Executes the mutation by sending requests to webhook server</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Matching webhooks are called in serial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injecting side cars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Policy Enforcement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Admission Control is policy based on Kubernetes objects.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Network Policy and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Arial"/>
              </a:rPr>
              <a:t>PodSecurity</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 Policy focus on data plane policy</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RBAC is policy enforced on the user</a:t>
            </a:r>
          </a:p>
        </p:txBody>
      </p:sp>
    </p:spTree>
    <p:extLst>
      <p:ext uri="{BB962C8B-B14F-4D97-AF65-F5344CB8AC3E}">
        <p14:creationId xmlns:p14="http://schemas.microsoft.com/office/powerpoint/2010/main" val="183237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B934-76D8-3D43-8A52-7769160BA7D8}"/>
              </a:ext>
            </a:extLst>
          </p:cNvPr>
          <p:cNvSpPr>
            <a:spLocks noGrp="1"/>
          </p:cNvSpPr>
          <p:nvPr>
            <p:ph type="title"/>
          </p:nvPr>
        </p:nvSpPr>
        <p:spPr/>
        <p:txBody>
          <a:bodyPr/>
          <a:lstStyle/>
          <a:p>
            <a:r>
              <a:rPr lang="en-US"/>
              <a:t>That’s awesome! But…</a:t>
            </a:r>
          </a:p>
        </p:txBody>
      </p:sp>
      <p:pic>
        <p:nvPicPr>
          <p:cNvPr id="4" name="Picture 3">
            <a:extLst>
              <a:ext uri="{FF2B5EF4-FFF2-40B4-BE49-F238E27FC236}">
                <a16:creationId xmlns:a16="http://schemas.microsoft.com/office/drawing/2014/main" id="{08800CFC-569D-3942-B250-23A5EA19A865}"/>
              </a:ext>
            </a:extLst>
          </p:cNvPr>
          <p:cNvPicPr>
            <a:picLocks noChangeAspect="1"/>
          </p:cNvPicPr>
          <p:nvPr/>
        </p:nvPicPr>
        <p:blipFill>
          <a:blip r:embed="rId3"/>
          <a:stretch>
            <a:fillRect/>
          </a:stretch>
        </p:blipFill>
        <p:spPr>
          <a:xfrm>
            <a:off x="2933700" y="2214160"/>
            <a:ext cx="6324600" cy="2921000"/>
          </a:xfrm>
          <a:prstGeom prst="rect">
            <a:avLst/>
          </a:prstGeom>
        </p:spPr>
      </p:pic>
    </p:spTree>
    <p:extLst>
      <p:ext uri="{BB962C8B-B14F-4D97-AF65-F5344CB8AC3E}">
        <p14:creationId xmlns:p14="http://schemas.microsoft.com/office/powerpoint/2010/main" val="1081707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77A9-9E2C-574E-ADF2-EE321E031145}"/>
              </a:ext>
            </a:extLst>
          </p:cNvPr>
          <p:cNvSpPr>
            <a:spLocks noGrp="1"/>
          </p:cNvSpPr>
          <p:nvPr>
            <p:ph type="title"/>
          </p:nvPr>
        </p:nvSpPr>
        <p:spPr/>
        <p:txBody>
          <a:bodyPr/>
          <a:lstStyle/>
          <a:p>
            <a:r>
              <a:rPr lang="en-US"/>
              <a:t>Sample Admission Webhook</a:t>
            </a:r>
          </a:p>
        </p:txBody>
      </p:sp>
      <p:pic>
        <p:nvPicPr>
          <p:cNvPr id="3" name="Picture 2">
            <a:extLst>
              <a:ext uri="{FF2B5EF4-FFF2-40B4-BE49-F238E27FC236}">
                <a16:creationId xmlns:a16="http://schemas.microsoft.com/office/drawing/2014/main" id="{7F9EC44C-4362-EA40-9645-9184502573AC}"/>
              </a:ext>
            </a:extLst>
          </p:cNvPr>
          <p:cNvPicPr>
            <a:picLocks noChangeAspect="1"/>
          </p:cNvPicPr>
          <p:nvPr/>
        </p:nvPicPr>
        <p:blipFill>
          <a:blip r:embed="rId3"/>
          <a:stretch>
            <a:fillRect/>
          </a:stretch>
        </p:blipFill>
        <p:spPr>
          <a:xfrm>
            <a:off x="0" y="1829772"/>
            <a:ext cx="12192000" cy="4559405"/>
          </a:xfrm>
          <a:prstGeom prst="rect">
            <a:avLst/>
          </a:prstGeom>
        </p:spPr>
      </p:pic>
      <p:sp>
        <p:nvSpPr>
          <p:cNvPr id="4" name="TextBox 3">
            <a:extLst>
              <a:ext uri="{FF2B5EF4-FFF2-40B4-BE49-F238E27FC236}">
                <a16:creationId xmlns:a16="http://schemas.microsoft.com/office/drawing/2014/main" id="{078728C4-517C-F04E-84C4-C5F8A5494445}"/>
              </a:ext>
            </a:extLst>
          </p:cNvPr>
          <p:cNvSpPr txBox="1"/>
          <p:nvPr/>
        </p:nvSpPr>
        <p:spPr>
          <a:xfrm>
            <a:off x="0" y="6096045"/>
            <a:ext cx="752933" cy="36933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65693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9C19-B3A6-0742-B1FA-34EE6F73C793}"/>
              </a:ext>
            </a:extLst>
          </p:cNvPr>
          <p:cNvSpPr>
            <a:spLocks noGrp="1"/>
          </p:cNvSpPr>
          <p:nvPr>
            <p:ph type="title"/>
          </p:nvPr>
        </p:nvSpPr>
        <p:spPr/>
        <p:txBody>
          <a:bodyPr/>
          <a:lstStyle/>
          <a:p>
            <a:r>
              <a:rPr lang="en-US"/>
              <a:t>Open Policy Agent</a:t>
            </a:r>
          </a:p>
        </p:txBody>
      </p:sp>
      <p:pic>
        <p:nvPicPr>
          <p:cNvPr id="3" name="Picture 2">
            <a:extLst>
              <a:ext uri="{FF2B5EF4-FFF2-40B4-BE49-F238E27FC236}">
                <a16:creationId xmlns:a16="http://schemas.microsoft.com/office/drawing/2014/main" id="{E6F86872-230A-564D-B034-AE411A4410CD}"/>
              </a:ext>
            </a:extLst>
          </p:cNvPr>
          <p:cNvPicPr>
            <a:picLocks noChangeAspect="1"/>
          </p:cNvPicPr>
          <p:nvPr/>
        </p:nvPicPr>
        <p:blipFill>
          <a:blip r:embed="rId3"/>
          <a:stretch>
            <a:fillRect/>
          </a:stretch>
        </p:blipFill>
        <p:spPr>
          <a:xfrm>
            <a:off x="815460" y="1969022"/>
            <a:ext cx="5891312" cy="3431204"/>
          </a:xfrm>
          <a:prstGeom prst="rect">
            <a:avLst/>
          </a:prstGeom>
        </p:spPr>
      </p:pic>
      <p:sp>
        <p:nvSpPr>
          <p:cNvPr id="4" name="TextBox 3">
            <a:extLst>
              <a:ext uri="{FF2B5EF4-FFF2-40B4-BE49-F238E27FC236}">
                <a16:creationId xmlns:a16="http://schemas.microsoft.com/office/drawing/2014/main" id="{016F4B9D-CD39-F145-AE4B-7A37438C0D33}"/>
              </a:ext>
            </a:extLst>
          </p:cNvPr>
          <p:cNvSpPr txBox="1"/>
          <p:nvPr/>
        </p:nvSpPr>
        <p:spPr>
          <a:xfrm>
            <a:off x="87085" y="6419080"/>
            <a:ext cx="37611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Image: </a:t>
            </a:r>
            <a:r>
              <a:rPr kumimoji="0" lang="en-US" sz="1200" b="0" i="0" u="none" strike="noStrike" kern="1200" cap="none" spc="0" normalizeH="0" baseline="0" noProof="0" err="1">
                <a:ln>
                  <a:noFill/>
                </a:ln>
                <a:solidFill>
                  <a:prstClr val="black"/>
                </a:solidFill>
                <a:effectLst/>
                <a:uLnTx/>
                <a:uFillTx/>
                <a:latin typeface="Arial" panose="020B0604020202020204"/>
                <a:ea typeface="+mn-ea"/>
                <a:cs typeface="+mn-cs"/>
              </a:rPr>
              <a:t>openpolicyagent.org</a:t>
            </a: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8F8AB7D-EE80-8F42-813C-27BFE9FF09F2}"/>
              </a:ext>
            </a:extLst>
          </p:cNvPr>
          <p:cNvSpPr txBox="1"/>
          <p:nvPr/>
        </p:nvSpPr>
        <p:spPr>
          <a:xfrm>
            <a:off x="7515825" y="1878711"/>
            <a:ext cx="433046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CNCF Hosted Sandbox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General purpose policy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used across the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Declarative policy language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69952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60F48-838C-8046-BB2F-80EF39A3F7FA}"/>
              </a:ext>
            </a:extLst>
          </p:cNvPr>
          <p:cNvSpPr txBox="1"/>
          <p:nvPr/>
        </p:nvSpPr>
        <p:spPr>
          <a:xfrm>
            <a:off x="8234855" y="930165"/>
            <a:ext cx="3502211" cy="1600438"/>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Service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refers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Kubernetes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Custom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SSH Daemon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Terraform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Authorization </a:t>
            </a:r>
            <a:r>
              <a:rPr kumimoji="0" lang="en-US" sz="1600" b="0" i="0" u="none" strike="noStrike" kern="1200" cap="none" spc="0" normalizeH="0" baseline="0" noProof="0" err="1">
                <a:ln>
                  <a:noFill/>
                </a:ln>
                <a:solidFill>
                  <a:prstClr val="black"/>
                </a:solidFill>
                <a:effectLst/>
                <a:uLnTx/>
                <a:uFillTx/>
                <a:latin typeface="Arial" panose="020B0604020202020204"/>
                <a:ea typeface="+mn-ea"/>
                <a:cs typeface="+mn-cs"/>
              </a:rPr>
              <a:t>APi</a:t>
            </a:r>
            <a:endParaRPr kumimoji="0" lang="en-US" sz="16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1F74BED-2615-554A-9B62-854121D76E12}"/>
              </a:ext>
            </a:extLst>
          </p:cNvPr>
          <p:cNvSpPr txBox="1"/>
          <p:nvPr/>
        </p:nvSpPr>
        <p:spPr>
          <a:xfrm>
            <a:off x="8234855" y="3932185"/>
            <a:ext cx="3502219"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Output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”request annotated”                          “   “annotations":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costCenter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8000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p>
        </p:txBody>
      </p:sp>
      <p:sp>
        <p:nvSpPr>
          <p:cNvPr id="8" name="TextBox 7">
            <a:extLst>
              <a:ext uri="{FF2B5EF4-FFF2-40B4-BE49-F238E27FC236}">
                <a16:creationId xmlns:a16="http://schemas.microsoft.com/office/drawing/2014/main" id="{0DEF6A2C-A30B-BF49-903A-F3E4CCD3F561}"/>
              </a:ext>
            </a:extLst>
          </p:cNvPr>
          <p:cNvSpPr txBox="1"/>
          <p:nvPr/>
        </p:nvSpPr>
        <p:spPr>
          <a:xfrm>
            <a:off x="717992" y="3932185"/>
            <a:ext cx="3283827"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Input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"kind":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"metadata":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department: 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	</a:t>
            </a:r>
          </a:p>
        </p:txBody>
      </p:sp>
      <p:grpSp>
        <p:nvGrpSpPr>
          <p:cNvPr id="37" name="Group 36">
            <a:extLst>
              <a:ext uri="{FF2B5EF4-FFF2-40B4-BE49-F238E27FC236}">
                <a16:creationId xmlns:a16="http://schemas.microsoft.com/office/drawing/2014/main" id="{76610B7B-F22A-D64F-A1FA-B43D76656181}"/>
              </a:ext>
            </a:extLst>
          </p:cNvPr>
          <p:cNvGrpSpPr/>
          <p:nvPr/>
        </p:nvGrpSpPr>
        <p:grpSpPr>
          <a:xfrm>
            <a:off x="4560179" y="588579"/>
            <a:ext cx="2659327" cy="4713892"/>
            <a:chOff x="3404041" y="430924"/>
            <a:chExt cx="2659327" cy="4713892"/>
          </a:xfrm>
        </p:grpSpPr>
        <p:cxnSp>
          <p:nvCxnSpPr>
            <p:cNvPr id="20" name="Elbow Connector 19">
              <a:extLst>
                <a:ext uri="{FF2B5EF4-FFF2-40B4-BE49-F238E27FC236}">
                  <a16:creationId xmlns:a16="http://schemas.microsoft.com/office/drawing/2014/main" id="{6069D299-02D8-2143-B16E-A0C8C1BD436C}"/>
                </a:ext>
              </a:extLst>
            </p:cNvPr>
            <p:cNvCxnSpPr>
              <a:cxnSpLocks/>
            </p:cNvCxnSpPr>
            <p:nvPr/>
          </p:nvCxnSpPr>
          <p:spPr>
            <a:xfrm rot="16200000" flipH="1">
              <a:off x="4632435" y="3306816"/>
              <a:ext cx="1069432" cy="7488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232D7A0C-2688-9649-93E7-C5D2F6135564}"/>
                </a:ext>
              </a:extLst>
            </p:cNvPr>
            <p:cNvSpPr/>
            <p:nvPr/>
          </p:nvSpPr>
          <p:spPr>
            <a:xfrm>
              <a:off x="3541986" y="1103586"/>
              <a:ext cx="2196662" cy="65164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Service</a:t>
              </a:r>
            </a:p>
          </p:txBody>
        </p:sp>
        <p:sp>
          <p:nvSpPr>
            <p:cNvPr id="3" name="Rounded Rectangle 2">
              <a:extLst>
                <a:ext uri="{FF2B5EF4-FFF2-40B4-BE49-F238E27FC236}">
                  <a16:creationId xmlns:a16="http://schemas.microsoft.com/office/drawing/2014/main" id="{E4BF59BF-F9AF-9842-9F4A-F27FE0E81C5A}"/>
                </a:ext>
              </a:extLst>
            </p:cNvPr>
            <p:cNvSpPr/>
            <p:nvPr/>
          </p:nvSpPr>
          <p:spPr>
            <a:xfrm>
              <a:off x="3541986" y="2525110"/>
              <a:ext cx="2196662" cy="651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OPA</a:t>
              </a:r>
            </a:p>
          </p:txBody>
        </p:sp>
        <p:sp>
          <p:nvSpPr>
            <p:cNvPr id="4" name="Snip and Round Single Corner Rectangle 3">
              <a:extLst>
                <a:ext uri="{FF2B5EF4-FFF2-40B4-BE49-F238E27FC236}">
                  <a16:creationId xmlns:a16="http://schemas.microsoft.com/office/drawing/2014/main" id="{C9366C25-34F9-B54E-A995-C6B6F01F0A99}"/>
                </a:ext>
              </a:extLst>
            </p:cNvPr>
            <p:cNvSpPr/>
            <p:nvPr/>
          </p:nvSpPr>
          <p:spPr>
            <a:xfrm>
              <a:off x="3404041" y="4156844"/>
              <a:ext cx="830317" cy="987972"/>
            </a:xfrm>
            <a:prstGeom prst="snip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r>
                <a:rPr kumimoji="0" lang="en-US" sz="1200" b="0" i="0" u="none" strike="noStrike" kern="1200" cap="none" spc="0" normalizeH="0" baseline="0" noProof="0" err="1">
                  <a:ln>
                    <a:noFill/>
                  </a:ln>
                  <a:solidFill>
                    <a:prstClr val="white"/>
                  </a:solidFill>
                  <a:effectLst/>
                  <a:uLnTx/>
                  <a:uFillTx/>
                  <a:latin typeface="Arial" panose="020B0604020202020204"/>
                  <a:ea typeface="+mn-ea"/>
                  <a:cs typeface="+mn-cs"/>
                </a:rPr>
                <a:t>Rego</a:t>
              </a: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p>
          </p:txBody>
        </p:sp>
        <p:sp>
          <p:nvSpPr>
            <p:cNvPr id="5" name="Can 4">
              <a:extLst>
                <a:ext uri="{FF2B5EF4-FFF2-40B4-BE49-F238E27FC236}">
                  <a16:creationId xmlns:a16="http://schemas.microsoft.com/office/drawing/2014/main" id="{2B0E3F90-D5B8-5A42-B0BF-562577844BC4}"/>
                </a:ext>
              </a:extLst>
            </p:cNvPr>
            <p:cNvSpPr/>
            <p:nvPr/>
          </p:nvSpPr>
          <p:spPr>
            <a:xfrm>
              <a:off x="5004456" y="4147645"/>
              <a:ext cx="1058912" cy="9971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(JSON)</a:t>
              </a:r>
            </a:p>
          </p:txBody>
        </p:sp>
        <p:cxnSp>
          <p:nvCxnSpPr>
            <p:cNvPr id="10" name="Straight Arrow Connector 9">
              <a:extLst>
                <a:ext uri="{FF2B5EF4-FFF2-40B4-BE49-F238E27FC236}">
                  <a16:creationId xmlns:a16="http://schemas.microsoft.com/office/drawing/2014/main" id="{8031DCAB-DD74-114A-A67D-319D157A4E4E}"/>
                </a:ext>
              </a:extLst>
            </p:cNvPr>
            <p:cNvCxnSpPr/>
            <p:nvPr/>
          </p:nvCxnSpPr>
          <p:spPr>
            <a:xfrm>
              <a:off x="4640317" y="430924"/>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8F52EC-1CE5-A544-8C5D-3D4D56AE4C76}"/>
                </a:ext>
              </a:extLst>
            </p:cNvPr>
            <p:cNvCxnSpPr>
              <a:cxnSpLocks/>
            </p:cNvCxnSpPr>
            <p:nvPr/>
          </p:nvCxnSpPr>
          <p:spPr>
            <a:xfrm flipV="1">
              <a:off x="5076496" y="1811721"/>
              <a:ext cx="0" cy="6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DFF0E3-AF68-9345-8397-BC01442358C2}"/>
                </a:ext>
              </a:extLst>
            </p:cNvPr>
            <p:cNvCxnSpPr/>
            <p:nvPr/>
          </p:nvCxnSpPr>
          <p:spPr>
            <a:xfrm>
              <a:off x="4251435" y="1811721"/>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8E21DCA-4384-A044-B3D9-FF16C31FFC36}"/>
                </a:ext>
              </a:extLst>
            </p:cNvPr>
            <p:cNvCxnSpPr>
              <a:cxnSpLocks/>
              <a:endCxn id="4" idx="3"/>
            </p:cNvCxnSpPr>
            <p:nvPr/>
          </p:nvCxnSpPr>
          <p:spPr>
            <a:xfrm rot="5400000">
              <a:off x="3744312" y="3256896"/>
              <a:ext cx="974836" cy="8250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A47236C-98FF-194F-9BBB-B1FF6B7105C0}"/>
              </a:ext>
            </a:extLst>
          </p:cNvPr>
          <p:cNvSpPr txBox="1"/>
          <p:nvPr/>
        </p:nvSpPr>
        <p:spPr>
          <a:xfrm>
            <a:off x="5796455" y="700096"/>
            <a:ext cx="11666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Request</a:t>
            </a:r>
          </a:p>
        </p:txBody>
      </p:sp>
      <p:sp>
        <p:nvSpPr>
          <p:cNvPr id="39" name="TextBox 38">
            <a:extLst>
              <a:ext uri="{FF2B5EF4-FFF2-40B4-BE49-F238E27FC236}">
                <a16:creationId xmlns:a16="http://schemas.microsoft.com/office/drawing/2014/main" id="{1A46C505-6BAA-BA4D-AC8A-41FC5635CE8A}"/>
              </a:ext>
            </a:extLst>
          </p:cNvPr>
          <p:cNvSpPr txBox="1"/>
          <p:nvPr/>
        </p:nvSpPr>
        <p:spPr>
          <a:xfrm>
            <a:off x="2737945" y="1402396"/>
            <a:ext cx="1481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Enforcement</a:t>
            </a:r>
          </a:p>
        </p:txBody>
      </p:sp>
      <p:cxnSp>
        <p:nvCxnSpPr>
          <p:cNvPr id="41" name="Straight Connector 40">
            <a:extLst>
              <a:ext uri="{FF2B5EF4-FFF2-40B4-BE49-F238E27FC236}">
                <a16:creationId xmlns:a16="http://schemas.microsoft.com/office/drawing/2014/main" id="{D35204B0-B571-D944-AA6A-56A9D71AD063}"/>
              </a:ext>
            </a:extLst>
          </p:cNvPr>
          <p:cNvCxnSpPr>
            <a:stCxn id="39" idx="3"/>
            <a:endCxn id="2" idx="1"/>
          </p:cNvCxnSpPr>
          <p:nvPr/>
        </p:nvCxnSpPr>
        <p:spPr>
          <a:xfrm>
            <a:off x="4219904" y="1587062"/>
            <a:ext cx="4782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25B5D8-4AB4-0E4E-AFEB-2939696BBE3B}"/>
              </a:ext>
            </a:extLst>
          </p:cNvPr>
          <p:cNvSpPr txBox="1"/>
          <p:nvPr/>
        </p:nvSpPr>
        <p:spPr>
          <a:xfrm>
            <a:off x="4540467" y="1985141"/>
            <a:ext cx="9459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Query</a:t>
            </a:r>
          </a:p>
        </p:txBody>
      </p:sp>
      <p:sp>
        <p:nvSpPr>
          <p:cNvPr id="45" name="TextBox 44">
            <a:extLst>
              <a:ext uri="{FF2B5EF4-FFF2-40B4-BE49-F238E27FC236}">
                <a16:creationId xmlns:a16="http://schemas.microsoft.com/office/drawing/2014/main" id="{DA613A9E-15A7-7640-9B25-F5F4E07D78D3}"/>
              </a:ext>
            </a:extLst>
          </p:cNvPr>
          <p:cNvSpPr txBox="1"/>
          <p:nvPr/>
        </p:nvSpPr>
        <p:spPr>
          <a:xfrm>
            <a:off x="6427074" y="1962835"/>
            <a:ext cx="1077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Decision</a:t>
            </a:r>
          </a:p>
        </p:txBody>
      </p:sp>
      <p:pic>
        <p:nvPicPr>
          <p:cNvPr id="46" name="Picture 45">
            <a:extLst>
              <a:ext uri="{FF2B5EF4-FFF2-40B4-BE49-F238E27FC236}">
                <a16:creationId xmlns:a16="http://schemas.microsoft.com/office/drawing/2014/main" id="{11528585-2AD0-9340-AA3E-88D4D0727522}"/>
              </a:ext>
            </a:extLst>
          </p:cNvPr>
          <p:cNvPicPr>
            <a:picLocks noChangeAspect="1"/>
          </p:cNvPicPr>
          <p:nvPr/>
        </p:nvPicPr>
        <p:blipFill>
          <a:blip r:embed="rId3"/>
          <a:stretch>
            <a:fillRect/>
          </a:stretch>
        </p:blipFill>
        <p:spPr>
          <a:xfrm>
            <a:off x="5993525" y="2765562"/>
            <a:ext cx="478217" cy="478217"/>
          </a:xfrm>
          <a:prstGeom prst="rect">
            <a:avLst/>
          </a:prstGeom>
        </p:spPr>
      </p:pic>
      <p:sp>
        <p:nvSpPr>
          <p:cNvPr id="47" name="TextBox 46">
            <a:extLst>
              <a:ext uri="{FF2B5EF4-FFF2-40B4-BE49-F238E27FC236}">
                <a16:creationId xmlns:a16="http://schemas.microsoft.com/office/drawing/2014/main" id="{4A3D3775-D3F6-3341-AA6E-B31A8433FD6E}"/>
              </a:ext>
            </a:extLst>
          </p:cNvPr>
          <p:cNvSpPr txBox="1"/>
          <p:nvPr/>
        </p:nvSpPr>
        <p:spPr>
          <a:xfrm>
            <a:off x="0" y="6334780"/>
            <a:ext cx="22754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Diagram rewritten from: </a:t>
            </a:r>
            <a:r>
              <a:rPr kumimoji="0" lang="en-US" sz="1400" b="0" i="0" u="none" strike="noStrike" kern="1200" cap="none" spc="0" normalizeH="0" baseline="0" noProof="0" err="1">
                <a:ln>
                  <a:noFill/>
                </a:ln>
                <a:solidFill>
                  <a:prstClr val="black"/>
                </a:solidFill>
                <a:effectLst/>
                <a:uLnTx/>
                <a:uFillTx/>
                <a:latin typeface="Arial" panose="020B0604020202020204"/>
                <a:ea typeface="+mn-ea"/>
                <a:cs typeface="+mn-cs"/>
              </a:rPr>
              <a:t>www.openpolicyagent.org</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8B8453EA-4391-6A41-9920-0A6E147262BB}"/>
              </a:ext>
            </a:extLst>
          </p:cNvPr>
          <p:cNvPicPr>
            <a:picLocks noChangeAspect="1"/>
          </p:cNvPicPr>
          <p:nvPr/>
        </p:nvPicPr>
        <p:blipFill>
          <a:blip r:embed="rId3"/>
          <a:stretch>
            <a:fillRect/>
          </a:stretch>
        </p:blipFill>
        <p:spPr>
          <a:xfrm>
            <a:off x="82118" y="-78653"/>
            <a:ext cx="1557497" cy="1557497"/>
          </a:xfrm>
          <a:prstGeom prst="rect">
            <a:avLst/>
          </a:prstGeom>
        </p:spPr>
      </p:pic>
    </p:spTree>
    <p:extLst>
      <p:ext uri="{BB962C8B-B14F-4D97-AF65-F5344CB8AC3E}">
        <p14:creationId xmlns:p14="http://schemas.microsoft.com/office/powerpoint/2010/main" val="288082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Goals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462725"/>
          </a:xfrm>
        </p:spPr>
        <p:txBody>
          <a:bodyPr vert="horz" wrap="square" lIns="0" tIns="0" rIns="0" bIns="0" rtlCol="0" anchor="t">
            <a:spAutoFit/>
          </a:bodyPr>
          <a:lstStyle/>
          <a:p>
            <a:r>
              <a:rPr lang="en-GB">
                <a:cs typeface="Segoe UI"/>
              </a:rPr>
              <a:t>Secure setup of AKS in Azure</a:t>
            </a:r>
          </a:p>
          <a:p>
            <a:r>
              <a:rPr lang="en-GB">
                <a:cs typeface="Segoe UI"/>
              </a:rPr>
              <a:t>How to apply Organizations’ Governance + Security Controls to AKS</a:t>
            </a:r>
          </a:p>
          <a:p>
            <a:pPr fontAlgn="ctr"/>
            <a:r>
              <a:rPr lang="en-CA"/>
              <a:t>Automation of Infrastructure, Changes &amp; App Deployment</a:t>
            </a:r>
          </a:p>
          <a:p>
            <a:pPr fontAlgn="ctr"/>
            <a:r>
              <a:rPr lang="en-CA"/>
              <a:t>Understand Guidance around Running Apps Securely</a:t>
            </a:r>
          </a:p>
          <a:p>
            <a:pPr fontAlgn="ctr"/>
            <a:r>
              <a:rPr lang="en-CA"/>
              <a:t>Integration patterns using Service Mesh</a:t>
            </a:r>
            <a:endParaRPr lang="en-GB">
              <a:cs typeface="Segoe UI"/>
            </a:endParaRPr>
          </a:p>
        </p:txBody>
      </p:sp>
    </p:spTree>
    <p:extLst>
      <p:ext uri="{BB962C8B-B14F-4D97-AF65-F5344CB8AC3E}">
        <p14:creationId xmlns:p14="http://schemas.microsoft.com/office/powerpoint/2010/main" val="64133445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CB0C-E8AD-CA4A-8209-5496671BD0E3}"/>
              </a:ext>
            </a:extLst>
          </p:cNvPr>
          <p:cNvSpPr>
            <a:spLocks noGrp="1"/>
          </p:cNvSpPr>
          <p:nvPr>
            <p:ph type="title"/>
          </p:nvPr>
        </p:nvSpPr>
        <p:spPr/>
        <p:txBody>
          <a:bodyPr/>
          <a:lstStyle/>
          <a:p>
            <a:r>
              <a:rPr lang="en-US"/>
              <a:t>Example </a:t>
            </a:r>
            <a:r>
              <a:rPr lang="en-US" err="1"/>
              <a:t>Rego</a:t>
            </a:r>
            <a:r>
              <a:rPr lang="en-US"/>
              <a:t> Policy</a:t>
            </a:r>
          </a:p>
        </p:txBody>
      </p:sp>
      <p:sp>
        <p:nvSpPr>
          <p:cNvPr id="3" name="TextBox 2">
            <a:extLst>
              <a:ext uri="{FF2B5EF4-FFF2-40B4-BE49-F238E27FC236}">
                <a16:creationId xmlns:a16="http://schemas.microsoft.com/office/drawing/2014/main" id="{3B895E51-12D4-5845-B564-46870EF1F4F3}"/>
              </a:ext>
            </a:extLst>
          </p:cNvPr>
          <p:cNvSpPr txBox="1"/>
          <p:nvPr/>
        </p:nvSpPr>
        <p:spPr>
          <a:xfrm>
            <a:off x="338956" y="1846781"/>
            <a:ext cx="1105688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is a policy language and not a programing language, so don’t think about sockets, methods, binary trees,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Think about two things: Logic and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logic is all queries. A query finds values for variables that make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boolean</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conditions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You write logic to search and combine JSON/YAML data from different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2D7DB58-E09C-F248-8FA0-CCF696C3BACB}"/>
              </a:ext>
            </a:extLst>
          </p:cNvPr>
          <p:cNvSpPr txBox="1"/>
          <p:nvPr/>
        </p:nvSpPr>
        <p:spPr>
          <a:xfrm>
            <a:off x="504966" y="4121623"/>
            <a:ext cx="1134807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"id": "conditional-annotation",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"resource": {"kind": kind, "namespace": namespace, "name":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"resolution": {"patches": p, "message" : "conditional annotation"},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matches[[kind, namespace, name,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matched_object.metadata.annotations</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 = [{"op": "add", "path": "/metadata/annotations/cost-center", "value": ”A-Team"}] }</a:t>
            </a:r>
          </a:p>
        </p:txBody>
      </p:sp>
      <p:sp>
        <p:nvSpPr>
          <p:cNvPr id="10" name="TextBox 9">
            <a:extLst>
              <a:ext uri="{FF2B5EF4-FFF2-40B4-BE49-F238E27FC236}">
                <a16:creationId xmlns:a16="http://schemas.microsoft.com/office/drawing/2014/main" id="{C4F8B927-6BC1-3045-83BD-ED082B050AC5}"/>
              </a:ext>
            </a:extLst>
          </p:cNvPr>
          <p:cNvSpPr txBox="1"/>
          <p:nvPr/>
        </p:nvSpPr>
        <p:spPr>
          <a:xfrm>
            <a:off x="338956" y="4121623"/>
            <a:ext cx="1448901"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0C3A44B5-4D01-A547-A777-C77BE52E0363}"/>
              </a:ext>
            </a:extLst>
          </p:cNvPr>
          <p:cNvSpPr txBox="1"/>
          <p:nvPr/>
        </p:nvSpPr>
        <p:spPr>
          <a:xfrm>
            <a:off x="609597" y="5008678"/>
            <a:ext cx="2715316"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D5A8504-1673-9B49-833B-3A031F6A3215}"/>
              </a:ext>
            </a:extLst>
          </p:cNvPr>
          <p:cNvSpPr txBox="1"/>
          <p:nvPr/>
        </p:nvSpPr>
        <p:spPr>
          <a:xfrm>
            <a:off x="5927770" y="5461379"/>
            <a:ext cx="5581934"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2F5503B2-C65B-4C4D-A8DE-72F1E2DDEE4C}"/>
              </a:ext>
            </a:extLst>
          </p:cNvPr>
          <p:cNvSpPr txBox="1"/>
          <p:nvPr/>
        </p:nvSpPr>
        <p:spPr>
          <a:xfrm>
            <a:off x="5418161" y="5830711"/>
            <a:ext cx="3084397"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19E1C669-47B7-C34F-8F44-24EC43692952}"/>
              </a:ext>
            </a:extLst>
          </p:cNvPr>
          <p:cNvSpPr txBox="1"/>
          <p:nvPr/>
        </p:nvSpPr>
        <p:spPr>
          <a:xfrm>
            <a:off x="518354" y="5830711"/>
            <a:ext cx="2579688"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6464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BF5-747D-A44B-8E49-4D88BFC32458}"/>
              </a:ext>
            </a:extLst>
          </p:cNvPr>
          <p:cNvSpPr>
            <a:spLocks noGrp="1"/>
          </p:cNvSpPr>
          <p:nvPr>
            <p:ph type="title"/>
          </p:nvPr>
        </p:nvSpPr>
        <p:spPr/>
        <p:txBody>
          <a:bodyPr/>
          <a:lstStyle/>
          <a:p>
            <a:r>
              <a:rPr lang="en-US"/>
              <a:t>Who manages all this policy?</a:t>
            </a:r>
          </a:p>
        </p:txBody>
      </p:sp>
      <p:pic>
        <p:nvPicPr>
          <p:cNvPr id="3" name="Picture 2">
            <a:extLst>
              <a:ext uri="{FF2B5EF4-FFF2-40B4-BE49-F238E27FC236}">
                <a16:creationId xmlns:a16="http://schemas.microsoft.com/office/drawing/2014/main" id="{81585530-8E7C-DC44-B60D-FE70BD1B2162}"/>
              </a:ext>
            </a:extLst>
          </p:cNvPr>
          <p:cNvPicPr>
            <a:picLocks noChangeAspect="1"/>
          </p:cNvPicPr>
          <p:nvPr/>
        </p:nvPicPr>
        <p:blipFill>
          <a:blip r:embed="rId2"/>
          <a:stretch>
            <a:fillRect/>
          </a:stretch>
        </p:blipFill>
        <p:spPr>
          <a:xfrm>
            <a:off x="609597" y="1866493"/>
            <a:ext cx="1422400" cy="1905000"/>
          </a:xfrm>
          <a:prstGeom prst="rect">
            <a:avLst/>
          </a:prstGeom>
        </p:spPr>
      </p:pic>
      <p:pic>
        <p:nvPicPr>
          <p:cNvPr id="4" name="Picture 3">
            <a:extLst>
              <a:ext uri="{FF2B5EF4-FFF2-40B4-BE49-F238E27FC236}">
                <a16:creationId xmlns:a16="http://schemas.microsoft.com/office/drawing/2014/main" id="{3CAAA56D-FB24-E14E-B842-76C08B53F7B2}"/>
              </a:ext>
            </a:extLst>
          </p:cNvPr>
          <p:cNvPicPr>
            <a:picLocks noChangeAspect="1"/>
          </p:cNvPicPr>
          <p:nvPr/>
        </p:nvPicPr>
        <p:blipFill>
          <a:blip r:embed="rId3"/>
          <a:stretch>
            <a:fillRect/>
          </a:stretch>
        </p:blipFill>
        <p:spPr>
          <a:xfrm>
            <a:off x="569678" y="4794740"/>
            <a:ext cx="1462317" cy="1462317"/>
          </a:xfrm>
          <a:prstGeom prst="rect">
            <a:avLst/>
          </a:prstGeom>
        </p:spPr>
      </p:pic>
      <p:pic>
        <p:nvPicPr>
          <p:cNvPr id="5" name="Picture 4">
            <a:extLst>
              <a:ext uri="{FF2B5EF4-FFF2-40B4-BE49-F238E27FC236}">
                <a16:creationId xmlns:a16="http://schemas.microsoft.com/office/drawing/2014/main" id="{D62E5AF0-D8EC-2145-BFC1-9044271589A6}"/>
              </a:ext>
            </a:extLst>
          </p:cNvPr>
          <p:cNvPicPr>
            <a:picLocks noChangeAspect="1"/>
          </p:cNvPicPr>
          <p:nvPr/>
        </p:nvPicPr>
        <p:blipFill>
          <a:blip r:embed="rId4"/>
          <a:stretch>
            <a:fillRect/>
          </a:stretch>
        </p:blipFill>
        <p:spPr>
          <a:xfrm>
            <a:off x="8681360" y="3038108"/>
            <a:ext cx="1422400" cy="2032000"/>
          </a:xfrm>
          <a:prstGeom prst="rect">
            <a:avLst/>
          </a:prstGeom>
        </p:spPr>
      </p:pic>
      <p:sp>
        <p:nvSpPr>
          <p:cNvPr id="6" name="TextBox 5">
            <a:extLst>
              <a:ext uri="{FF2B5EF4-FFF2-40B4-BE49-F238E27FC236}">
                <a16:creationId xmlns:a16="http://schemas.microsoft.com/office/drawing/2014/main" id="{2C71EF41-548F-5947-9E4E-06FD07369DC0}"/>
              </a:ext>
            </a:extLst>
          </p:cNvPr>
          <p:cNvSpPr txBox="1"/>
          <p:nvPr/>
        </p:nvSpPr>
        <p:spPr>
          <a:xfrm>
            <a:off x="676724" y="3743045"/>
            <a:ext cx="1153889" cy="376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Ice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F547016-C6EE-AA4C-8549-28D3BF794207}"/>
              </a:ext>
            </a:extLst>
          </p:cNvPr>
          <p:cNvSpPr txBox="1"/>
          <p:nvPr/>
        </p:nvSpPr>
        <p:spPr>
          <a:xfrm>
            <a:off x="676724" y="6257057"/>
            <a:ext cx="1288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Acid Burn</a:t>
            </a:r>
          </a:p>
        </p:txBody>
      </p:sp>
      <p:sp>
        <p:nvSpPr>
          <p:cNvPr id="8" name="TextBox 7">
            <a:extLst>
              <a:ext uri="{FF2B5EF4-FFF2-40B4-BE49-F238E27FC236}">
                <a16:creationId xmlns:a16="http://schemas.microsoft.com/office/drawing/2014/main" id="{4C4EAAE4-CAEE-E64C-B862-92C293D60DE9}"/>
              </a:ext>
            </a:extLst>
          </p:cNvPr>
          <p:cNvSpPr txBox="1"/>
          <p:nvPr/>
        </p:nvSpPr>
        <p:spPr>
          <a:xfrm>
            <a:off x="8577037" y="5156566"/>
            <a:ext cx="16310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The Governor</a:t>
            </a:r>
          </a:p>
        </p:txBody>
      </p:sp>
      <p:sp>
        <p:nvSpPr>
          <p:cNvPr id="9" name="TextBox 8">
            <a:extLst>
              <a:ext uri="{FF2B5EF4-FFF2-40B4-BE49-F238E27FC236}">
                <a16:creationId xmlns:a16="http://schemas.microsoft.com/office/drawing/2014/main" id="{BC7778F6-1ED4-7B4B-8FB9-6D8B0E55D07A}"/>
              </a:ext>
            </a:extLst>
          </p:cNvPr>
          <p:cNvSpPr txBox="1"/>
          <p:nvPr/>
        </p:nvSpPr>
        <p:spPr>
          <a:xfrm>
            <a:off x="210223" y="4452987"/>
            <a:ext cx="222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Platform Operator</a:t>
            </a:r>
          </a:p>
        </p:txBody>
      </p:sp>
      <p:sp>
        <p:nvSpPr>
          <p:cNvPr id="10" name="TextBox 9">
            <a:extLst>
              <a:ext uri="{FF2B5EF4-FFF2-40B4-BE49-F238E27FC236}">
                <a16:creationId xmlns:a16="http://schemas.microsoft.com/office/drawing/2014/main" id="{E626B0F2-DD4B-AB45-9145-1AA9D00CB9F3}"/>
              </a:ext>
            </a:extLst>
          </p:cNvPr>
          <p:cNvSpPr txBox="1"/>
          <p:nvPr/>
        </p:nvSpPr>
        <p:spPr>
          <a:xfrm>
            <a:off x="643160" y="1524106"/>
            <a:ext cx="1355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Developer</a:t>
            </a:r>
          </a:p>
        </p:txBody>
      </p:sp>
      <p:cxnSp>
        <p:nvCxnSpPr>
          <p:cNvPr id="12" name="Straight Arrow Connector 11">
            <a:extLst>
              <a:ext uri="{FF2B5EF4-FFF2-40B4-BE49-F238E27FC236}">
                <a16:creationId xmlns:a16="http://schemas.microsoft.com/office/drawing/2014/main" id="{B08370FE-5B72-EF4C-ABA7-2B05C1727C04}"/>
              </a:ext>
            </a:extLst>
          </p:cNvPr>
          <p:cNvCxnSpPr>
            <a:stCxn id="3" idx="3"/>
          </p:cNvCxnSpPr>
          <p:nvPr/>
        </p:nvCxnSpPr>
        <p:spPr>
          <a:xfrm>
            <a:off x="2031997" y="2818993"/>
            <a:ext cx="2191660" cy="1034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E9FC6E-1F3A-DE45-8782-448FB954FFE9}"/>
              </a:ext>
            </a:extLst>
          </p:cNvPr>
          <p:cNvCxnSpPr>
            <a:cxnSpLocks/>
            <a:stCxn id="4" idx="3"/>
          </p:cNvCxnSpPr>
          <p:nvPr/>
        </p:nvCxnSpPr>
        <p:spPr>
          <a:xfrm flipV="1">
            <a:off x="2031995" y="4278087"/>
            <a:ext cx="2191662" cy="1247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4DDD9461-50D9-7D49-A628-27E101A05221}"/>
              </a:ext>
            </a:extLst>
          </p:cNvPr>
          <p:cNvSpPr/>
          <p:nvPr/>
        </p:nvSpPr>
        <p:spPr>
          <a:xfrm>
            <a:off x="4343400" y="3743045"/>
            <a:ext cx="2090057" cy="622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OPA Policy</a:t>
            </a:r>
          </a:p>
        </p:txBody>
      </p:sp>
      <p:cxnSp>
        <p:nvCxnSpPr>
          <p:cNvPr id="16" name="Straight Arrow Connector 15">
            <a:extLst>
              <a:ext uri="{FF2B5EF4-FFF2-40B4-BE49-F238E27FC236}">
                <a16:creationId xmlns:a16="http://schemas.microsoft.com/office/drawing/2014/main" id="{B580A501-4B82-2F4E-818F-6BCA1E363ACA}"/>
              </a:ext>
            </a:extLst>
          </p:cNvPr>
          <p:cNvCxnSpPr>
            <a:cxnSpLocks/>
            <a:stCxn id="5" idx="1"/>
            <a:endCxn id="15" idx="3"/>
          </p:cNvCxnSpPr>
          <p:nvPr/>
        </p:nvCxnSpPr>
        <p:spPr>
          <a:xfrm flipH="1">
            <a:off x="6433457" y="4054108"/>
            <a:ext cx="22479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DC3B28D-EB29-3A45-B921-AFA804A509E9}"/>
              </a:ext>
            </a:extLst>
          </p:cNvPr>
          <p:cNvSpPr txBox="1"/>
          <p:nvPr/>
        </p:nvSpPr>
        <p:spPr>
          <a:xfrm rot="19734767">
            <a:off x="1922612" y="4885441"/>
            <a:ext cx="294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Creates And Maintains</a:t>
            </a:r>
          </a:p>
        </p:txBody>
      </p:sp>
      <p:sp>
        <p:nvSpPr>
          <p:cNvPr id="21" name="TextBox 20">
            <a:extLst>
              <a:ext uri="{FF2B5EF4-FFF2-40B4-BE49-F238E27FC236}">
                <a16:creationId xmlns:a16="http://schemas.microsoft.com/office/drawing/2014/main" id="{7DDEBC24-57DC-7040-AE8C-AB14E5722586}"/>
              </a:ext>
            </a:extLst>
          </p:cNvPr>
          <p:cNvSpPr txBox="1"/>
          <p:nvPr/>
        </p:nvSpPr>
        <p:spPr>
          <a:xfrm rot="1550550">
            <a:off x="2231960" y="2940095"/>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Deploys Apps</a:t>
            </a:r>
          </a:p>
        </p:txBody>
      </p:sp>
      <p:sp>
        <p:nvSpPr>
          <p:cNvPr id="22" name="TextBox 21">
            <a:extLst>
              <a:ext uri="{FF2B5EF4-FFF2-40B4-BE49-F238E27FC236}">
                <a16:creationId xmlns:a16="http://schemas.microsoft.com/office/drawing/2014/main" id="{100D7B5A-01EC-4249-8CC0-CB9BDA4E43EE}"/>
              </a:ext>
            </a:extLst>
          </p:cNvPr>
          <p:cNvSpPr txBox="1"/>
          <p:nvPr/>
        </p:nvSpPr>
        <p:spPr>
          <a:xfrm>
            <a:off x="6785305" y="3650411"/>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Audits Platform</a:t>
            </a:r>
          </a:p>
        </p:txBody>
      </p:sp>
    </p:spTree>
    <p:extLst>
      <p:ext uri="{BB962C8B-B14F-4D97-AF65-F5344CB8AC3E}">
        <p14:creationId xmlns:p14="http://schemas.microsoft.com/office/powerpoint/2010/main" val="2756430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Kubernetes Policy Controller</a:t>
            </a:r>
          </a:p>
        </p:txBody>
      </p:sp>
      <p:sp>
        <p:nvSpPr>
          <p:cNvPr id="3" name="TextBox 2">
            <a:extLst>
              <a:ext uri="{FF2B5EF4-FFF2-40B4-BE49-F238E27FC236}">
                <a16:creationId xmlns:a16="http://schemas.microsoft.com/office/drawing/2014/main" id="{D796B21C-458D-6D43-90F0-5B8E77BD522F}"/>
              </a:ext>
            </a:extLst>
          </p:cNvPr>
          <p:cNvSpPr txBox="1"/>
          <p:nvPr/>
        </p:nvSpPr>
        <p:spPr>
          <a:xfrm>
            <a:off x="379562" y="1811547"/>
            <a:ext cx="11421374" cy="37856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Moving to OPA org, as a standard 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Authorization module makes it possible to implement a blacklist in front of RBAC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Provides auditing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Deployment consist of three containers: OPA,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-mgmt., and Controller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Examples: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Whitelist / blacklist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Not allow conflicting hosts for ingresses.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Label objects based on a user from a department.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Block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kubectl</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exec &lt;pod&gt;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93054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The Good, The Bad, and Gotchas</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646330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1" u="none" strike="noStrike" kern="1200" cap="none" spc="0" normalizeH="0" baseline="0" noProof="0">
                <a:ln>
                  <a:noFill/>
                </a:ln>
                <a:solidFill>
                  <a:prstClr val="black"/>
                </a:solidFill>
                <a:effectLst/>
                <a:uLnTx/>
                <a:uFillTx/>
                <a:latin typeface="Arial" panose="020B0604020202020204"/>
                <a:ea typeface="+mn-ea"/>
                <a:cs typeface="+mn-cs"/>
              </a:rPr>
              <a:t>Good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OPA approach allows you to decouple policy from your applications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General purpose, so can be used outside of Kubernetes context.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Bad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There can be a learning curve to </a:t>
            </a:r>
            <a:r>
              <a:rPr kumimoji="0" lang="en-US" sz="24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Can cause latency, but’s negligible for most apps. (more of a consideration)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Gotchas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Mutating objects need to be handled with care. They can cause unexpected behavior to what the end-user expects.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64765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Setup Flow Logs + Traffic Analytics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967992"/>
          </a:xfrm>
        </p:spPr>
        <p:txBody>
          <a:bodyPr vert="horz" wrap="square" lIns="0" tIns="0" rIns="0" bIns="0" rtlCol="0" anchor="t">
            <a:spAutoFit/>
          </a:bodyPr>
          <a:lstStyle/>
          <a:p>
            <a:r>
              <a:rPr lang="en-CA">
                <a:cs typeface="Segoe UI"/>
              </a:rPr>
              <a:t>View Ports and VMs Receiving Traffic from Internet</a:t>
            </a:r>
          </a:p>
          <a:p>
            <a:r>
              <a:rPr lang="en-CA">
                <a:cs typeface="Segoe UI"/>
              </a:rPr>
              <a:t>Find Traffic Hot Spots</a:t>
            </a:r>
          </a:p>
          <a:p>
            <a:r>
              <a:rPr lang="en-CA">
                <a:cs typeface="Segoe UI"/>
              </a:rPr>
              <a:t>Visualize Traffic Distribution by Geography</a:t>
            </a:r>
          </a:p>
          <a:p>
            <a:r>
              <a:rPr lang="en-CA">
                <a:cs typeface="Segoe UI"/>
              </a:rPr>
              <a:t>Visualize Traffic Distribution by Virtual Networks</a:t>
            </a:r>
          </a:p>
          <a:p>
            <a:r>
              <a:rPr lang="en-CA">
                <a:cs typeface="Segoe UI"/>
              </a:rPr>
              <a:t>Visualize Trends in NSG Rule Hits</a:t>
            </a:r>
          </a:p>
          <a:p>
            <a:r>
              <a:rPr lang="en-CA">
                <a:cs typeface="Segoe UI"/>
              </a:rPr>
              <a:t>…</a:t>
            </a:r>
          </a:p>
        </p:txBody>
      </p:sp>
    </p:spTree>
    <p:extLst>
      <p:ext uri="{BB962C8B-B14F-4D97-AF65-F5344CB8AC3E}">
        <p14:creationId xmlns:p14="http://schemas.microsoft.com/office/powerpoint/2010/main" val="27680983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Cost Governance</a:t>
            </a:r>
          </a:p>
        </p:txBody>
      </p:sp>
    </p:spTree>
    <p:extLst>
      <p:ext uri="{BB962C8B-B14F-4D97-AF65-F5344CB8AC3E}">
        <p14:creationId xmlns:p14="http://schemas.microsoft.com/office/powerpoint/2010/main" val="22126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Cost Governance</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180836"/>
          </a:xfrm>
        </p:spPr>
        <p:txBody>
          <a:bodyPr vert="horz" wrap="square" lIns="0" tIns="0" rIns="0" bIns="0" rtlCol="0" anchor="t">
            <a:spAutoFit/>
          </a:bodyPr>
          <a:lstStyle/>
          <a:p>
            <a:r>
              <a:rPr lang="en-CA" err="1">
                <a:cs typeface="Segoe UI"/>
              </a:rPr>
              <a:t>KubeCost</a:t>
            </a:r>
            <a:endParaRPr lang="en-CA">
              <a:cs typeface="Segoe UI"/>
            </a:endParaRPr>
          </a:p>
          <a:p>
            <a:pPr lvl="1"/>
            <a:r>
              <a:rPr lang="en-CA">
                <a:cs typeface="Segoe UI"/>
              </a:rPr>
              <a:t>Chargeback</a:t>
            </a:r>
          </a:p>
          <a:p>
            <a:pPr lvl="1"/>
            <a:r>
              <a:rPr lang="en-CA">
                <a:cs typeface="Segoe UI"/>
              </a:rPr>
              <a:t>Effective Utilization of Cluster Resources</a:t>
            </a:r>
          </a:p>
        </p:txBody>
      </p:sp>
    </p:spTree>
    <p:extLst>
      <p:ext uri="{BB962C8B-B14F-4D97-AF65-F5344CB8AC3E}">
        <p14:creationId xmlns:p14="http://schemas.microsoft.com/office/powerpoint/2010/main" val="123635793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Perform Cluster Post-Provisioning Setup</a:t>
            </a:r>
          </a:p>
          <a:p>
            <a:r>
              <a:rPr lang="en-CA"/>
              <a:t>Install/Configure </a:t>
            </a:r>
            <a:r>
              <a:rPr lang="en-CA" err="1"/>
              <a:t>KubeCost</a:t>
            </a:r>
            <a:endParaRPr lang="en-US"/>
          </a:p>
        </p:txBody>
      </p:sp>
    </p:spTree>
    <p:extLst>
      <p:ext uri="{BB962C8B-B14F-4D97-AF65-F5344CB8AC3E}">
        <p14:creationId xmlns:p14="http://schemas.microsoft.com/office/powerpoint/2010/main" val="533964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Application Deployment</a:t>
            </a:r>
          </a:p>
        </p:txBody>
      </p:sp>
    </p:spTree>
    <p:extLst>
      <p:ext uri="{BB962C8B-B14F-4D97-AF65-F5344CB8AC3E}">
        <p14:creationId xmlns:p14="http://schemas.microsoft.com/office/powerpoint/2010/main" val="4194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Application Deployment</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4959306"/>
          </a:xfrm>
        </p:spPr>
        <p:txBody>
          <a:bodyPr vert="horz" wrap="square" lIns="0" tIns="0" rIns="0" bIns="0" rtlCol="0" anchor="t">
            <a:spAutoFit/>
          </a:bodyPr>
          <a:lstStyle/>
          <a:p>
            <a:r>
              <a:rPr lang="en-CA" sz="2400">
                <a:cs typeface="Segoe UI"/>
              </a:rPr>
              <a:t>Quick Overview of App &amp; Show It</a:t>
            </a:r>
          </a:p>
          <a:p>
            <a:r>
              <a:rPr lang="en-CA" sz="2400">
                <a:cs typeface="Segoe UI"/>
              </a:rPr>
              <a:t>Container Development – Inner DevOps Loop</a:t>
            </a:r>
          </a:p>
          <a:p>
            <a:pPr lvl="1"/>
            <a:r>
              <a:rPr lang="en-CA" sz="2000">
                <a:cs typeface="Segoe UI"/>
              </a:rPr>
              <a:t>Tilt</a:t>
            </a:r>
          </a:p>
          <a:p>
            <a:pPr lvl="1"/>
            <a:r>
              <a:rPr lang="en-CA" sz="2000">
                <a:cs typeface="Segoe UI"/>
              </a:rPr>
              <a:t>Telepresence</a:t>
            </a:r>
          </a:p>
          <a:p>
            <a:pPr lvl="1"/>
            <a:r>
              <a:rPr lang="en-CA" sz="2000">
                <a:cs typeface="Segoe UI"/>
              </a:rPr>
              <a:t>Azure Dev Spaces</a:t>
            </a:r>
          </a:p>
          <a:p>
            <a:r>
              <a:rPr lang="en-CA" sz="2400">
                <a:cs typeface="Segoe UI"/>
              </a:rPr>
              <a:t>Image Mgmt – Build-Time Scanning</a:t>
            </a:r>
          </a:p>
          <a:p>
            <a:pPr lvl="1"/>
            <a:r>
              <a:rPr lang="en-CA" sz="2000" err="1">
                <a:cs typeface="Segoe UI"/>
              </a:rPr>
              <a:t>Anchore</a:t>
            </a:r>
            <a:endParaRPr lang="en-CA" sz="2000">
              <a:cs typeface="Segoe UI"/>
            </a:endParaRPr>
          </a:p>
          <a:p>
            <a:r>
              <a:rPr lang="en-CA" sz="2400">
                <a:cs typeface="Segoe UI"/>
              </a:rPr>
              <a:t>Deploy v1 App</a:t>
            </a:r>
          </a:p>
          <a:p>
            <a:pPr lvl="1"/>
            <a:r>
              <a:rPr lang="en-CA" sz="2000">
                <a:cs typeface="Segoe UI"/>
              </a:rPr>
              <a:t>Deploy Image Classification App to Dev Namespace</a:t>
            </a:r>
          </a:p>
          <a:p>
            <a:r>
              <a:rPr lang="en-CA" sz="2400">
                <a:cs typeface="Segoe UI"/>
              </a:rPr>
              <a:t>Deploy v3 App</a:t>
            </a:r>
          </a:p>
          <a:p>
            <a:pPr lvl="1"/>
            <a:r>
              <a:rPr lang="en-CA" sz="2000">
                <a:cs typeface="Segoe UI"/>
              </a:rPr>
              <a:t>Add Health Checks via Liveness and Readiness Probes</a:t>
            </a:r>
          </a:p>
          <a:p>
            <a:pPr lvl="1"/>
            <a:r>
              <a:rPr lang="en-CA" sz="2000">
                <a:cs typeface="Segoe UI"/>
              </a:rPr>
              <a:t>Add App Instrumentation with Azure Monitor Application Insights</a:t>
            </a:r>
          </a:p>
          <a:p>
            <a:pPr lvl="1"/>
            <a:r>
              <a:rPr lang="en-CA" sz="2000">
                <a:cs typeface="Segoe UI"/>
              </a:rPr>
              <a:t>Add Azure AD Pod Identity for Key Retrieval from Azure Key Vault</a:t>
            </a:r>
          </a:p>
        </p:txBody>
      </p:sp>
    </p:spTree>
    <p:extLst>
      <p:ext uri="{BB962C8B-B14F-4D97-AF65-F5344CB8AC3E}">
        <p14:creationId xmlns:p14="http://schemas.microsoft.com/office/powerpoint/2010/main" val="15863488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AKS Setup Before</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38831640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Service Mesh</a:t>
            </a:r>
          </a:p>
        </p:txBody>
      </p:sp>
    </p:spTree>
    <p:extLst>
      <p:ext uri="{BB962C8B-B14F-4D97-AF65-F5344CB8AC3E}">
        <p14:creationId xmlns:p14="http://schemas.microsoft.com/office/powerpoint/2010/main" val="93156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407125"/>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Organizations are rapidly adopting modern microservice architectures</a:t>
            </a:r>
          </a:p>
        </p:txBody>
      </p:sp>
      <p:graphicFrame>
        <p:nvGraphicFramePr>
          <p:cNvPr id="6" name="Chart 5">
            <a:extLst>
              <a:ext uri="{FF2B5EF4-FFF2-40B4-BE49-F238E27FC236}">
                <a16:creationId xmlns:a16="http://schemas.microsoft.com/office/drawing/2014/main" id="{2D95D9AC-7DC2-484F-80EC-A293FB3FF194}"/>
              </a:ext>
            </a:extLst>
          </p:cNvPr>
          <p:cNvGraphicFramePr>
            <a:graphicFrameLocks/>
          </p:cNvGraphicFramePr>
          <p:nvPr/>
        </p:nvGraphicFramePr>
        <p:xfrm>
          <a:off x="620546" y="2105499"/>
          <a:ext cx="4887984" cy="36405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6A9FCA5-4BA7-4FEC-A144-C87317D17379}"/>
              </a:ext>
            </a:extLst>
          </p:cNvPr>
          <p:cNvGraphicFramePr>
            <a:graphicFrameLocks/>
          </p:cNvGraphicFramePr>
          <p:nvPr/>
        </p:nvGraphicFramePr>
        <p:xfrm>
          <a:off x="6516607" y="2105499"/>
          <a:ext cx="4887985" cy="364058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C680DC7-22E6-40CD-8AD4-04F756F5ADE4}"/>
              </a:ext>
            </a:extLst>
          </p:cNvPr>
          <p:cNvSpPr txBox="1"/>
          <p:nvPr/>
        </p:nvSpPr>
        <p:spPr>
          <a:xfrm>
            <a:off x="163347" y="6526376"/>
            <a:ext cx="5981350"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Dimensional Research, “Global Microservices Trends, A Survey of Development Professionals” (April 2018)</a:t>
            </a:r>
          </a:p>
        </p:txBody>
      </p:sp>
      <p:cxnSp>
        <p:nvCxnSpPr>
          <p:cNvPr id="10" name="Straight Connector 9">
            <a:extLst>
              <a:ext uri="{FF2B5EF4-FFF2-40B4-BE49-F238E27FC236}">
                <a16:creationId xmlns:a16="http://schemas.microsoft.com/office/drawing/2014/main" id="{8F846206-05AC-4368-A853-9B08C5B27DE6}"/>
              </a:ext>
            </a:extLst>
          </p:cNvPr>
          <p:cNvCxnSpPr>
            <a:cxnSpLocks/>
          </p:cNvCxnSpPr>
          <p:nvPr/>
        </p:nvCxnSpPr>
        <p:spPr>
          <a:xfrm>
            <a:off x="531304" y="1839441"/>
            <a:ext cx="5066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B46B690-D7F2-4254-97E5-2CC46ACE1F6C}"/>
              </a:ext>
            </a:extLst>
          </p:cNvPr>
          <p:cNvCxnSpPr>
            <a:cxnSpLocks/>
          </p:cNvCxnSpPr>
          <p:nvPr/>
        </p:nvCxnSpPr>
        <p:spPr>
          <a:xfrm>
            <a:off x="6427364" y="1839441"/>
            <a:ext cx="5066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D6B341-B80D-470F-A9DC-4D714A5832C3}"/>
              </a:ext>
            </a:extLst>
          </p:cNvPr>
          <p:cNvSpPr txBox="1"/>
          <p:nvPr/>
        </p:nvSpPr>
        <p:spPr>
          <a:xfrm>
            <a:off x="531305" y="5622969"/>
            <a:ext cx="6515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353</a:t>
            </a:r>
          </a:p>
        </p:txBody>
      </p:sp>
      <p:sp>
        <p:nvSpPr>
          <p:cNvPr id="14" name="TextBox 13">
            <a:extLst>
              <a:ext uri="{FF2B5EF4-FFF2-40B4-BE49-F238E27FC236}">
                <a16:creationId xmlns:a16="http://schemas.microsoft.com/office/drawing/2014/main" id="{392042E5-7B67-47CA-B76F-81D607E7659E}"/>
              </a:ext>
            </a:extLst>
          </p:cNvPr>
          <p:cNvSpPr txBox="1"/>
          <p:nvPr/>
        </p:nvSpPr>
        <p:spPr>
          <a:xfrm>
            <a:off x="6594228" y="5622969"/>
            <a:ext cx="6515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322</a:t>
            </a:r>
          </a:p>
        </p:txBody>
      </p:sp>
      <p:sp>
        <p:nvSpPr>
          <p:cNvPr id="15" name="TextBox 14">
            <a:extLst>
              <a:ext uri="{FF2B5EF4-FFF2-40B4-BE49-F238E27FC236}">
                <a16:creationId xmlns:a16="http://schemas.microsoft.com/office/drawing/2014/main" id="{6EF85D30-9047-4158-895E-805C8C5FC175}"/>
              </a:ext>
            </a:extLst>
          </p:cNvPr>
          <p:cNvSpPr txBox="1"/>
          <p:nvPr/>
        </p:nvSpPr>
        <p:spPr>
          <a:xfrm>
            <a:off x="531304" y="1257587"/>
            <a:ext cx="5066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~60% of organizations are running in production with microservice architectures in some fashion</a:t>
            </a:r>
          </a:p>
        </p:txBody>
      </p:sp>
      <p:sp>
        <p:nvSpPr>
          <p:cNvPr id="16" name="TextBox 15">
            <a:extLst>
              <a:ext uri="{FF2B5EF4-FFF2-40B4-BE49-F238E27FC236}">
                <a16:creationId xmlns:a16="http://schemas.microsoft.com/office/drawing/2014/main" id="{D18BD7AF-C488-4033-A0F4-9EDA62EA660F}"/>
              </a:ext>
            </a:extLst>
          </p:cNvPr>
          <p:cNvSpPr txBox="1"/>
          <p:nvPr/>
        </p:nvSpPr>
        <p:spPr>
          <a:xfrm>
            <a:off x="6427365" y="1257587"/>
            <a:ext cx="5066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~86% of companies expect microservices to be their default architecture within 5 years</a:t>
            </a:r>
          </a:p>
        </p:txBody>
      </p:sp>
    </p:spTree>
    <p:extLst>
      <p:ext uri="{BB962C8B-B14F-4D97-AF65-F5344CB8AC3E}">
        <p14:creationId xmlns:p14="http://schemas.microsoft.com/office/powerpoint/2010/main" val="3249402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overview</a:t>
            </a:r>
          </a:p>
        </p:txBody>
      </p:sp>
      <p:sp>
        <p:nvSpPr>
          <p:cNvPr id="30" name="Rectangle 29">
            <a:extLst>
              <a:ext uri="{FF2B5EF4-FFF2-40B4-BE49-F238E27FC236}">
                <a16:creationId xmlns:a16="http://schemas.microsoft.com/office/drawing/2014/main" id="{D5E9531F-AF85-4F8A-949B-6E1172571415}"/>
              </a:ext>
            </a:extLst>
          </p:cNvPr>
          <p:cNvSpPr/>
          <p:nvPr/>
        </p:nvSpPr>
        <p:spPr>
          <a:xfrm>
            <a:off x="709115" y="1147806"/>
            <a:ext cx="3367984" cy="49347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97E17B19-C5E4-4CA0-8B17-47A753DA4423}"/>
              </a:ext>
            </a:extLst>
          </p:cNvPr>
          <p:cNvSpPr txBox="1"/>
          <p:nvPr/>
        </p:nvSpPr>
        <p:spPr>
          <a:xfrm>
            <a:off x="709115" y="1203832"/>
            <a:ext cx="3301996" cy="46910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KEY OBSERVATIONS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Microservice applications are commonly deployed with containers, which are ephemeral, thus making microservice communications difficult</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mesh’s primary use case is to manage service-to-service (east to west) communications within managed container clusters</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By standardizing traffic management among different services, service mesh is standardizing app runtime operations</a:t>
            </a: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 benefits help with the availability, resiliency, scalability, visibility, etc.  </a:t>
            </a:r>
          </a:p>
          <a:p>
            <a:pPr marL="628650" marR="0" lvl="1"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Also enables uniform code changes, polyglot systems, and DevOps practices </a:t>
            </a:r>
          </a:p>
        </p:txBody>
      </p:sp>
      <p:pic>
        <p:nvPicPr>
          <p:cNvPr id="3074" name="Picture 2" descr="The Five Building Blocks of Microservices Runtime Infrastructure">
            <a:extLst>
              <a:ext uri="{FF2B5EF4-FFF2-40B4-BE49-F238E27FC236}">
                <a16:creationId xmlns:a16="http://schemas.microsoft.com/office/drawing/2014/main" id="{30C91568-6F88-4EB6-B8D7-496B4D145F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7" t="6587" r="1238" b="4650"/>
          <a:stretch/>
        </p:blipFill>
        <p:spPr bwMode="auto">
          <a:xfrm>
            <a:off x="4251489" y="2456990"/>
            <a:ext cx="7122994" cy="36255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13DE1A4-F904-4FA4-B9FA-55232A329713}"/>
              </a:ext>
            </a:extLst>
          </p:cNvPr>
          <p:cNvSpPr txBox="1"/>
          <p:nvPr/>
        </p:nvSpPr>
        <p:spPr>
          <a:xfrm>
            <a:off x="114650" y="6499159"/>
            <a:ext cx="59813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Gartner, “Innovation Insight for Microservices Runtime Infrastructure” (Nov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700" b="0" i="1"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Newstack</a:t>
            </a: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“The History of Service Mesh” (Feb 2018)</a:t>
            </a:r>
          </a:p>
        </p:txBody>
      </p:sp>
      <p:sp>
        <p:nvSpPr>
          <p:cNvPr id="29" name="Rectangle 28">
            <a:extLst>
              <a:ext uri="{FF2B5EF4-FFF2-40B4-BE49-F238E27FC236}">
                <a16:creationId xmlns:a16="http://schemas.microsoft.com/office/drawing/2014/main" id="{C78D8859-7F66-4B62-AC0F-CED0F8454FAA}"/>
              </a:ext>
            </a:extLst>
          </p:cNvPr>
          <p:cNvSpPr/>
          <p:nvPr/>
        </p:nvSpPr>
        <p:spPr>
          <a:xfrm>
            <a:off x="7334053" y="2831145"/>
            <a:ext cx="2771480" cy="228269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DE84E11-0C1F-4E2E-8C95-C9180176E49F}"/>
              </a:ext>
            </a:extLst>
          </p:cNvPr>
          <p:cNvSpPr txBox="1"/>
          <p:nvPr/>
        </p:nvSpPr>
        <p:spPr>
          <a:xfrm>
            <a:off x="6096000" y="2229537"/>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Microservices runtime infrastructure flow</a:t>
            </a:r>
          </a:p>
        </p:txBody>
      </p:sp>
      <p:cxnSp>
        <p:nvCxnSpPr>
          <p:cNvPr id="36" name="Straight Connector 35">
            <a:extLst>
              <a:ext uri="{FF2B5EF4-FFF2-40B4-BE49-F238E27FC236}">
                <a16:creationId xmlns:a16="http://schemas.microsoft.com/office/drawing/2014/main" id="{4068C02F-D1CD-488A-B7C3-913FFB6821FE}"/>
              </a:ext>
            </a:extLst>
          </p:cNvPr>
          <p:cNvCxnSpPr/>
          <p:nvPr/>
        </p:nvCxnSpPr>
        <p:spPr>
          <a:xfrm>
            <a:off x="6086573" y="2513552"/>
            <a:ext cx="5206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D75485F-E4DC-4D18-80F2-1C40B0AEE1B6}"/>
              </a:ext>
            </a:extLst>
          </p:cNvPr>
          <p:cNvCxnSpPr>
            <a:cxnSpLocks/>
          </p:cNvCxnSpPr>
          <p:nvPr/>
        </p:nvCxnSpPr>
        <p:spPr>
          <a:xfrm>
            <a:off x="6086572" y="1453409"/>
            <a:ext cx="52067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526DB3-EC51-4F0E-9E55-4442A28C41FC}"/>
              </a:ext>
            </a:extLst>
          </p:cNvPr>
          <p:cNvSpPr txBox="1"/>
          <p:nvPr/>
        </p:nvSpPr>
        <p:spPr>
          <a:xfrm>
            <a:off x="6086573" y="1129946"/>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63" name="TextBox 62">
            <a:extLst>
              <a:ext uri="{FF2B5EF4-FFF2-40B4-BE49-F238E27FC236}">
                <a16:creationId xmlns:a16="http://schemas.microsoft.com/office/drawing/2014/main" id="{E277FADA-0F49-43F4-90D5-1854AD5EE50F}"/>
              </a:ext>
            </a:extLst>
          </p:cNvPr>
          <p:cNvSpPr txBox="1"/>
          <p:nvPr/>
        </p:nvSpPr>
        <p:spPr>
          <a:xfrm>
            <a:off x="6021615" y="1520823"/>
            <a:ext cx="1441898"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Observability</a:t>
            </a:r>
          </a:p>
        </p:txBody>
      </p:sp>
      <p:sp>
        <p:nvSpPr>
          <p:cNvPr id="64" name="TextBox 63">
            <a:extLst>
              <a:ext uri="{FF2B5EF4-FFF2-40B4-BE49-F238E27FC236}">
                <a16:creationId xmlns:a16="http://schemas.microsoft.com/office/drawing/2014/main" id="{70C31498-1BA6-427B-B33D-B331D8C0F831}"/>
              </a:ext>
            </a:extLst>
          </p:cNvPr>
          <p:cNvSpPr txBox="1"/>
          <p:nvPr/>
        </p:nvSpPr>
        <p:spPr>
          <a:xfrm>
            <a:off x="733542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Instrumentation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a:t>
            </a:r>
          </a:p>
        </p:txBody>
      </p:sp>
      <p:sp>
        <p:nvSpPr>
          <p:cNvPr id="65" name="TextBox 64">
            <a:extLst>
              <a:ext uri="{FF2B5EF4-FFF2-40B4-BE49-F238E27FC236}">
                <a16:creationId xmlns:a16="http://schemas.microsoft.com/office/drawing/2014/main" id="{23B5DCF7-D3FF-4975-A186-2AE5B53BAB1C}"/>
              </a:ext>
            </a:extLst>
          </p:cNvPr>
          <p:cNvSpPr txBox="1"/>
          <p:nvPr/>
        </p:nvSpPr>
        <p:spPr>
          <a:xfrm>
            <a:off x="8815030"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p:txBody>
      </p:sp>
      <p:sp>
        <p:nvSpPr>
          <p:cNvPr id="66" name="TextBox 65">
            <a:extLst>
              <a:ext uri="{FF2B5EF4-FFF2-40B4-BE49-F238E27FC236}">
                <a16:creationId xmlns:a16="http://schemas.microsoft.com/office/drawing/2014/main" id="{DD5D8D55-8442-4D12-A0DF-AD82E1A8BEE8}"/>
              </a:ext>
            </a:extLst>
          </p:cNvPr>
          <p:cNvSpPr txBox="1"/>
          <p:nvPr/>
        </p:nvSpPr>
        <p:spPr>
          <a:xfrm>
            <a:off x="993334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AuthN</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AuthZ</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Encryption</a:t>
            </a:r>
          </a:p>
        </p:txBody>
      </p:sp>
      <p:sp>
        <p:nvSpPr>
          <p:cNvPr id="3" name="Rectangle 2">
            <a:extLst>
              <a:ext uri="{FF2B5EF4-FFF2-40B4-BE49-F238E27FC236}">
                <a16:creationId xmlns:a16="http://schemas.microsoft.com/office/drawing/2014/main" id="{D67C3826-B21D-408C-A5C6-2BAA007810CF}"/>
              </a:ext>
            </a:extLst>
          </p:cNvPr>
          <p:cNvSpPr/>
          <p:nvPr/>
        </p:nvSpPr>
        <p:spPr>
          <a:xfrm>
            <a:off x="7594350" y="2620413"/>
            <a:ext cx="2441359" cy="181359"/>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C8EFA04-1301-4A64-8990-B0C72809E930}"/>
              </a:ext>
            </a:extLst>
          </p:cNvPr>
          <p:cNvSpPr/>
          <p:nvPr/>
        </p:nvSpPr>
        <p:spPr>
          <a:xfrm>
            <a:off x="5672831" y="5740972"/>
            <a:ext cx="5810054" cy="307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96555E4-AF62-4FBD-B6AD-3897CFE79BDD}"/>
              </a:ext>
            </a:extLst>
          </p:cNvPr>
          <p:cNvSpPr/>
          <p:nvPr/>
        </p:nvSpPr>
        <p:spPr>
          <a:xfrm>
            <a:off x="6069364" y="5319470"/>
            <a:ext cx="5266944" cy="501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2" descr="The Five Building Blocks of Microservices Runtime Infrastructure">
            <a:extLst>
              <a:ext uri="{FF2B5EF4-FFF2-40B4-BE49-F238E27FC236}">
                <a16:creationId xmlns:a16="http://schemas.microsoft.com/office/drawing/2014/main" id="{41DDAB0C-B010-4C17-8397-FD9B45C44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75" t="78103" r="1238" b="4650"/>
          <a:stretch/>
        </p:blipFill>
        <p:spPr bwMode="auto">
          <a:xfrm>
            <a:off x="5965795" y="5890556"/>
            <a:ext cx="5417566" cy="70448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4BB7DED-54BE-4593-8281-6760A4A80B57}"/>
              </a:ext>
            </a:extLst>
          </p:cNvPr>
          <p:cNvGrpSpPr/>
          <p:nvPr/>
        </p:nvGrpSpPr>
        <p:grpSpPr>
          <a:xfrm>
            <a:off x="9096529" y="5376034"/>
            <a:ext cx="1000033" cy="417916"/>
            <a:chOff x="11069007" y="4944354"/>
            <a:chExt cx="1382074" cy="534197"/>
          </a:xfrm>
        </p:grpSpPr>
        <p:pic>
          <p:nvPicPr>
            <p:cNvPr id="24" name="Graphic 23">
              <a:extLst>
                <a:ext uri="{FF2B5EF4-FFF2-40B4-BE49-F238E27FC236}">
                  <a16:creationId xmlns:a16="http://schemas.microsoft.com/office/drawing/2014/main" id="{AA950B61-4B75-4AF6-8AEA-3F9A6317C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9007" y="4944354"/>
              <a:ext cx="534197" cy="534197"/>
            </a:xfrm>
            <a:prstGeom prst="rect">
              <a:avLst/>
            </a:prstGeom>
          </p:spPr>
        </p:pic>
        <p:sp>
          <p:nvSpPr>
            <p:cNvPr id="25" name="TextBox 24">
              <a:extLst>
                <a:ext uri="{FF2B5EF4-FFF2-40B4-BE49-F238E27FC236}">
                  <a16:creationId xmlns:a16="http://schemas.microsoft.com/office/drawing/2014/main" id="{E418EDC1-48E9-46D9-B182-5BE0A3C7BC06}"/>
                </a:ext>
              </a:extLst>
            </p:cNvPr>
            <p:cNvSpPr txBox="1"/>
            <p:nvPr/>
          </p:nvSpPr>
          <p:spPr>
            <a:xfrm>
              <a:off x="11484597" y="5099940"/>
              <a:ext cx="966484" cy="23604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VMs</a:t>
              </a:r>
            </a:p>
          </p:txBody>
        </p:sp>
      </p:grpSp>
      <p:pic>
        <p:nvPicPr>
          <p:cNvPr id="1026" name="Picture 2" descr="Image result for kubernetes logo png">
            <a:extLst>
              <a:ext uri="{FF2B5EF4-FFF2-40B4-BE49-F238E27FC236}">
                <a16:creationId xmlns:a16="http://schemas.microsoft.com/office/drawing/2014/main" id="{A770A965-73FD-47E2-9677-2FFC75D98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08" y="5385178"/>
            <a:ext cx="382945" cy="3829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F8BE52-5D90-4E4C-A040-6D8447F83206}"/>
              </a:ext>
            </a:extLst>
          </p:cNvPr>
          <p:cNvSpPr txBox="1"/>
          <p:nvPr/>
        </p:nvSpPr>
        <p:spPr>
          <a:xfrm>
            <a:off x="7820353" y="5499442"/>
            <a:ext cx="9837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Kubernetes</a:t>
            </a:r>
          </a:p>
        </p:txBody>
      </p:sp>
    </p:spTree>
    <p:extLst>
      <p:ext uri="{BB962C8B-B14F-4D97-AF65-F5344CB8AC3E}">
        <p14:creationId xmlns:p14="http://schemas.microsoft.com/office/powerpoint/2010/main" val="3775579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solves customers’ pain points with microservice architectures</a:t>
            </a:r>
          </a:p>
        </p:txBody>
      </p:sp>
      <p:cxnSp>
        <p:nvCxnSpPr>
          <p:cNvPr id="3" name="Straight Connector 2">
            <a:extLst>
              <a:ext uri="{FF2B5EF4-FFF2-40B4-BE49-F238E27FC236}">
                <a16:creationId xmlns:a16="http://schemas.microsoft.com/office/drawing/2014/main" id="{A1E0547D-5A8E-4139-948B-31214C541B1F}"/>
              </a:ext>
            </a:extLst>
          </p:cNvPr>
          <p:cNvCxnSpPr>
            <a:cxnSpLocks/>
          </p:cNvCxnSpPr>
          <p:nvPr/>
        </p:nvCxnSpPr>
        <p:spPr>
          <a:xfrm>
            <a:off x="1006260"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D95503A-D8CF-474E-8DAF-6C112FE05847}"/>
              </a:ext>
            </a:extLst>
          </p:cNvPr>
          <p:cNvSpPr txBox="1"/>
          <p:nvPr/>
        </p:nvSpPr>
        <p:spPr>
          <a:xfrm>
            <a:off x="1006261"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PAIN POINTS</a:t>
            </a:r>
          </a:p>
        </p:txBody>
      </p:sp>
      <p:cxnSp>
        <p:nvCxnSpPr>
          <p:cNvPr id="5" name="Straight Connector 4">
            <a:extLst>
              <a:ext uri="{FF2B5EF4-FFF2-40B4-BE49-F238E27FC236}">
                <a16:creationId xmlns:a16="http://schemas.microsoft.com/office/drawing/2014/main" id="{C2F2315A-4F00-4A8A-8632-C9B0381F6F98}"/>
              </a:ext>
            </a:extLst>
          </p:cNvPr>
          <p:cNvCxnSpPr>
            <a:cxnSpLocks/>
          </p:cNvCxnSpPr>
          <p:nvPr/>
        </p:nvCxnSpPr>
        <p:spPr>
          <a:xfrm>
            <a:off x="6550792"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949C96-9140-4EDF-872C-5DD0FBEBDAB1}"/>
              </a:ext>
            </a:extLst>
          </p:cNvPr>
          <p:cNvSpPr txBox="1"/>
          <p:nvPr/>
        </p:nvSpPr>
        <p:spPr>
          <a:xfrm>
            <a:off x="6550793"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7" name="Rectangle 6">
            <a:extLst>
              <a:ext uri="{FF2B5EF4-FFF2-40B4-BE49-F238E27FC236}">
                <a16:creationId xmlns:a16="http://schemas.microsoft.com/office/drawing/2014/main" id="{712FCFC7-A9E0-4A5C-A0F4-29690DF8943A}"/>
              </a:ext>
            </a:extLst>
          </p:cNvPr>
          <p:cNvSpPr/>
          <p:nvPr/>
        </p:nvSpPr>
        <p:spPr>
          <a:xfrm>
            <a:off x="1006260"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Monitoring</a:t>
            </a: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Root cause analysis, dependency mapping, etc.</a:t>
            </a:r>
          </a:p>
        </p:txBody>
      </p:sp>
      <p:sp>
        <p:nvSpPr>
          <p:cNvPr id="8" name="Rectangle 7">
            <a:extLst>
              <a:ext uri="{FF2B5EF4-FFF2-40B4-BE49-F238E27FC236}">
                <a16:creationId xmlns:a16="http://schemas.microsoft.com/office/drawing/2014/main" id="{97F69EF3-08CE-4566-B973-882FB9B879BD}"/>
              </a:ext>
            </a:extLst>
          </p:cNvPr>
          <p:cNvSpPr/>
          <p:nvPr/>
        </p:nvSpPr>
        <p:spPr>
          <a:xfrm>
            <a:off x="1006260"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Fault tolerance, request retries, service updates</a:t>
            </a:r>
          </a:p>
        </p:txBody>
      </p:sp>
      <p:sp>
        <p:nvSpPr>
          <p:cNvPr id="12" name="Rectangle 11">
            <a:extLst>
              <a:ext uri="{FF2B5EF4-FFF2-40B4-BE49-F238E27FC236}">
                <a16:creationId xmlns:a16="http://schemas.microsoft.com/office/drawing/2014/main" id="{8C4156C8-56BF-4FCC-B789-44563906CB71}"/>
              </a:ext>
            </a:extLst>
          </p:cNvPr>
          <p:cNvSpPr/>
          <p:nvPr/>
        </p:nvSpPr>
        <p:spPr>
          <a:xfrm>
            <a:off x="1006260"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Access control, certifications, etc.</a:t>
            </a:r>
          </a:p>
        </p:txBody>
      </p:sp>
      <p:sp>
        <p:nvSpPr>
          <p:cNvPr id="14" name="Rectangle 13">
            <a:extLst>
              <a:ext uri="{FF2B5EF4-FFF2-40B4-BE49-F238E27FC236}">
                <a16:creationId xmlns:a16="http://schemas.microsoft.com/office/drawing/2014/main" id="{A8F791F9-0409-44FE-BD28-1A3F3A185583}"/>
              </a:ext>
            </a:extLst>
          </p:cNvPr>
          <p:cNvSpPr/>
          <p:nvPr/>
        </p:nvSpPr>
        <p:spPr>
          <a:xfrm>
            <a:off x="1006260"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Discovery </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Identifying microservices that are being deployed in separate machines and/or not part of the same application</a:t>
            </a: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0" name="Rectangle 19">
            <a:extLst>
              <a:ext uri="{FF2B5EF4-FFF2-40B4-BE49-F238E27FC236}">
                <a16:creationId xmlns:a16="http://schemas.microsoft.com/office/drawing/2014/main" id="{95AF1074-BC5C-4FE6-B247-8B9C5DDE8B33}"/>
              </a:ext>
            </a:extLst>
          </p:cNvPr>
          <p:cNvSpPr/>
          <p:nvPr/>
        </p:nvSpPr>
        <p:spPr>
          <a:xfrm>
            <a:off x="6550792"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Distributed tracing, service mesh visualization, metrics, logs, etc.</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6A78E0-5F8B-45E6-BEEF-2A6F8D34F6C0}"/>
              </a:ext>
            </a:extLst>
          </p:cNvPr>
          <p:cNvSpPr/>
          <p:nvPr/>
        </p:nvSpPr>
        <p:spPr>
          <a:xfrm>
            <a:off x="6550792"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Circuit breaker, rate management, request timeouts, etc.</a:t>
            </a:r>
          </a:p>
        </p:txBody>
      </p:sp>
      <p:sp>
        <p:nvSpPr>
          <p:cNvPr id="22" name="Rectangle 21">
            <a:extLst>
              <a:ext uri="{FF2B5EF4-FFF2-40B4-BE49-F238E27FC236}">
                <a16:creationId xmlns:a16="http://schemas.microsoft.com/office/drawing/2014/main" id="{B2F2CFDF-770E-413B-BA25-C101A30AE758}"/>
              </a:ext>
            </a:extLst>
          </p:cNvPr>
          <p:cNvSpPr/>
          <p:nvPr/>
        </p:nvSpPr>
        <p:spPr>
          <a:xfrm>
            <a:off x="6550792"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Authentication, authorization, policy enforcement, etc.</a:t>
            </a:r>
          </a:p>
        </p:txBody>
      </p:sp>
      <p:sp>
        <p:nvSpPr>
          <p:cNvPr id="23" name="Rectangle 22">
            <a:extLst>
              <a:ext uri="{FF2B5EF4-FFF2-40B4-BE49-F238E27FC236}">
                <a16:creationId xmlns:a16="http://schemas.microsoft.com/office/drawing/2014/main" id="{9C5E8398-E842-4ADC-9423-7534D5F1FB30}"/>
              </a:ext>
            </a:extLst>
          </p:cNvPr>
          <p:cNvSpPr/>
          <p:nvPr/>
        </p:nvSpPr>
        <p:spPr>
          <a:xfrm>
            <a:off x="6550792"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 service entry, etc.</a:t>
            </a:r>
            <a:endPar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Arrow: Right 8">
            <a:extLst>
              <a:ext uri="{FF2B5EF4-FFF2-40B4-BE49-F238E27FC236}">
                <a16:creationId xmlns:a16="http://schemas.microsoft.com/office/drawing/2014/main" id="{8B516919-3DE0-4671-AFE8-8F31F913F9C6}"/>
              </a:ext>
            </a:extLst>
          </p:cNvPr>
          <p:cNvSpPr/>
          <p:nvPr/>
        </p:nvSpPr>
        <p:spPr>
          <a:xfrm>
            <a:off x="5641209" y="1808323"/>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B8C31E8F-2A8F-4585-9658-7C850E580695}"/>
              </a:ext>
            </a:extLst>
          </p:cNvPr>
          <p:cNvSpPr/>
          <p:nvPr/>
        </p:nvSpPr>
        <p:spPr>
          <a:xfrm>
            <a:off x="5641209" y="3069137"/>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8332090A-9B47-4330-8BF2-4EDB5EA8B301}"/>
              </a:ext>
            </a:extLst>
          </p:cNvPr>
          <p:cNvSpPr/>
          <p:nvPr/>
        </p:nvSpPr>
        <p:spPr>
          <a:xfrm>
            <a:off x="5641209" y="4329951"/>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24EFEF2A-0FE9-43FB-B2D5-326DFC4EC8A4}"/>
              </a:ext>
            </a:extLst>
          </p:cNvPr>
          <p:cNvSpPr/>
          <p:nvPr/>
        </p:nvSpPr>
        <p:spPr>
          <a:xfrm>
            <a:off x="5641209" y="5590764"/>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231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Service Mesh</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521990"/>
          </a:xfrm>
        </p:spPr>
        <p:txBody>
          <a:bodyPr vert="horz" wrap="square" lIns="0" tIns="0" rIns="0" bIns="0" rtlCol="0" anchor="t">
            <a:spAutoFit/>
          </a:bodyPr>
          <a:lstStyle/>
          <a:p>
            <a:r>
              <a:rPr lang="en-CA">
                <a:cs typeface="Segoe UI"/>
              </a:rPr>
              <a:t>Do I need one?</a:t>
            </a:r>
          </a:p>
          <a:p>
            <a:r>
              <a:rPr lang="en-CA">
                <a:cs typeface="Segoe UI"/>
              </a:rPr>
              <a:t>So “Why?” in the workshop?</a:t>
            </a:r>
          </a:p>
          <a:p>
            <a:r>
              <a:rPr lang="en-CA">
                <a:cs typeface="Segoe UI"/>
              </a:rPr>
              <a:t>Key Capabilities</a:t>
            </a:r>
          </a:p>
          <a:p>
            <a:pPr lvl="1"/>
            <a:r>
              <a:rPr lang="en-CA">
                <a:cs typeface="Segoe UI"/>
              </a:rPr>
              <a:t>Encrypt Traffic (Protect Data in Transit)</a:t>
            </a:r>
          </a:p>
          <a:p>
            <a:pPr lvl="1"/>
            <a:r>
              <a:rPr lang="en-CA">
                <a:cs typeface="Segoe UI"/>
              </a:rPr>
              <a:t>Canary and Phased Rollouts</a:t>
            </a:r>
          </a:p>
          <a:p>
            <a:pPr lvl="1"/>
            <a:r>
              <a:rPr lang="en-CA">
                <a:cs typeface="Segoe UI"/>
              </a:rPr>
              <a:t>Traffic Mgmt &amp; Manipulation</a:t>
            </a:r>
          </a:p>
          <a:p>
            <a:pPr lvl="1"/>
            <a:r>
              <a:rPr lang="en-CA">
                <a:cs typeface="Segoe UI"/>
              </a:rPr>
              <a:t>Observability</a:t>
            </a:r>
          </a:p>
          <a:p>
            <a:r>
              <a:rPr lang="en-CA">
                <a:cs typeface="Segoe UI"/>
              </a:rPr>
              <a:t>Why </a:t>
            </a:r>
            <a:r>
              <a:rPr lang="en-CA" err="1">
                <a:cs typeface="Segoe UI"/>
              </a:rPr>
              <a:t>Linkerd</a:t>
            </a:r>
            <a:r>
              <a:rPr lang="en-CA">
                <a:cs typeface="Segoe UI"/>
              </a:rPr>
              <a:t>?</a:t>
            </a:r>
          </a:p>
        </p:txBody>
      </p:sp>
    </p:spTree>
    <p:extLst>
      <p:ext uri="{BB962C8B-B14F-4D97-AF65-F5344CB8AC3E}">
        <p14:creationId xmlns:p14="http://schemas.microsoft.com/office/powerpoint/2010/main" val="139246224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US"/>
              <a:t>Deploy Application</a:t>
            </a:r>
          </a:p>
          <a:p>
            <a:r>
              <a:rPr lang="en-US"/>
              <a:t>Investigate Service Mesh</a:t>
            </a:r>
          </a:p>
        </p:txBody>
      </p:sp>
    </p:spTree>
    <p:extLst>
      <p:ext uri="{BB962C8B-B14F-4D97-AF65-F5344CB8AC3E}">
        <p14:creationId xmlns:p14="http://schemas.microsoft.com/office/powerpoint/2010/main" val="231118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Day 2 Operations</a:t>
            </a:r>
          </a:p>
        </p:txBody>
      </p:sp>
    </p:spTree>
    <p:extLst>
      <p:ext uri="{BB962C8B-B14F-4D97-AF65-F5344CB8AC3E}">
        <p14:creationId xmlns:p14="http://schemas.microsoft.com/office/powerpoint/2010/main" val="142929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Day 2 Operations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909788"/>
          </a:xfrm>
        </p:spPr>
        <p:txBody>
          <a:bodyPr vert="horz" wrap="square" lIns="0" tIns="0" rIns="0" bIns="0" rtlCol="0" anchor="t">
            <a:spAutoFit/>
          </a:bodyPr>
          <a:lstStyle/>
          <a:p>
            <a:r>
              <a:rPr lang="en-CA">
                <a:cs typeface="Segoe UI"/>
              </a:rPr>
              <a:t>Logging + Monitoring</a:t>
            </a:r>
          </a:p>
          <a:p>
            <a:r>
              <a:rPr lang="en-CA">
                <a:cs typeface="Segoe UI"/>
              </a:rPr>
              <a:t>Resource Mgmt (Cluster Starvation, PDBs, Disk Space, CPU/Memory/Disk Utilization)</a:t>
            </a:r>
          </a:p>
          <a:p>
            <a:pPr lvl="1"/>
            <a:r>
              <a:rPr lang="en-CA">
                <a:cs typeface="Segoe UI"/>
              </a:rPr>
              <a:t>Metrics Alert(Disk Utilization)</a:t>
            </a:r>
          </a:p>
          <a:p>
            <a:pPr lvl="1"/>
            <a:r>
              <a:rPr lang="en-CA">
                <a:cs typeface="Segoe UI"/>
              </a:rPr>
              <a:t>Log Analytics Query Alert (SSH Into Container)</a:t>
            </a:r>
          </a:p>
          <a:p>
            <a:r>
              <a:rPr lang="en-CA">
                <a:cs typeface="Segoe UI"/>
              </a:rPr>
              <a:t>Patching + Rebooting</a:t>
            </a:r>
          </a:p>
          <a:p>
            <a:r>
              <a:rPr lang="en-CA">
                <a:cs typeface="Segoe UI"/>
              </a:rPr>
              <a:t>Upgrades</a:t>
            </a:r>
          </a:p>
          <a:p>
            <a:pPr lvl="1"/>
            <a:r>
              <a:rPr lang="en-CA">
                <a:cs typeface="Segoe UI"/>
              </a:rPr>
              <a:t>Cluster</a:t>
            </a:r>
          </a:p>
          <a:p>
            <a:pPr lvl="1"/>
            <a:r>
              <a:rPr lang="en-CA">
                <a:cs typeface="Segoe UI"/>
              </a:rPr>
              <a:t>Applications with </a:t>
            </a:r>
            <a:r>
              <a:rPr lang="en-CA" err="1">
                <a:cs typeface="Segoe UI"/>
              </a:rPr>
              <a:t>NodePools</a:t>
            </a:r>
            <a:endParaRPr lang="en-CA">
              <a:cs typeface="Segoe UI"/>
            </a:endParaRPr>
          </a:p>
        </p:txBody>
      </p:sp>
    </p:spTree>
    <p:extLst>
      <p:ext uri="{BB962C8B-B14F-4D97-AF65-F5344CB8AC3E}">
        <p14:creationId xmlns:p14="http://schemas.microsoft.com/office/powerpoint/2010/main" val="26783736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FFFD-3DFC-4074-8ABF-AC31FB99CD8C}"/>
              </a:ext>
            </a:extLst>
          </p:cNvPr>
          <p:cNvSpPr>
            <a:spLocks noGrp="1"/>
          </p:cNvSpPr>
          <p:nvPr>
            <p:ph type="title"/>
          </p:nvPr>
        </p:nvSpPr>
        <p:spPr>
          <a:xfrm>
            <a:off x="266700" y="344471"/>
            <a:ext cx="11259574" cy="1143000"/>
          </a:xfrm>
        </p:spPr>
        <p:txBody>
          <a:bodyPr>
            <a:noAutofit/>
          </a:bodyPr>
          <a:lstStyle/>
          <a:p>
            <a:r>
              <a:rPr lang="en-US" sz="3600"/>
              <a:t>What to be careful when monitoring Kubernetes? </a:t>
            </a:r>
          </a:p>
        </p:txBody>
      </p:sp>
      <p:sp>
        <p:nvSpPr>
          <p:cNvPr id="3" name="Content Placeholder 2">
            <a:extLst>
              <a:ext uri="{FF2B5EF4-FFF2-40B4-BE49-F238E27FC236}">
                <a16:creationId xmlns:a16="http://schemas.microsoft.com/office/drawing/2014/main" id="{5C9B1DE8-7D9D-4CF6-9218-BC8D6D1A6EA7}"/>
              </a:ext>
            </a:extLst>
          </p:cNvPr>
          <p:cNvSpPr>
            <a:spLocks noGrp="1"/>
          </p:cNvSpPr>
          <p:nvPr>
            <p:ph idx="1"/>
          </p:nvPr>
        </p:nvSpPr>
        <p:spPr>
          <a:xfrm>
            <a:off x="665726" y="1313388"/>
            <a:ext cx="11088124" cy="4915961"/>
          </a:xfrm>
        </p:spPr>
        <p:txBody>
          <a:bodyPr>
            <a:normAutofit/>
          </a:bodyPr>
          <a:lstStyle/>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Health, performance, SLA (create, start, end)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Restart counts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Crash loop</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 Sizing and Tuning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noisy neighbor</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limits/requests per workload – oversubscription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pod anti-affinity – distribution of containers among nodes</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Cluster (Orchestrator) “itself” </a:t>
            </a:r>
          </a:p>
          <a:p>
            <a:pPr marL="1562075" lvl="1" indent="-571500">
              <a:buFont typeface="Arial" panose="020B0604020202020204" pitchFamily="34" charset="0"/>
              <a:buChar char="•"/>
            </a:pPr>
            <a:r>
              <a:rPr lang="en-US" sz="2200" err="1">
                <a:latin typeface="Segoe UI Light" panose="020B0502040204020203" pitchFamily="34" charset="0"/>
                <a:cs typeface="Segoe UI Light" panose="020B0502040204020203" pitchFamily="34" charset="0"/>
              </a:rPr>
              <a:t>etcd</a:t>
            </a:r>
            <a:r>
              <a:rPr lang="en-US" sz="2200">
                <a:latin typeface="Segoe UI Light" panose="020B0502040204020203" pitchFamily="34" charset="0"/>
                <a:cs typeface="Segoe UI Light" panose="020B0502040204020203" pitchFamily="34" charset="0"/>
              </a:rPr>
              <a:t>, </a:t>
            </a:r>
            <a:r>
              <a:rPr lang="en-US" sz="2200" err="1">
                <a:latin typeface="Segoe UI Light" panose="020B0502040204020203" pitchFamily="34" charset="0"/>
                <a:cs typeface="Segoe UI Light" panose="020B0502040204020203" pitchFamily="34" charset="0"/>
              </a:rPr>
              <a:t>kube-api</a:t>
            </a:r>
            <a:r>
              <a:rPr lang="en-US" sz="2200">
                <a:latin typeface="Segoe UI Light" panose="020B0502040204020203" pitchFamily="34" charset="0"/>
                <a:cs typeface="Segoe UI Light" panose="020B0502040204020203" pitchFamily="34" charset="0"/>
              </a:rPr>
              <a:t>, increasing pending pods can pause any deployment running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capacity – do I need to scale up/down? </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Platform – Node, Network, Storage </a:t>
            </a: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04239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Validate Scenarios</a:t>
            </a:r>
          </a:p>
        </p:txBody>
      </p:sp>
    </p:spTree>
    <p:extLst>
      <p:ext uri="{BB962C8B-B14F-4D97-AF65-F5344CB8AC3E}">
        <p14:creationId xmlns:p14="http://schemas.microsoft.com/office/powerpoint/2010/main" val="35900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AKS Setup After</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373571"/>
            <a:ext cx="7982008" cy="4552983"/>
          </a:xfrm>
          <a:prstGeom prst="rect">
            <a:avLst/>
          </a:prstGeom>
        </p:spPr>
      </p:pic>
    </p:spTree>
    <p:extLst>
      <p:ext uri="{BB962C8B-B14F-4D97-AF65-F5344CB8AC3E}">
        <p14:creationId xmlns:p14="http://schemas.microsoft.com/office/powerpoint/2010/main" val="3049910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Validate Scenarios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935915"/>
          </a:xfrm>
        </p:spPr>
        <p:txBody>
          <a:bodyPr vert="horz" wrap="square" lIns="0" tIns="0" rIns="0" bIns="0" rtlCol="0" anchor="t">
            <a:spAutoFit/>
          </a:bodyPr>
          <a:lstStyle/>
          <a:p>
            <a:r>
              <a:rPr lang="en-CA">
                <a:cs typeface="Segoe UI"/>
              </a:rPr>
              <a:t>Validate Customer Scenario Requirements</a:t>
            </a:r>
          </a:p>
          <a:p>
            <a:r>
              <a:rPr lang="en-CA">
                <a:cs typeface="Segoe UI"/>
              </a:rPr>
              <a:t>Close the Loop on where we Started</a:t>
            </a:r>
          </a:p>
          <a:p>
            <a:r>
              <a:rPr lang="en-CA">
                <a:cs typeface="Segoe UI"/>
              </a:rPr>
              <a:t>Looking for Feedback on whether this meets the needs?</a:t>
            </a:r>
          </a:p>
          <a:p>
            <a:r>
              <a:rPr lang="en-CA">
                <a:cs typeface="Segoe UI"/>
              </a:rPr>
              <a:t>Is it enough?</a:t>
            </a:r>
          </a:p>
        </p:txBody>
      </p:sp>
    </p:spTree>
    <p:extLst>
      <p:ext uri="{BB962C8B-B14F-4D97-AF65-F5344CB8AC3E}">
        <p14:creationId xmlns:p14="http://schemas.microsoft.com/office/powerpoint/2010/main" val="401950498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US"/>
              <a:t>Validate Scenarios</a:t>
            </a:r>
          </a:p>
        </p:txBody>
      </p:sp>
    </p:spTree>
    <p:extLst>
      <p:ext uri="{BB962C8B-B14F-4D97-AF65-F5344CB8AC3E}">
        <p14:creationId xmlns:p14="http://schemas.microsoft.com/office/powerpoint/2010/main" val="21800640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Thought Leadership</a:t>
            </a:r>
          </a:p>
        </p:txBody>
      </p:sp>
    </p:spTree>
    <p:extLst>
      <p:ext uri="{BB962C8B-B14F-4D97-AF65-F5344CB8AC3E}">
        <p14:creationId xmlns:p14="http://schemas.microsoft.com/office/powerpoint/2010/main" val="25238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Thought Leadership</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935915"/>
          </a:xfrm>
        </p:spPr>
        <p:txBody>
          <a:bodyPr vert="horz" wrap="square" lIns="0" tIns="0" rIns="0" bIns="0" rtlCol="0" anchor="t">
            <a:spAutoFit/>
          </a:bodyPr>
          <a:lstStyle/>
          <a:p>
            <a:r>
              <a:rPr lang="en-CA">
                <a:cs typeface="Segoe UI"/>
              </a:rPr>
              <a:t>Multi-Cluster Mgmt – Azure Arc</a:t>
            </a:r>
          </a:p>
          <a:p>
            <a:r>
              <a:rPr lang="en-CA">
                <a:cs typeface="Segoe UI"/>
              </a:rPr>
              <a:t>Service Mesh Mgmt – Service Mesh Interface (SMI)</a:t>
            </a:r>
          </a:p>
          <a:p>
            <a:r>
              <a:rPr lang="en-CA">
                <a:cs typeface="Segoe UI"/>
              </a:rPr>
              <a:t>Futures of Security &amp; Policy Mgmt – Azure Security Center + Policy + AKS</a:t>
            </a:r>
          </a:p>
          <a:p>
            <a:r>
              <a:rPr lang="en-CA">
                <a:cs typeface="Segoe UI"/>
              </a:rPr>
              <a:t>Building Cloud Native Apps – Open Application Model (OAM), RUDR, DAPR</a:t>
            </a:r>
          </a:p>
        </p:txBody>
      </p:sp>
    </p:spTree>
    <p:extLst>
      <p:ext uri="{BB962C8B-B14F-4D97-AF65-F5344CB8AC3E}">
        <p14:creationId xmlns:p14="http://schemas.microsoft.com/office/powerpoint/2010/main" val="206639732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9CA3A-95A0-4264-B89A-3009C006CE9A}"/>
              </a:ext>
            </a:extLst>
          </p:cNvPr>
          <p:cNvSpPr txBox="1"/>
          <p:nvPr/>
        </p:nvSpPr>
        <p:spPr>
          <a:xfrm>
            <a:off x="3005349" y="681038"/>
            <a:ext cx="6181309"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Arc: </a:t>
            </a:r>
            <a: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t>at a high level</a:t>
            </a:r>
          </a:p>
        </p:txBody>
      </p:sp>
      <p:sp>
        <p:nvSpPr>
          <p:cNvPr id="65" name="TextBox 64">
            <a:extLst>
              <a:ext uri="{FF2B5EF4-FFF2-40B4-BE49-F238E27FC236}">
                <a16:creationId xmlns:a16="http://schemas.microsoft.com/office/drawing/2014/main" id="{F2BA83A0-03C6-4D40-97D0-512B245521B4}"/>
              </a:ext>
            </a:extLst>
          </p:cNvPr>
          <p:cNvSpPr txBox="1"/>
          <p:nvPr/>
        </p:nvSpPr>
        <p:spPr>
          <a:xfrm>
            <a:off x="2010588" y="1352338"/>
            <a:ext cx="817082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Bring Azure services and management to any infrastructure, anywhere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1975" y="4613275"/>
            <a:ext cx="11049000"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Arc is a set of technologies that extends Azure management and enables Azure services to run across on-premises, multi-cloud, and edge</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200" y="2533251"/>
            <a:ext cx="11027664" cy="1568390"/>
            <a:chOff x="584200" y="2533251"/>
            <a:chExt cx="11027664" cy="1568390"/>
          </a:xfrm>
          <a:effectLst/>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100"/>
                                  </p:stCondLst>
                                  <p:iterate type="lt">
                                    <p:tmPct val="0"/>
                                  </p:iterate>
                                  <p:childTnLst>
                                    <p:set>
                                      <p:cBhvr>
                                        <p:cTn id="11" dur="1" fill="hold">
                                          <p:stCondLst>
                                            <p:cond delay="0"/>
                                          </p:stCondLst>
                                        </p:cTn>
                                        <p:tgtEl>
                                          <p:spTgt spid="65">
                                            <p:txEl>
                                              <p:pRg st="0" end="0"/>
                                            </p:txEl>
                                          </p:spTgt>
                                        </p:tgtEl>
                                        <p:attrNameLst>
                                          <p:attrName>style.visibility</p:attrName>
                                        </p:attrNameLst>
                                      </p:cBhvr>
                                      <p:to>
                                        <p:strVal val="visible"/>
                                      </p:to>
                                    </p:set>
                                    <p:animEffect transition="in" filter="fade">
                                      <p:cBhvr>
                                        <p:cTn id="12" dur="500"/>
                                        <p:tgtEl>
                                          <p:spTgt spid="65">
                                            <p:txEl>
                                              <p:pRg st="0" end="0"/>
                                            </p:txEl>
                                          </p:spTgt>
                                        </p:tgtEl>
                                      </p:cBhvr>
                                    </p:animEffect>
                                  </p:childTnLst>
                                </p:cTn>
                              </p:par>
                              <p:par>
                                <p:cTn id="13" presetID="42" presetClass="path" presetSubtype="0" decel="100000" fill="hold" grpId="1" nodeType="withEffect">
                                  <p:stCondLst>
                                    <p:cond delay="100"/>
                                  </p:stCondLst>
                                  <p:iterate type="lt">
                                    <p:tmPct val="0"/>
                                  </p:iterate>
                                  <p:childTnLst>
                                    <p:animMotion origin="layout" path="M 0 4.07407E-6 L 0 0.01898 " pathEditMode="relative" rAng="0" ptsTypes="AA">
                                      <p:cBhvr>
                                        <p:cTn id="14" dur="700" spd="-100000" fill="hold"/>
                                        <p:tgtEl>
                                          <p:spTgt spid="65">
                                            <p:txEl>
                                              <p:pRg st="0" end="0"/>
                                            </p:txEl>
                                          </p:spTgt>
                                        </p:tgtEl>
                                        <p:attrNameLst>
                                          <p:attrName>ppt_x</p:attrName>
                                          <p:attrName>ppt_y</p:attrName>
                                        </p:attrNameLst>
                                      </p:cBhvr>
                                      <p:rCtr x="0" y="949"/>
                                    </p:animMotion>
                                  </p:childTnLst>
                                </p:cTn>
                              </p:par>
                            </p:childTnLst>
                          </p:cTn>
                        </p:par>
                        <p:par>
                          <p:cTn id="15" fill="hold">
                            <p:stCondLst>
                              <p:cond delay="800"/>
                            </p:stCondLst>
                            <p:childTnLst>
                              <p:par>
                                <p:cTn id="16" presetID="26" presetClass="emph" presetSubtype="0" repeatCount="5000" fill="hold" grpId="2" nodeType="afterEffect">
                                  <p:stCondLst>
                                    <p:cond delay="0"/>
                                  </p:stCondLst>
                                  <p:iterate type="lt">
                                    <p:tmPct val="2000"/>
                                  </p:iterate>
                                  <p:childTnLst>
                                    <p:animEffect transition="out" filter="fade">
                                      <p:cBhvr>
                                        <p:cTn id="17" dur="500" tmFilter="0, 0; .2, .5; .8, .5; 1, 0"/>
                                        <p:tgtEl>
                                          <p:spTgt spid="65">
                                            <p:txEl>
                                              <p:pRg st="0" end="0"/>
                                            </p:txEl>
                                          </p:spTgt>
                                        </p:tgtEl>
                                      </p:cBhvr>
                                    </p:animEffect>
                                    <p:animScale>
                                      <p:cBhvr>
                                        <p:cTn id="18" dur="250" autoRev="1" fill="hold"/>
                                        <p:tgtEl>
                                          <p:spTgt spid="65">
                                            <p:txEl>
                                              <p:pRg st="0" end="0"/>
                                            </p:txEl>
                                          </p:spTgt>
                                        </p:tgtEl>
                                      </p:cBhvr>
                                      <p:by x="105000" y="105000"/>
                                    </p:animScale>
                                  </p:childTnLst>
                                </p:cTn>
                              </p:par>
                              <p:par>
                                <p:cTn id="19" presetID="16" presetClass="entr" presetSubtype="37" fill="hold" nodeType="withEffect">
                                  <p:stCondLst>
                                    <p:cond delay="30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42" presetClass="path" presetSubtype="0" decel="100000" fill="hold" grpId="1" nodeType="withEffect">
                                  <p:stCondLst>
                                    <p:cond delay="400"/>
                                  </p:stCondLst>
                                  <p:childTnLst>
                                    <p:animMotion origin="layout" path="M 0 -4.44444E-6 L 0 0.01899 " pathEditMode="relative" rAng="0" ptsTypes="AA">
                                      <p:cBhvr>
                                        <p:cTn id="26" dur="700" spd="-100000" fill="hold"/>
                                        <p:tgtEl>
                                          <p:spTgt spid="74"/>
                                        </p:tgtEl>
                                        <p:attrNameLst>
                                          <p:attrName>ppt_x</p:attrName>
                                          <p:attrName>ppt_y</p:attrName>
                                        </p:attrNameLst>
                                      </p:cBhvr>
                                      <p:rCtr x="0" y="949"/>
                                    </p:animMotion>
                                  </p:childTnLst>
                                </p:cTn>
                              </p:par>
                              <p:par>
                                <p:cTn id="27" presetID="10" presetClass="entr" presetSubtype="0"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200"/>
                                  </p:stCondLst>
                                  <p:childTnLst>
                                    <p:animMotion origin="layout" path="M 0 4.07407E-6 L 0 0.01898 " pathEditMode="relative" rAng="0" ptsTypes="AA">
                                      <p:cBhvr>
                                        <p:cTn id="31"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5" grpId="0" build="p"/>
      <p:bldP spid="65" grpId="1" build="p"/>
      <p:bldP spid="65" grpId="2" build="p"/>
      <p:bldP spid="74" grpId="0"/>
      <p:bldP spid="7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9711BF1-4426-4E56-AB02-F153A9D79455}"/>
              </a:ext>
            </a:extLst>
          </p:cNvPr>
          <p:cNvSpPr/>
          <p:nvPr/>
        </p:nvSpPr>
        <p:spPr>
          <a:xfrm>
            <a:off x="481777" y="3259259"/>
            <a:ext cx="227979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Arc for Servers</a:t>
            </a:r>
          </a:p>
        </p:txBody>
      </p:sp>
      <p:sp>
        <p:nvSpPr>
          <p:cNvPr id="71" name="Rectangle 70">
            <a:extLst>
              <a:ext uri="{FF2B5EF4-FFF2-40B4-BE49-F238E27FC236}">
                <a16:creationId xmlns:a16="http://schemas.microsoft.com/office/drawing/2014/main" id="{8BE53221-A1D0-460C-B3E8-567E0D640266}"/>
              </a:ext>
            </a:extLst>
          </p:cNvPr>
          <p:cNvSpPr/>
          <p:nvPr/>
        </p:nvSpPr>
        <p:spPr>
          <a:xfrm>
            <a:off x="4472705" y="3261908"/>
            <a:ext cx="267708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Arc for Kubernetes</a:t>
            </a:r>
          </a:p>
        </p:txBody>
      </p:sp>
      <p:sp>
        <p:nvSpPr>
          <p:cNvPr id="72" name="Rectangle 71">
            <a:extLst>
              <a:ext uri="{FF2B5EF4-FFF2-40B4-BE49-F238E27FC236}">
                <a16:creationId xmlns:a16="http://schemas.microsoft.com/office/drawing/2014/main" id="{61DDF47B-5890-4A2A-B0C5-57266A4874B8}"/>
              </a:ext>
            </a:extLst>
          </p:cNvPr>
          <p:cNvSpPr/>
          <p:nvPr/>
        </p:nvSpPr>
        <p:spPr>
          <a:xfrm>
            <a:off x="8440903" y="3259259"/>
            <a:ext cx="3198440"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data services on Azure Arc </a:t>
            </a:r>
          </a:p>
        </p:txBody>
      </p:sp>
      <p:sp>
        <p:nvSpPr>
          <p:cNvPr id="65" name="Title 1">
            <a:extLst>
              <a:ext uri="{FF2B5EF4-FFF2-40B4-BE49-F238E27FC236}">
                <a16:creationId xmlns:a16="http://schemas.microsoft.com/office/drawing/2014/main" id="{E36C7780-F6E0-4509-AD31-2C0A2B94560A}"/>
              </a:ext>
            </a:extLst>
          </p:cNvPr>
          <p:cNvSpPr txBox="1">
            <a:spLocks/>
          </p:cNvSpPr>
          <p:nvPr/>
        </p:nvSpPr>
        <p:spPr>
          <a:xfrm>
            <a:off x="269240" y="218259"/>
            <a:ext cx="11655840" cy="13848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90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Arc: </a:t>
            </a:r>
            <a: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t>… and more specifically</a:t>
            </a:r>
            <a:b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services &amp; management capabilities on any infrastructure, anywhere</a:t>
            </a:r>
            <a:endParaRPr kumimoji="0" lang="en-US" sz="36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Graphic 3">
            <a:extLst>
              <a:ext uri="{FF2B5EF4-FFF2-40B4-BE49-F238E27FC236}">
                <a16:creationId xmlns:a16="http://schemas.microsoft.com/office/drawing/2014/main" id="{13E04B5C-1732-4DF3-9267-AE99225CA4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245" y="1803285"/>
            <a:ext cx="3284270" cy="1970562"/>
          </a:xfrm>
          <a:prstGeom prst="rect">
            <a:avLst/>
          </a:prstGeom>
          <a:effectLst>
            <a:outerShdw blurRad="63500" sx="102000" sy="102000" algn="ctr" rotWithShape="0">
              <a:prstClr val="black">
                <a:alpha val="40000"/>
              </a:prstClr>
            </a:outerShdw>
          </a:effectLst>
        </p:spPr>
      </p:pic>
      <p:pic>
        <p:nvPicPr>
          <p:cNvPr id="6" name="Graphic 5">
            <a:extLst>
              <a:ext uri="{FF2B5EF4-FFF2-40B4-BE49-F238E27FC236}">
                <a16:creationId xmlns:a16="http://schemas.microsoft.com/office/drawing/2014/main" id="{745A03B2-4E99-45CF-9A98-6BCAE7FE45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0026" y="1803285"/>
            <a:ext cx="3284270" cy="1970562"/>
          </a:xfrm>
          <a:prstGeom prst="rect">
            <a:avLst/>
          </a:prstGeom>
          <a:effectLst>
            <a:outerShdw blurRad="63500" sx="102000" sy="102000" algn="ctr" rotWithShape="0">
              <a:prstClr val="black">
                <a:alpha val="40000"/>
              </a:prstClr>
            </a:outerShdw>
          </a:effectLst>
        </p:spPr>
      </p:pic>
      <p:pic>
        <p:nvPicPr>
          <p:cNvPr id="8" name="Graphic 7">
            <a:extLst>
              <a:ext uri="{FF2B5EF4-FFF2-40B4-BE49-F238E27FC236}">
                <a16:creationId xmlns:a16="http://schemas.microsoft.com/office/drawing/2014/main" id="{9FB64A60-ACCC-4246-AFD8-F73347E0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8464" y="1803285"/>
            <a:ext cx="3284270" cy="1970562"/>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169B582A-3230-4415-B9F2-AC7D138AD742}"/>
              </a:ext>
            </a:extLst>
          </p:cNvPr>
          <p:cNvSpPr/>
          <p:nvPr/>
        </p:nvSpPr>
        <p:spPr>
          <a:xfrm>
            <a:off x="325339" y="3856972"/>
            <a:ext cx="3367395"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1. Organize and govern servers across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Azure Arc extends Azure's management to physical and virtual servers anywhere. Govern and manage servers from a single, scalable management pane. </a:t>
            </a: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hlinkClick r:id="rId9"/>
              </a:rPr>
              <a:t>Learn more </a:t>
            </a: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390C6DB5-0564-4A90-98B7-CD5AF0C6C75E}"/>
              </a:ext>
            </a:extLst>
          </p:cNvPr>
          <p:cNvSpPr/>
          <p:nvPr/>
        </p:nvSpPr>
        <p:spPr>
          <a:xfrm>
            <a:off x="4293309" y="3868099"/>
            <a:ext cx="3609171"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2. Manage Kubernetes applications at-scale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Deploy and configure Kubernetes applications consistently across all your environments with modern DevOps techniques.</a:t>
            </a: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hlinkClick r:id="rId10"/>
              </a:rPr>
              <a:t>Learn more </a:t>
            </a:r>
            <a:endParaRPr kumimoji="0" lang="en-US" sz="2000" b="0" i="0" u="sng" strike="noStrike" kern="1200" cap="none" spc="0" normalizeH="0" baseline="0" noProof="0">
              <a:ln>
                <a:noFill/>
              </a:ln>
              <a:solidFill>
                <a:srgbClr val="1885D8"/>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5E35A0AF-62D3-4D55-89F6-30BF88B2C7CD}"/>
              </a:ext>
            </a:extLst>
          </p:cNvPr>
          <p:cNvSpPr/>
          <p:nvPr/>
        </p:nvSpPr>
        <p:spPr>
          <a:xfrm>
            <a:off x="8296904" y="3856972"/>
            <a:ext cx="3811827" cy="23337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3. Run data services anywhere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Deploy Azure data services in moments anywhere you need them. Get simpler compliance, faster response times, and better security for your data.</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a:ea typeface="+mn-ea"/>
              <a:cs typeface="+mn-cs"/>
              <a:hlinkClick r:id="rId11"/>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11"/>
              </a:rPr>
              <a:t>Learn more </a:t>
            </a:r>
            <a:endPar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cxnSp>
        <p:nvCxnSpPr>
          <p:cNvPr id="211" name="Straight Connector 210">
            <a:extLst>
              <a:ext uri="{FF2B5EF4-FFF2-40B4-BE49-F238E27FC236}">
                <a16:creationId xmlns:a16="http://schemas.microsoft.com/office/drawing/2014/main" id="{D84BBA87-E835-4471-8961-9A85C2B7806A}"/>
              </a:ext>
            </a:extLst>
          </p:cNvPr>
          <p:cNvCxnSpPr>
            <a:cxnSpLocks/>
          </p:cNvCxnSpPr>
          <p:nvPr/>
        </p:nvCxnSpPr>
        <p:spPr>
          <a:xfrm flipH="1">
            <a:off x="4030883" y="1950422"/>
            <a:ext cx="22636" cy="4362839"/>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2" name="Straight Connector 211">
            <a:extLst>
              <a:ext uri="{FF2B5EF4-FFF2-40B4-BE49-F238E27FC236}">
                <a16:creationId xmlns:a16="http://schemas.microsoft.com/office/drawing/2014/main" id="{8BEC60CD-5731-4DBD-ADA4-A727951C6C3F}"/>
              </a:ext>
            </a:extLst>
          </p:cNvPr>
          <p:cNvCxnSpPr>
            <a:cxnSpLocks/>
          </p:cNvCxnSpPr>
          <p:nvPr/>
        </p:nvCxnSpPr>
        <p:spPr>
          <a:xfrm flipH="1">
            <a:off x="8033712" y="1950422"/>
            <a:ext cx="22636" cy="4362839"/>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 name="Flowchart: Connector 66">
            <a:extLst>
              <a:ext uri="{FF2B5EF4-FFF2-40B4-BE49-F238E27FC236}">
                <a16:creationId xmlns:a16="http://schemas.microsoft.com/office/drawing/2014/main" id="{5334CD52-4530-4307-92E0-C1BB6D5ADDE4}"/>
              </a:ext>
            </a:extLst>
          </p:cNvPr>
          <p:cNvSpPr/>
          <p:nvPr/>
        </p:nvSpPr>
        <p:spPr bwMode="auto">
          <a:xfrm>
            <a:off x="453644"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1</a:t>
            </a:r>
          </a:p>
        </p:txBody>
      </p:sp>
      <p:sp>
        <p:nvSpPr>
          <p:cNvPr id="68" name="Flowchart: Connector 67">
            <a:extLst>
              <a:ext uri="{FF2B5EF4-FFF2-40B4-BE49-F238E27FC236}">
                <a16:creationId xmlns:a16="http://schemas.microsoft.com/office/drawing/2014/main" id="{658FD8D9-8726-48F3-96F7-7C775C9D11DE}"/>
              </a:ext>
            </a:extLst>
          </p:cNvPr>
          <p:cNvSpPr/>
          <p:nvPr/>
        </p:nvSpPr>
        <p:spPr bwMode="auto">
          <a:xfrm>
            <a:off x="4445298"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2</a:t>
            </a:r>
          </a:p>
        </p:txBody>
      </p:sp>
      <p:sp>
        <p:nvSpPr>
          <p:cNvPr id="69" name="Flowchart: Connector 68">
            <a:extLst>
              <a:ext uri="{FF2B5EF4-FFF2-40B4-BE49-F238E27FC236}">
                <a16:creationId xmlns:a16="http://schemas.microsoft.com/office/drawing/2014/main" id="{2CBCB6A1-CDB3-4663-A969-FE96229E4A98}"/>
              </a:ext>
            </a:extLst>
          </p:cNvPr>
          <p:cNvSpPr/>
          <p:nvPr/>
        </p:nvSpPr>
        <p:spPr bwMode="auto">
          <a:xfrm>
            <a:off x="8432218"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3</a:t>
            </a:r>
          </a:p>
        </p:txBody>
      </p:sp>
      <p:sp>
        <p:nvSpPr>
          <p:cNvPr id="17" name="Rectangle 16">
            <a:extLst>
              <a:ext uri="{FF2B5EF4-FFF2-40B4-BE49-F238E27FC236}">
                <a16:creationId xmlns:a16="http://schemas.microsoft.com/office/drawing/2014/main" id="{60BC04B8-703E-4AD9-BB2E-6D5654EDDDD2}"/>
              </a:ext>
            </a:extLst>
          </p:cNvPr>
          <p:cNvSpPr/>
          <p:nvPr/>
        </p:nvSpPr>
        <p:spPr>
          <a:xfrm>
            <a:off x="307405" y="1430590"/>
            <a:ext cx="33673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Arc for servers</a:t>
            </a:r>
          </a:p>
        </p:txBody>
      </p:sp>
      <p:sp>
        <p:nvSpPr>
          <p:cNvPr id="18" name="Rectangle 17">
            <a:extLst>
              <a:ext uri="{FF2B5EF4-FFF2-40B4-BE49-F238E27FC236}">
                <a16:creationId xmlns:a16="http://schemas.microsoft.com/office/drawing/2014/main" id="{951C3FAA-EB81-4E0E-9E2F-3885140E1E3D}"/>
              </a:ext>
            </a:extLst>
          </p:cNvPr>
          <p:cNvSpPr/>
          <p:nvPr/>
        </p:nvSpPr>
        <p:spPr>
          <a:xfrm>
            <a:off x="4280962" y="1430590"/>
            <a:ext cx="33673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Arc for Kubernetes</a:t>
            </a:r>
          </a:p>
        </p:txBody>
      </p:sp>
      <p:sp>
        <p:nvSpPr>
          <p:cNvPr id="19" name="Rectangle 18">
            <a:extLst>
              <a:ext uri="{FF2B5EF4-FFF2-40B4-BE49-F238E27FC236}">
                <a16:creationId xmlns:a16="http://schemas.microsoft.com/office/drawing/2014/main" id="{46822FAC-ABDC-4021-A423-5F96D29B8902}"/>
              </a:ext>
            </a:extLst>
          </p:cNvPr>
          <p:cNvSpPr/>
          <p:nvPr/>
        </p:nvSpPr>
        <p:spPr>
          <a:xfrm>
            <a:off x="8266743" y="1430590"/>
            <a:ext cx="381182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data services on Azure Arc </a:t>
            </a:r>
          </a:p>
        </p:txBody>
      </p:sp>
    </p:spTree>
    <p:extLst>
      <p:ext uri="{BB962C8B-B14F-4D97-AF65-F5344CB8AC3E}">
        <p14:creationId xmlns:p14="http://schemas.microsoft.com/office/powerpoint/2010/main" val="438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At-scale Kubernetes App management </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 name="Rectangle 7">
            <a:extLst>
              <a:ext uri="{FF2B5EF4-FFF2-40B4-BE49-F238E27FC236}">
                <a16:creationId xmlns:a16="http://schemas.microsoft.com/office/drawing/2014/main" id="{05E36DBE-CC64-486F-8A61-BC663802EB66}"/>
              </a:ext>
            </a:extLst>
          </p:cNvPr>
          <p:cNvSpPr/>
          <p:nvPr/>
        </p:nvSpPr>
        <p:spPr bwMode="auto">
          <a:xfrm>
            <a:off x="529423" y="1096477"/>
            <a:ext cx="5436090"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 retailer with 100s of stores would like to move all in-store applications to containers running on a K8s clusters.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They are faced with the challenge of how to uniformly deploy, configure and manage their containerized applications across multiple locations.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Semibold"/>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Bootstrap a new store to fully run with the applications and configuration that this store requires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Enable IT to apply and monitor at scale governance across all stores</a:t>
            </a:r>
            <a:endParaRPr kumimoji="0" lang="en-US" sz="1400" b="0" i="0" u="none" strike="noStrike" kern="1200" cap="none" spc="0" normalizeH="0" baseline="0" noProof="0">
              <a:ln>
                <a:noFill/>
              </a:ln>
              <a:solidFill>
                <a:prstClr val="white"/>
              </a:solidFill>
              <a:effectLst/>
              <a:uLnTx/>
              <a:uFillTx/>
              <a:latin typeface="Segoe UI"/>
              <a:ea typeface="+mn-lt"/>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Monitor the state of applications and configuration in all stores</a:t>
            </a:r>
            <a:endParaRPr kumimoji="0" lang="en-US" sz="1800" b="0" i="0" u="none" strike="noStrike" kern="1200" cap="none" spc="0" normalizeH="0" baseline="0" noProof="0">
              <a:ln>
                <a:noFill/>
              </a:ln>
              <a:solidFill>
                <a:prstClr val="white"/>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Integrate DevOps and Safe Deployment Practices for applications running in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Allow region/store IT to monitor and troubleshoot configuration issues for their stores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p:txBody>
      </p:sp>
      <p:pic>
        <p:nvPicPr>
          <p:cNvPr id="52" name="Picture 51">
            <a:extLst>
              <a:ext uri="{FF2B5EF4-FFF2-40B4-BE49-F238E27FC236}">
                <a16:creationId xmlns:a16="http://schemas.microsoft.com/office/drawing/2014/main" id="{AD01C907-7BFB-4212-B45F-D6EB137E3DEE}"/>
              </a:ext>
            </a:extLst>
          </p:cNvPr>
          <p:cNvPicPr>
            <a:picLocks noChangeAspect="1"/>
          </p:cNvPicPr>
          <p:nvPr/>
        </p:nvPicPr>
        <p:blipFill>
          <a:blip r:embed="rId2"/>
          <a:stretch>
            <a:fillRect/>
          </a:stretch>
        </p:blipFill>
        <p:spPr>
          <a:xfrm>
            <a:off x="8008374" y="2158256"/>
            <a:ext cx="1749441" cy="3349465"/>
          </a:xfrm>
          <a:prstGeom prst="rect">
            <a:avLst/>
          </a:prstGeom>
        </p:spPr>
      </p:pic>
    </p:spTree>
    <p:extLst>
      <p:ext uri="{BB962C8B-B14F-4D97-AF65-F5344CB8AC3E}">
        <p14:creationId xmlns:p14="http://schemas.microsoft.com/office/powerpoint/2010/main" val="17749416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526538"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solution</a:t>
            </a: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4" name="Rectangle 83">
            <a:extLst>
              <a:ext uri="{FF2B5EF4-FFF2-40B4-BE49-F238E27FC236}">
                <a16:creationId xmlns:a16="http://schemas.microsoft.com/office/drawing/2014/main" id="{7092D091-7D33-445B-BEB1-9AD6642C1C27}"/>
              </a:ext>
            </a:extLst>
          </p:cNvPr>
          <p:cNvSpPr/>
          <p:nvPr/>
        </p:nvSpPr>
        <p:spPr bwMode="auto">
          <a:xfrm>
            <a:off x="435844" y="1304693"/>
            <a:ext cx="4503259" cy="506066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37160" rIns="182880" bIns="13716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Semibold"/>
              </a:rPr>
              <a:t>Key benefits from Azure Arc</a:t>
            </a:r>
            <a:endParaRPr kumimoji="0" lang="en-US" sz="1600" b="0" i="0" u="none" strike="noStrike" kern="1200" cap="none" spc="0" normalizeH="0" baseline="0" noProof="0">
              <a:ln>
                <a:noFill/>
              </a:ln>
              <a:solidFill>
                <a:srgbClr val="0078D4"/>
              </a:solidFill>
              <a:effectLst/>
              <a:uLnTx/>
              <a:uFillTx/>
              <a:latin typeface="Segoe UI Semibold"/>
              <a:ea typeface="+mn-ea"/>
              <a:cs typeface="Segoe UI Semibold"/>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a:rPr>
              <a:t>Asset organization and inventory with a unified view in the Azure Portal across all locations</a:t>
            </a:r>
            <a:endPar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panose="020B0502040204020203" pitchFamily="34" charset="0"/>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At scale configuration and deployment based on subscription, resource groups, and tags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a:rPr>
              <a:t>GitOps</a:t>
            </a:r>
            <a:r>
              <a:rPr kumimoji="0" lang="en-US" sz="1400" b="0" i="0" u="none" strike="noStrike" kern="1200" cap="none" spc="0" normalizeH="0" baseline="0" noProof="0">
                <a:ln>
                  <a:noFill/>
                </a:ln>
                <a:solidFill>
                  <a:srgbClr val="282828"/>
                </a:solidFill>
                <a:effectLst/>
                <a:uLnTx/>
                <a:uFillTx/>
                <a:latin typeface="Segoe UI"/>
                <a:ea typeface="+mn-ea"/>
                <a:cs typeface="Segoe UI"/>
              </a:rPr>
              <a:t>-based model for deploying configuration as code to one or many clusters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Application deployment and update at scale </a:t>
            </a:r>
            <a:endParaRPr kumimoji="0" lang="en-US" sz="14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Source control based Safe deployment procedures when rolling new applications and configurations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Developer tooling agnostic - Use the tools they want.</a:t>
            </a:r>
          </a:p>
        </p:txBody>
      </p:sp>
      <p:pic>
        <p:nvPicPr>
          <p:cNvPr id="70" name="Picture 69">
            <a:extLst>
              <a:ext uri="{FF2B5EF4-FFF2-40B4-BE49-F238E27FC236}">
                <a16:creationId xmlns:a16="http://schemas.microsoft.com/office/drawing/2014/main" id="{96D9B2BB-E867-42CF-ABE8-841CAA8480EE}"/>
              </a:ext>
            </a:extLst>
          </p:cNvPr>
          <p:cNvPicPr>
            <a:picLocks noChangeAspect="1"/>
          </p:cNvPicPr>
          <p:nvPr/>
        </p:nvPicPr>
        <p:blipFill>
          <a:blip r:embed="rId2"/>
          <a:stretch>
            <a:fillRect/>
          </a:stretch>
        </p:blipFill>
        <p:spPr>
          <a:xfrm>
            <a:off x="8008374" y="2158256"/>
            <a:ext cx="1749441" cy="3349465"/>
          </a:xfrm>
          <a:prstGeom prst="rect">
            <a:avLst/>
          </a:prstGeom>
        </p:spPr>
      </p:pic>
      <p:sp>
        <p:nvSpPr>
          <p:cNvPr id="71" name="Rectangle: Rounded Corners 70">
            <a:extLst>
              <a:ext uri="{FF2B5EF4-FFF2-40B4-BE49-F238E27FC236}">
                <a16:creationId xmlns:a16="http://schemas.microsoft.com/office/drawing/2014/main" id="{2F55F348-83C2-4EAC-81C5-D82178CD1C3F}"/>
              </a:ext>
            </a:extLst>
          </p:cNvPr>
          <p:cNvSpPr/>
          <p:nvPr/>
        </p:nvSpPr>
        <p:spPr>
          <a:xfrm>
            <a:off x="7322076" y="1164583"/>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5C087F63-1FE1-46A4-B96C-0DECD4E9083E}"/>
              </a:ext>
            </a:extLst>
          </p:cNvPr>
          <p:cNvSpPr/>
          <p:nvPr/>
        </p:nvSpPr>
        <p:spPr bwMode="auto">
          <a:xfrm>
            <a:off x="8287527" y="3676846"/>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rPr>
              <a:t>Azure Arc</a:t>
            </a:r>
          </a:p>
        </p:txBody>
      </p:sp>
    </p:spTree>
    <p:extLst>
      <p:ext uri="{BB962C8B-B14F-4D97-AF65-F5344CB8AC3E}">
        <p14:creationId xmlns:p14="http://schemas.microsoft.com/office/powerpoint/2010/main" val="2319804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2F1E72-7510-411B-BC55-3BFEC897F329}"/>
              </a:ext>
            </a:extLst>
          </p:cNvPr>
          <p:cNvPicPr>
            <a:picLocks noChangeAspect="1"/>
          </p:cNvPicPr>
          <p:nvPr/>
        </p:nvPicPr>
        <p:blipFill>
          <a:blip r:embed="rId2"/>
          <a:stretch>
            <a:fillRect/>
          </a:stretch>
        </p:blipFill>
        <p:spPr>
          <a:xfrm>
            <a:off x="91892" y="430662"/>
            <a:ext cx="12008216" cy="6560688"/>
          </a:xfrm>
          <a:prstGeom prst="rect">
            <a:avLst/>
          </a:prstGeom>
        </p:spPr>
      </p:pic>
    </p:spTree>
    <p:extLst>
      <p:ext uri="{BB962C8B-B14F-4D97-AF65-F5344CB8AC3E}">
        <p14:creationId xmlns:p14="http://schemas.microsoft.com/office/powerpoint/2010/main" val="353744833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8F1850-E1AE-46A5-A681-FD3B36F8E10A}"/>
              </a:ext>
            </a:extLst>
          </p:cNvPr>
          <p:cNvPicPr>
            <a:picLocks noChangeAspect="1"/>
          </p:cNvPicPr>
          <p:nvPr/>
        </p:nvPicPr>
        <p:blipFill rotWithShape="1">
          <a:blip r:embed="rId2"/>
          <a:srcRect t="15972"/>
          <a:stretch/>
        </p:blipFill>
        <p:spPr>
          <a:xfrm>
            <a:off x="389621" y="469605"/>
            <a:ext cx="11659504" cy="6388395"/>
          </a:xfrm>
          <a:prstGeom prst="rect">
            <a:avLst/>
          </a:prstGeom>
        </p:spPr>
      </p:pic>
    </p:spTree>
    <p:extLst>
      <p:ext uri="{BB962C8B-B14F-4D97-AF65-F5344CB8AC3E}">
        <p14:creationId xmlns:p14="http://schemas.microsoft.com/office/powerpoint/2010/main" val="338616609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11.xml><?xml version="1.0" encoding="utf-8"?>
<a:theme xmlns:a="http://schemas.openxmlformats.org/drawingml/2006/main" name="1_9-51052_Microsoft_Inspire+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Security Group Discussion" id="{0E2BBD3B-7A95-42A0-A9C0-428B02A28D12}" vid="{4AFC1670-BB82-4F06-A0B4-B3B51B50D1EE}"/>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9.xml><?xml version="1.0" encoding="utf-8"?>
<a:theme xmlns:a="http://schemas.openxmlformats.org/drawingml/2006/main" name="INSTRUCTION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docProps/app.xml><?xml version="1.0" encoding="utf-8"?>
<Properties xmlns="http://schemas.openxmlformats.org/officeDocument/2006/extended-properties" xmlns:vt="http://schemas.openxmlformats.org/officeDocument/2006/docPropsVTypes">
  <TotalTime>0</TotalTime>
  <Words>10762</Words>
  <Application>Microsoft Macintosh PowerPoint</Application>
  <PresentationFormat>Widescreen</PresentationFormat>
  <Paragraphs>1568</Paragraphs>
  <Slides>128</Slides>
  <Notes>61</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128</vt:i4>
      </vt:variant>
    </vt:vector>
  </HeadingPairs>
  <TitlesOfParts>
    <vt:vector size="155" baseType="lpstr">
      <vt:lpstr>Arial</vt:lpstr>
      <vt:lpstr>Calibri</vt:lpstr>
      <vt:lpstr>Calibri Light</vt:lpstr>
      <vt:lpstr>Consolas</vt:lpstr>
      <vt:lpstr>Courier New</vt:lpstr>
      <vt:lpstr>Menlo</vt:lpstr>
      <vt:lpstr>Roboto</vt:lpstr>
      <vt:lpstr>Segoe UI</vt:lpstr>
      <vt:lpstr>Segoe UI Historic</vt:lpstr>
      <vt:lpstr>Segoe UI Light</vt:lpstr>
      <vt:lpstr>Segoe UI Semibold</vt:lpstr>
      <vt:lpstr>Segoe UI Semibold (Headings)</vt:lpstr>
      <vt:lpstr>Segoe UI Semilight</vt:lpstr>
      <vt:lpstr>Wingdings</vt:lpstr>
      <vt:lpstr>Office Theme</vt:lpstr>
      <vt:lpstr>1_Office Theme</vt:lpstr>
      <vt:lpstr>9-51027_Microsoft_Ready_Template</vt:lpstr>
      <vt:lpstr>8_Server and Cloud 2013</vt:lpstr>
      <vt:lpstr>1_Black Template</vt:lpstr>
      <vt:lpstr>White Template</vt:lpstr>
      <vt:lpstr>1_WHITE TEMPLATE</vt:lpstr>
      <vt:lpstr>2_White Template</vt:lpstr>
      <vt:lpstr>INSTRUCTIONS</vt:lpstr>
      <vt:lpstr>3_WHITE TEMPLATE</vt:lpstr>
      <vt:lpstr>1_9-51052_Microsoft_Inspire+Ready_Template_Light</vt:lpstr>
      <vt:lpstr>2_Office Theme</vt:lpstr>
      <vt:lpstr>4_White Template</vt:lpstr>
      <vt:lpstr>Cloud Native Governance + Security</vt:lpstr>
      <vt:lpstr>Agenda</vt:lpstr>
      <vt:lpstr>Agenda Cont.</vt:lpstr>
      <vt:lpstr>Introductions &amp; Getting Started</vt:lpstr>
      <vt:lpstr>Why?</vt:lpstr>
      <vt:lpstr>Questions?</vt:lpstr>
      <vt:lpstr>Goals</vt:lpstr>
      <vt:lpstr>AKS Setup Before</vt:lpstr>
      <vt:lpstr>AKS Setup After</vt:lpstr>
      <vt:lpstr>Introductions &amp; Getting Started</vt:lpstr>
      <vt:lpstr>Customer Scenario </vt:lpstr>
      <vt:lpstr>Governance + Security Overview</vt:lpstr>
      <vt:lpstr>Governance + Security Overview</vt:lpstr>
      <vt:lpstr>CSO Challenges</vt:lpstr>
      <vt:lpstr>What do you need to consider?</vt:lpstr>
      <vt:lpstr>What do you need to consider?                        (continued)</vt:lpstr>
      <vt:lpstr>What do you need to consider?                        (continued)</vt:lpstr>
      <vt:lpstr>What is Enterprise Control Plane (ECP)?</vt:lpstr>
      <vt:lpstr>Contoso Financial "Pain" Points </vt:lpstr>
      <vt:lpstr>Why Enterprise Control Plane (ECP)?</vt:lpstr>
      <vt:lpstr>Enterprise Control Plane Architecture</vt:lpstr>
      <vt:lpstr>Azure Governance – Compliance</vt:lpstr>
      <vt:lpstr>Introducing Microsoft Azure Sentinel</vt:lpstr>
      <vt:lpstr>Azure Governance – In Practice</vt:lpstr>
      <vt:lpstr>AKS Governance + Security Setup</vt:lpstr>
      <vt:lpstr>Cluster Design</vt:lpstr>
      <vt:lpstr>Cluster Design</vt:lpstr>
      <vt:lpstr>Scenarios enabled by Advanced Networking</vt:lpstr>
      <vt:lpstr>PowerPoint Presentation</vt:lpstr>
      <vt:lpstr>PowerPoint Presentation</vt:lpstr>
      <vt:lpstr>PowerPoint Presentation</vt:lpstr>
      <vt:lpstr>PowerPoint Presentation</vt:lpstr>
      <vt:lpstr>Advanced networking: Planning IP addressing for your cluster</vt:lpstr>
      <vt:lpstr>North/South Traffic in AKS with Firewall</vt:lpstr>
      <vt:lpstr>East/West Traffic in AKS with Network Policy </vt:lpstr>
      <vt:lpstr>Cluster Level – Kubernetes RBAC and Azure AD integration</vt:lpstr>
      <vt:lpstr>Azure Level - Kubernetes RBAC and Azure RBAC Roles</vt:lpstr>
      <vt:lpstr>What is up with all these Service Principals?</vt:lpstr>
      <vt:lpstr>Cluster Level – Nodes, Upgrade and Patches</vt:lpstr>
      <vt:lpstr>Process Node OS Security Patches</vt:lpstr>
      <vt:lpstr>Container Level – Images and Runtime</vt:lpstr>
      <vt:lpstr>Securing Workloads - Pod Identity</vt:lpstr>
      <vt:lpstr>Policy controller</vt:lpstr>
      <vt:lpstr>Securing workloads – Azure Key Vault</vt:lpstr>
      <vt:lpstr>Node Management Through Azure Bastion</vt:lpstr>
      <vt:lpstr>Security overview</vt:lpstr>
      <vt:lpstr>Security Decisions</vt:lpstr>
      <vt:lpstr>Summary</vt:lpstr>
      <vt:lpstr>Cluster Pre-Provisioning</vt:lpstr>
      <vt:lpstr>Pre-Provisioning</vt:lpstr>
      <vt:lpstr>To-Do</vt:lpstr>
      <vt:lpstr>Cluster Provisioning</vt:lpstr>
      <vt:lpstr>Provisioning</vt:lpstr>
      <vt:lpstr>Provisioning - Namespaces</vt:lpstr>
      <vt:lpstr>To-Do</vt:lpstr>
      <vt:lpstr>Cluster Post-Provisioning</vt:lpstr>
      <vt:lpstr>Post-Provisioning</vt:lpstr>
      <vt:lpstr>Kubernetes Dashboard</vt:lpstr>
      <vt:lpstr>Kubernetes Dashboard – less worse</vt:lpstr>
      <vt:lpstr>Enable Control plane logs</vt:lpstr>
      <vt:lpstr>PowerPoint Presentation</vt:lpstr>
      <vt:lpstr>ACR Permissions</vt:lpstr>
      <vt:lpstr>Find Public IP Endpoints</vt:lpstr>
      <vt:lpstr>PowerPoint Presentation</vt:lpstr>
      <vt:lpstr>Dynamic Admission Control</vt:lpstr>
      <vt:lpstr>That’s awesome! But…</vt:lpstr>
      <vt:lpstr>Sample Admission Webhook</vt:lpstr>
      <vt:lpstr>Open Policy Agent</vt:lpstr>
      <vt:lpstr>PowerPoint Presentation</vt:lpstr>
      <vt:lpstr>Example Rego Policy</vt:lpstr>
      <vt:lpstr>Who manages all this policy?</vt:lpstr>
      <vt:lpstr>Kubernetes Policy Controller</vt:lpstr>
      <vt:lpstr>The Good, The Bad, and Gotchas</vt:lpstr>
      <vt:lpstr>Setup Flow Logs + Traffic Analytics</vt:lpstr>
      <vt:lpstr>Cost Governance</vt:lpstr>
      <vt:lpstr>Cost Governance</vt:lpstr>
      <vt:lpstr>To-Do</vt:lpstr>
      <vt:lpstr>Application Deployment</vt:lpstr>
      <vt:lpstr>Application Deployment</vt:lpstr>
      <vt:lpstr>Service Mesh</vt:lpstr>
      <vt:lpstr>PowerPoint Presentation</vt:lpstr>
      <vt:lpstr>PowerPoint Presentation</vt:lpstr>
      <vt:lpstr>PowerPoint Presentation</vt:lpstr>
      <vt:lpstr>Service Mesh</vt:lpstr>
      <vt:lpstr>To-Do</vt:lpstr>
      <vt:lpstr>Day 2 Operations</vt:lpstr>
      <vt:lpstr>Day 2 Operations</vt:lpstr>
      <vt:lpstr>What to be careful when monitoring Kubernetes? </vt:lpstr>
      <vt:lpstr>Validate Scenarios</vt:lpstr>
      <vt:lpstr>Validate Scenarios</vt:lpstr>
      <vt:lpstr>To-Do</vt:lpstr>
      <vt:lpstr>Thought Leadership</vt:lpstr>
      <vt:lpstr>Thought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Security Goals and Objectives</vt:lpstr>
      <vt:lpstr>PowerPoint Presentation</vt:lpstr>
      <vt:lpstr>PowerPoint Presentation</vt:lpstr>
      <vt:lpstr>PowerPoint Presentation</vt:lpstr>
      <vt:lpstr>Container host level detection- Examples</vt:lpstr>
      <vt:lpstr>AKS Cluster Level detection - Examples  </vt:lpstr>
      <vt:lpstr>Recommendations based upon security controls enabled in AKS</vt:lpstr>
      <vt:lpstr>Recommendations based upon audit log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Wrapping Up &amp; Next Steps</vt:lpstr>
      <vt:lpstr>Workshop Goals</vt:lpstr>
      <vt:lpstr>AKS Setup Before </vt:lpstr>
      <vt:lpstr>AKS Setup After </vt:lpstr>
      <vt:lpstr>Key Takeaways</vt:lpstr>
      <vt:lpstr>Q &amp; A</vt:lpstr>
      <vt:lpstr>Pop Quiz #1</vt:lpstr>
      <vt:lpstr>Pop Quiz #2</vt:lpstr>
      <vt:lpstr>Pop Quiz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Governance + Security</dc:title>
  <dc:creator>Kevin Harris (CANADA)</dc:creator>
  <cp:lastModifiedBy>Kevin Harris (CANADA)</cp:lastModifiedBy>
  <cp:revision>2</cp:revision>
  <dcterms:created xsi:type="dcterms:W3CDTF">2019-10-07T20:12:15Z</dcterms:created>
  <dcterms:modified xsi:type="dcterms:W3CDTF">2019-12-09T19:32:39Z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2019-10-07T20:12:16Z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dc0210a2-c068-46c7-ac02-0000d329cf1a</vt:lpwstr>
  </property>
  <property fmtid="{D5CDD505-2E9C-101B-9397-08002B2CF9AE}" pid="8" name="MSIP_Label_f42aa342-8706-4288-bd11-ebb85995028c_ContentBits">
    <vt:lpwstr>0</vt:lpwstr>
  </property>
</Properties>
</file>